
<file path=[Content_Types].xml><?xml version="1.0" encoding="utf-8"?>
<Types xmlns="http://schemas.openxmlformats.org/package/2006/content-types">
  <Default ContentType="application/x-fontdata" Extension="fntdata"/>
  <Default ContentType="image/gif" Extension="gif"/>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18288000" cy="10287000"/>
  <p:notesSz cx="6858000" cy="9144000"/>
  <p:embeddedFontLst>
    <p:embeddedFont>
      <p:font typeface="MediaPro Medium" charset="1" panose="00000600000000000000"/>
      <p:regular r:id="rId42"/>
    </p:embeddedFont>
    <p:embeddedFont>
      <p:font typeface="Aran Bold" charset="1" panose="00000000000000000000"/>
      <p:regular r:id="rId43"/>
    </p:embeddedFont>
    <p:embeddedFont>
      <p:font typeface="MediaPro" charset="1" panose="00000500000000000000"/>
      <p:regular r:id="rId44"/>
    </p:embeddedFont>
    <p:embeddedFont>
      <p:font typeface="Londrina Solid" charset="1" panose="00000500000000000000"/>
      <p:regular r:id="rId45"/>
    </p:embeddedFont>
    <p:embeddedFont>
      <p:font typeface="Glacial Indifference" charset="1" panose="00000000000000000000"/>
      <p:regular r:id="rId46"/>
    </p:embeddedFont>
    <p:embeddedFont>
      <p:font typeface="Glacial Indifference Bold" charset="1" panose="00000800000000000000"/>
      <p:regular r:id="rId47"/>
    </p:embeddedFont>
    <p:embeddedFont>
      <p:font typeface="Glacial Indifference Italics" charset="1" panose="00000000000000000000"/>
      <p:regular r:id="rId48"/>
    </p:embeddedFont>
    <p:embeddedFont>
      <p:font typeface="Glacial Indifference Bold Italics" charset="1" panose="00000800000000000000"/>
      <p:regular r:id="rId49"/>
    </p:embeddedFont>
    <p:embeddedFont>
      <p:font typeface="Open Sans Bold" charset="1" panose="020B0806030504020204"/>
      <p:regular r:id="rId50"/>
    </p:embeddedFont>
    <p:embeddedFont>
      <p:font typeface="Open Sans" charset="1" panose="020B0606030504020204"/>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11.jpeg" Type="http://schemas.openxmlformats.org/officeDocument/2006/relationships/image"/><Relationship Id="rId4" Target="../media/image12.jpeg" Type="http://schemas.openxmlformats.org/officeDocument/2006/relationships/image"/><Relationship Id="rId5" Target="../media/image13.jpeg" Type="http://schemas.openxmlformats.org/officeDocument/2006/relationships/image"/><Relationship Id="rId6" Target="https://physicstjc.github.io/sls/electrostatic-precipitator/" TargetMode="External" Type="http://schemas.openxmlformats.org/officeDocument/2006/relationships/hyperlink"/><Relationship Id="rId7" Target="../media/image5.gif"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https://physicstjc.github.io/sls/electrostatic-precipitator/" TargetMode="External" Type="http://schemas.openxmlformats.org/officeDocument/2006/relationships/hyperlink"/><Relationship Id="rId4" Target="../media/image5.gif"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14.png" Type="http://schemas.openxmlformats.org/officeDocument/2006/relationships/image"/><Relationship Id="rId4" Target="../media/image15.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1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17.png" Type="http://schemas.openxmlformats.org/officeDocument/2006/relationships/image"/><Relationship Id="rId4" Target="https://instagram.fluq1-1.fna.fbcdn.net/v/t51.75761-15/480632655_17855381823384773_2282444304059938672_n.jpg?stp=dst-jpg_e35_tt6&amp;_nc_cat=100&amp;ig_cache_key=MzU3MjY0NjczNTUxNDExOTA2Mw%3D%3D.3-ccb7-5&amp;ccb=7-5&amp;_nc_sid=58cdad&amp;efg=eyJ2ZW5jb2RlX3RhZyI6InhwaWRzLjMyMHg0MjMuc2RyLkMzIn0%3D&amp;_nc_ohc=rsNTANmQvL4Q7kNvwGbh0EI&amp;_nc_oc=AdpRzKJNIeZqqFI1UthsLdI3yqyynWTiezbetO2bGocPEbsMAoQrfoZu1OpbOFQO0LU&amp;_nc_ad=z-m&amp;_nc_cid=0&amp;_nc_zt=23&amp;_nc_ht=instagram.fluq1-1.fna&amp;_nc_gid=YXuGbfUn_f2vcgm3L1foiQ&amp;_nc_ss=7a32e&amp;oh=00_Af2VZj17GqR1kVl8kdQ6YqtiOsE9CwPh9ZTn7rdzjlau8Q&amp;oe=69E3673F" TargetMode="External" Type="http://schemas.openxmlformats.org/officeDocument/2006/relationships/hyperlink"/><Relationship Id="rId5" Target="https://instagram.fluq1-1.fna.fbcdn.net/v/t51.75761-15/480632655_17855381823384773_2282444304059938672_n.jpg?stp=dst-jpg_e35_tt6&amp;_nc_cat=100&amp;ig_cache_key=MzU3MjY0NjczNTUxNDExOTA2Mw%3D%3D.3-ccb7-5&amp;ccb=7-5&amp;_nc_sid=58cdad&amp;efg=eyJ2ZW5jb2RlX3RhZyI6InhwaWRzLjMyMHg0MjMuc2RyLkMzIn0%3D&amp;_nc_ohc=rsNTANmQvL4Q7kNvwGbh0EI&amp;_nc_oc=AdpRzKJNIeZqqFI1UthsLdI3yqyynWTiezbetO2bGocPEbsMAoQrfoZu1OpbOFQO0LU&amp;_nc_ad=z-m&amp;_nc_cid=0&amp;_nc_zt=23&amp;_nc_ht=instagram.fluq1-1.fna&amp;_nc_gid=YXuGbfUn_f2vcgm3L1foiQ&amp;_nc_ss=7a32e&amp;oh=00_Af2VZj17GqR1kVl8kdQ6YqtiOsE9CwPh9ZTn7rdzjlau8Q&amp;oe=69E3673F"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18.jpeg" Type="http://schemas.openxmlformats.org/officeDocument/2006/relationships/image"/><Relationship Id="rId4" Target="../media/VAHGx6WaE9w.mp4" Type="http://schemas.openxmlformats.org/officeDocument/2006/relationships/video"/><Relationship Id="rId5" Target="../media/VAHGx6WaE9w.mp4" Type="http://schemas.microsoft.com/office/2007/relationships/media"/><Relationship Id="rId6" Target="../media/image19.png" Type="http://schemas.openxmlformats.org/officeDocument/2006/relationships/image"/><Relationship Id="rId7" Target="https://youtu.be/jn3QeUubM00?si=Ve01G--j0bRkELFa" TargetMode="External" Type="http://schemas.openxmlformats.org/officeDocument/2006/relationships/hyperlink"/></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0.png" Type="http://schemas.openxmlformats.org/officeDocument/2006/relationships/image"/><Relationship Id="rId4" Target="../media/image19.png" Type="http://schemas.openxmlformats.org/officeDocument/2006/relationships/image"/><Relationship Id="rId5" Target="https://youtu.be/jn3QeUubM00?si=Ve01G--j0bRkELFa"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1.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2.jpeg" Type="http://schemas.openxmlformats.org/officeDocument/2006/relationships/image"/><Relationship Id="rId4" Target="../media/VAEaOkQxrJY.mp4" Type="http://schemas.openxmlformats.org/officeDocument/2006/relationships/video"/><Relationship Id="rId5" Target="../media/VAEaOkQxrJY.mp4" Type="http://schemas.microsoft.com/office/2007/relationships/media"/><Relationship Id="rId6" Target="https://www.reddit.com/media?url=https%3A%2F%2Fpreview.redd.it%2Fargentinos-lo-gana-sobre-la-hora-haci%25C3%25A9ndome-acertar-el-v0-7pmu6sgga1he1.jpeg%3Fwidth%3D411%26format%3Dpjpg%26auto%3Dwebp%26s%3D362678368a2cf693b435c658c084c1742d0812d0" TargetMode="External" Type="http://schemas.openxmlformats.org/officeDocument/2006/relationships/hyperlink"/></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jpeg" Type="http://schemas.openxmlformats.org/officeDocument/2006/relationships/image"/><Relationship Id="rId4" Target="../media/VAHGx404g4M.mp4" Type="http://schemas.openxmlformats.org/officeDocument/2006/relationships/video"/><Relationship Id="rId5" Target="../media/VAHGx404g4M.mp4" Type="http://schemas.microsoft.com/office/2007/relationships/media"/></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5.jpeg" Type="http://schemas.openxmlformats.org/officeDocument/2006/relationships/image"/><Relationship Id="rId4" Target="../media/VAHGx_EphuE.mp4" Type="http://schemas.openxmlformats.org/officeDocument/2006/relationships/video"/><Relationship Id="rId5" Target="../media/VAHGx_EphuE.mp4" Type="http://schemas.microsoft.com/office/2007/relationships/media"/></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6.jpeg" Type="http://schemas.openxmlformats.org/officeDocument/2006/relationships/image"/><Relationship Id="rId4" Target="../media/VAHGyCz5jxc.mp4" Type="http://schemas.openxmlformats.org/officeDocument/2006/relationships/video"/><Relationship Id="rId5" Target="../media/VAHGyCz5jxc.mp4" Type="http://schemas.microsoft.com/office/2007/relationships/media"/></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7.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11" Target="../media/image31.svg" Type="http://schemas.openxmlformats.org/officeDocument/2006/relationships/image"/><Relationship Id="rId12" Target="../media/image32.png" Type="http://schemas.openxmlformats.org/officeDocument/2006/relationships/image"/><Relationship Id="rId13" Target="../media/image33.svg" Type="http://schemas.openxmlformats.org/officeDocument/2006/relationships/image"/><Relationship Id="rId14" Target="https://fisica2.fica.unsl.edu.ar/index.php/movimiento_cargas_campo_electrico/" TargetMode="External" Type="http://schemas.openxmlformats.org/officeDocument/2006/relationships/hyperlink"/><Relationship Id="rId15" Target="https://fisica2.fica.unsl.edu.ar/index.php/movimiento_cargas_campo_electrico/" TargetMode="External" Type="http://schemas.openxmlformats.org/officeDocument/2006/relationships/hyperlink"/><Relationship Id="rId16" Target="https://fisica2.fica.unsl.edu.ar/index.php/movimiento_cargas_campo_electrico/" TargetMode="External" Type="http://schemas.openxmlformats.org/officeDocument/2006/relationships/hyperlink"/><Relationship Id="rId2" Target="../media/image3.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https://www.sciencedirect.com/topics/engineering/electrostatic-precipitator#:~:text=Los%20precipitadores%20electrost%C3%A1ticos%20son%20dispositivos,grandes%20vol%C3%BAmenes%20de%20emisiones%20gaseosas" TargetMode="External" Type="http://schemas.openxmlformats.org/officeDocument/2006/relationships/hyperlink"/><Relationship Id="rId6" Target="https://www.sciencedirect.com/topics/engineering/electrostatic-precipitator#:~:text=Los%20precipitadores%20electrost%C3%A1ticos%20son%20dispositivos,grandes%20vol%C3%BAmenes%20de%20emisiones%20gaseosas" TargetMode="External" Type="http://schemas.openxmlformats.org/officeDocument/2006/relationships/hyperlink"/><Relationship Id="rId7" Target="https://www.sciencedirect.com/topics/engineering/electrostatic-precipitator#:~:text=Los%20precipitadores%20electrost%C3%A1ticos%20son%20dispositivos,grandes%20vol%C3%BAmenes%20de%20emisiones%20gaseosas" TargetMode="External" Type="http://schemas.openxmlformats.org/officeDocument/2006/relationships/hyperlink"/><Relationship Id="rId8" Target="https://www.sciencedirect.com/topics/engineering/electrostatic-precipitator#:~:text=Los%20precipitadores%20electrost%C3%A1ticos%20son%20dispositivos,grandes%20vol%C3%BAmenes%20de%20emisiones%20gaseosas" TargetMode="External" Type="http://schemas.openxmlformats.org/officeDocument/2006/relationships/hyperlink"/><Relationship Id="rId9" Target="https://www.sciencedirect.com/topics/engineering/electrostatic-precipitator#:~:text=Los%20precipitadores%20electrost%C3%A1ticos%20son%20dispositivos,grandes%20vol%C3%BAmenes%20de%20emisiones%20gaseosas" TargetMode="External" Type="http://schemas.openxmlformats.org/officeDocument/2006/relationships/hyperlink"/></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https://notebooklm.google.com/notebook/d172e361-e558-4ddb-8eaa-35fcd67265c7" TargetMode="External" Type="http://schemas.openxmlformats.org/officeDocument/2006/relationships/hyperlink"/><Relationship Id="rId11" Target="https://notebooklm.google.com/notebook/d172e361-e558-4ddb-8eaa-35fcd67265c7" TargetMode="External" Type="http://schemas.openxmlformats.org/officeDocument/2006/relationships/hyperlink"/><Relationship Id="rId2" Target="../media/image3.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34.png" Type="http://schemas.openxmlformats.org/officeDocument/2006/relationships/image"/><Relationship Id="rId8" Target="../media/image35.svg" Type="http://schemas.openxmlformats.org/officeDocument/2006/relationships/image"/><Relationship Id="rId9" Target="https://notebooklm.google.com/notebook/d172e361-e558-4ddb-8eaa-35fcd67265c7" TargetMode="External" Type="http://schemas.openxmlformats.org/officeDocument/2006/relationships/hyperlink"/></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https://fisica2.fica.unsl.edu.ar/wp-content/uploads/2026/02/Fisica-Universitaria-Sears-Zemansky-12ava-Edicion-Vol2-1-438.pdf" TargetMode="External" Type="http://schemas.openxmlformats.org/officeDocument/2006/relationships/hyperlink"/><Relationship Id="rId11" Target="https://fisica2.fica.unsl.edu.ar/wp-content/uploads/2026/02/Fisica-Universitaria-Sears-Zemansky-12ava-Edicion-Vol2-1-438.pdf" TargetMode="External" Type="http://schemas.openxmlformats.org/officeDocument/2006/relationships/hyperlink"/><Relationship Id="rId12" Target="../media/image36.png" Type="http://schemas.openxmlformats.org/officeDocument/2006/relationships/image"/><Relationship Id="rId13" Target="../media/image37.svg" Type="http://schemas.openxmlformats.org/officeDocument/2006/relationships/image"/><Relationship Id="rId14" Target="https://physicstjc.github.io/sls/electrostatic-precipitator/" TargetMode="External" Type="http://schemas.openxmlformats.org/officeDocument/2006/relationships/hyperlink"/><Relationship Id="rId15" Target="https://physicstjc.github.io/sls/electrostatic-precipitator/" TargetMode="External" Type="http://schemas.openxmlformats.org/officeDocument/2006/relationships/hyperlink"/><Relationship Id="rId16" Target="https://physicstjc.github.io/sls/electrostatic-precipitator/" TargetMode="External" Type="http://schemas.openxmlformats.org/officeDocument/2006/relationships/hyperlink"/><Relationship Id="rId17" Target="https://www.youtube.com/watch?v=lciMCfRIHpQ" TargetMode="External" Type="http://schemas.openxmlformats.org/officeDocument/2006/relationships/hyperlink"/><Relationship Id="rId18" Target="https://www.youtube.com/watch?v=lciMCfRIHpQ" TargetMode="External" Type="http://schemas.openxmlformats.org/officeDocument/2006/relationships/hyperlink"/><Relationship Id="rId19" Target="https://www.youtube.com/watch?v=lciMCfRIHpQ" TargetMode="External" Type="http://schemas.openxmlformats.org/officeDocument/2006/relationships/hyperlink"/><Relationship Id="rId2" Target="../media/image3.png" Type="http://schemas.openxmlformats.org/officeDocument/2006/relationships/image"/><Relationship Id="rId20" Target="https://www.youtube.com/watch?v=lciMCfRIHpQ" TargetMode="External" Type="http://schemas.openxmlformats.org/officeDocument/2006/relationships/hyperlink"/><Relationship Id="rId21" Target="../media/image38.png" Type="http://schemas.openxmlformats.org/officeDocument/2006/relationships/image"/><Relationship Id="rId22" Target="../media/image39.svg" Type="http://schemas.openxmlformats.org/officeDocument/2006/relationships/image"/><Relationship Id="rId23" Target="../media/image32.png" Type="http://schemas.openxmlformats.org/officeDocument/2006/relationships/image"/><Relationship Id="rId24" Target="../media/image33.sv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https://fisica2.fica.unsl.edu.ar/wp-content/uploads/2026/02/Fisica-Universitaria-Sears-Zemansky-12ava-Edicion-Vol2-1-438.pdf" TargetMode="External" Type="http://schemas.openxmlformats.org/officeDocument/2006/relationships/hyperlink"/><Relationship Id="rId6" Target="https://fisica2.fica.unsl.edu.ar/wp-content/uploads/2026/02/Fisica-Universitaria-Sears-Zemansky-12ava-Edicion-Vol2-1-438.pdf" TargetMode="External" Type="http://schemas.openxmlformats.org/officeDocument/2006/relationships/hyperlink"/><Relationship Id="rId7" Target="https://fisica2.fica.unsl.edu.ar/wp-content/uploads/2026/02/Fisica-Universitaria-Sears-Zemansky-12ava-Edicion-Vol2-1-438.pdf" TargetMode="External" Type="http://schemas.openxmlformats.org/officeDocument/2006/relationships/hyperlink"/><Relationship Id="rId8" Target="https://fisica2.fica.unsl.edu.ar/wp-content/uploads/2026/02/Fisica-Universitaria-Sears-Zemansky-12ava-Edicion-Vol2-1-438.pdf" TargetMode="External" Type="http://schemas.openxmlformats.org/officeDocument/2006/relationships/hyperlink"/><Relationship Id="rId9" Target="https://fisica2.fica.unsl.edu.ar/wp-content/uploads/2026/02/Fisica-Universitaria-Sears-Zemansky-12ava-Edicion-Vol2-1-438.pdf"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youtube.com/watch?v=G6VCUsuQFzk&amp;t=2s" TargetMode="External" Type="http://schemas.openxmlformats.org/officeDocument/2006/relationships/hyperlink"/><Relationship Id="rId11" Target="https://www.youtube.com/watch?v=G6VCUsuQFzk&amp;t=2s" TargetMode="External" Type="http://schemas.openxmlformats.org/officeDocument/2006/relationships/hyperlink"/><Relationship Id="rId12" Target="https://www.youtube.com/watch?v=G6VCUsuQFzk&amp;t=2s" TargetMode="External" Type="http://schemas.openxmlformats.org/officeDocument/2006/relationships/hyperlink"/><Relationship Id="rId13" Target="https://www.youtube.com/watch?v=G6VCUsuQFzk&amp;t=2s" TargetMode="External" Type="http://schemas.openxmlformats.org/officeDocument/2006/relationships/hyperlink"/><Relationship Id="rId14" Target="https://www.youtube.com/watch?v=G6VCUsuQFzk&amp;t=2s" TargetMode="External" Type="http://schemas.openxmlformats.org/officeDocument/2006/relationships/hyperlink"/><Relationship Id="rId15" Target="https://www.youtube.com/watch?v=G6VCUsuQFzk&amp;t=2s" TargetMode="External" Type="http://schemas.openxmlformats.org/officeDocument/2006/relationships/hyperlink"/><Relationship Id="rId16" Target="https://www.youtube.com/watch?v=G6VCUsuQFzk&amp;t=2s" TargetMode="External" Type="http://schemas.openxmlformats.org/officeDocument/2006/relationships/hyperlink"/><Relationship Id="rId17" Target="https://www.youtube.com/watch?v=G6VCUsuQFzk&amp;t=2s" TargetMode="External" Type="http://schemas.openxmlformats.org/officeDocument/2006/relationships/hyperlink"/><Relationship Id="rId18" Target="https://www.youtube.com/watch?v=3BsH4qA8_Vs&amp;t=50s" TargetMode="External" Type="http://schemas.openxmlformats.org/officeDocument/2006/relationships/hyperlink"/><Relationship Id="rId19" Target="https://www.youtube.com/watch?v=3BsH4qA8_Vs&amp;t=50s" TargetMode="External" Type="http://schemas.openxmlformats.org/officeDocument/2006/relationships/hyperlink"/><Relationship Id="rId2" Target="../media/image3.png" Type="http://schemas.openxmlformats.org/officeDocument/2006/relationships/image"/><Relationship Id="rId20" Target="https://www.youtube.com/watch?v=3BsH4qA8_Vs&amp;t=50s" TargetMode="External" Type="http://schemas.openxmlformats.org/officeDocument/2006/relationships/hyperlink"/><Relationship Id="rId3" Target="../media/image28.png" Type="http://schemas.openxmlformats.org/officeDocument/2006/relationships/image"/><Relationship Id="rId4" Target="../media/image29.svg" Type="http://schemas.openxmlformats.org/officeDocument/2006/relationships/image"/><Relationship Id="rId5" Target="../media/image38.png" Type="http://schemas.openxmlformats.org/officeDocument/2006/relationships/image"/><Relationship Id="rId6" Target="../media/image39.svg" Type="http://schemas.openxmlformats.org/officeDocument/2006/relationships/image"/><Relationship Id="rId7" Target="https://www.youtube.com/watch?v=722kbUSMHoc&amp;t=2s" TargetMode="External" Type="http://schemas.openxmlformats.org/officeDocument/2006/relationships/hyperlink"/><Relationship Id="rId8" Target="https://www.youtube.com/watch?v=722kbUSMHoc&amp;t=2s" TargetMode="External" Type="http://schemas.openxmlformats.org/officeDocument/2006/relationships/hyperlink"/><Relationship Id="rId9" Target="https://www.youtube.com/watch?v=722kbUSMHoc&amp;t=2s" TargetMode="External" Type="http://schemas.openxmlformats.org/officeDocument/2006/relationships/hyperlink"/></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 Id="rId3" Target="../media/image4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https://fisica2.fica.unsl.edu.ar/index.php/movimiento_cargas_campo_electrico/" TargetMode="External" Type="http://schemas.openxmlformats.org/officeDocument/2006/relationships/hyperlink"/><Relationship Id="rId4" Target="../media/image5.gif"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https://go.gale.com/ps/i.do?id=GALE%7CA687676864&amp;sid=googleScholar&amp;v=2.1&amp;it=r&amp;linkaccess=abs&amp;issn=22561498&amp;sw=w&amp;p=IFME&amp;userGroupName=anon%7E3cfbae40&amp;aty=open-web-entry"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7.png" Type="http://schemas.openxmlformats.org/officeDocument/2006/relationships/image"/><Relationship Id="rId5" Target="https://go.gale.com/ps/i.do?id=GALE%7CA687676864&amp;sid=googleScholar&amp;v=2.1&amp;it=r&amp;linkaccess=abs&amp;issn=22561498&amp;sw=w&amp;p=IFME&amp;userGroupName=anon%7E3cfbae40&amp;aty=open-web-entry" TargetMode="External" Type="http://schemas.openxmlformats.org/officeDocument/2006/relationships/hyperlink"/><Relationship Id="rId6" Target="../media/image5.gif"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https://go.gale.com/ps/i.do?id=GALE%7CA687676864&amp;sid=googleScholar&amp;v=2.1&amp;it=r&amp;linkaccess=abs&amp;issn=22561498&amp;sw=w&amp;p=IFME&amp;userGroupName=anon%7E3cfbae40&amp;aty=open-web-entry" TargetMode="External" Type="http://schemas.openxmlformats.org/officeDocument/2006/relationships/hyperlink"/><Relationship Id="rId4" Target="../media/image8.png" Type="http://schemas.openxmlformats.org/officeDocument/2006/relationships/image"/><Relationship Id="rId5" Target="../media/image9.svg" Type="http://schemas.openxmlformats.org/officeDocument/2006/relationships/image"/><Relationship Id="rId6" Target="../media/image5.gif"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TextBox 2" id="2"/>
          <p:cNvSpPr txBox="true"/>
          <p:nvPr/>
        </p:nvSpPr>
        <p:spPr>
          <a:xfrm rot="0">
            <a:off x="1664170" y="4634331"/>
            <a:ext cx="6752367" cy="1199313"/>
          </a:xfrm>
          <a:prstGeom prst="rect">
            <a:avLst/>
          </a:prstGeom>
        </p:spPr>
        <p:txBody>
          <a:bodyPr anchor="t" rtlCol="false" tIns="0" lIns="0" bIns="0" rIns="0">
            <a:spAutoFit/>
          </a:bodyPr>
          <a:lstStyle/>
          <a:p>
            <a:pPr algn="l">
              <a:lnSpc>
                <a:spcPts val="8828"/>
              </a:lnSpc>
            </a:pPr>
            <a:r>
              <a:rPr lang="en-US" sz="9101" b="true">
                <a:solidFill>
                  <a:srgbClr val="E34B50"/>
                </a:solidFill>
                <a:latin typeface="MediaPro Medium"/>
                <a:ea typeface="MediaPro Medium"/>
                <a:cs typeface="MediaPro Medium"/>
                <a:sym typeface="MediaPro Medium"/>
              </a:rPr>
              <a:t>Grupo N°2</a:t>
            </a:r>
          </a:p>
        </p:txBody>
      </p:sp>
      <p:sp>
        <p:nvSpPr>
          <p:cNvPr name="TextBox 3" id="3"/>
          <p:cNvSpPr txBox="true"/>
          <p:nvPr/>
        </p:nvSpPr>
        <p:spPr>
          <a:xfrm rot="0">
            <a:off x="1664170" y="777559"/>
            <a:ext cx="9269776" cy="2985653"/>
          </a:xfrm>
          <a:prstGeom prst="rect">
            <a:avLst/>
          </a:prstGeom>
        </p:spPr>
        <p:txBody>
          <a:bodyPr anchor="t" rtlCol="false" tIns="0" lIns="0" bIns="0" rIns="0">
            <a:spAutoFit/>
          </a:bodyPr>
          <a:lstStyle/>
          <a:p>
            <a:pPr algn="l">
              <a:lnSpc>
                <a:spcPts val="22140"/>
              </a:lnSpc>
            </a:pPr>
            <a:r>
              <a:rPr lang="en-US" sz="22825" b="true">
                <a:solidFill>
                  <a:srgbClr val="FF3131"/>
                </a:solidFill>
                <a:latin typeface="MediaPro Medium"/>
                <a:ea typeface="MediaPro Medium"/>
                <a:cs typeface="MediaPro Medium"/>
                <a:sym typeface="MediaPro Medium"/>
              </a:rPr>
              <a:t>FISICA II</a:t>
            </a:r>
          </a:p>
        </p:txBody>
      </p:sp>
      <p:grpSp>
        <p:nvGrpSpPr>
          <p:cNvPr name="Group 4" id="4"/>
          <p:cNvGrpSpPr/>
          <p:nvPr/>
        </p:nvGrpSpPr>
        <p:grpSpPr>
          <a:xfrm rot="0">
            <a:off x="3070170" y="6055822"/>
            <a:ext cx="7162104" cy="4114800"/>
            <a:chOff x="0" y="0"/>
            <a:chExt cx="9549473" cy="5486400"/>
          </a:xfrm>
        </p:grpSpPr>
        <p:sp>
          <p:nvSpPr>
            <p:cNvPr name="TextBox 5" id="5"/>
            <p:cNvSpPr txBox="true"/>
            <p:nvPr/>
          </p:nvSpPr>
          <p:spPr>
            <a:xfrm rot="0">
              <a:off x="0" y="-200025"/>
              <a:ext cx="9016146" cy="1338238"/>
            </a:xfrm>
            <a:prstGeom prst="rect">
              <a:avLst/>
            </a:prstGeom>
          </p:spPr>
          <p:txBody>
            <a:bodyPr anchor="t" rtlCol="false" tIns="0" lIns="0" bIns="0" rIns="0">
              <a:spAutoFit/>
            </a:bodyPr>
            <a:lstStyle/>
            <a:p>
              <a:pPr algn="l">
                <a:lnSpc>
                  <a:spcPts val="7844"/>
                </a:lnSpc>
              </a:pPr>
              <a:r>
                <a:rPr lang="en-US" b="true" sz="5603" spc="61">
                  <a:solidFill>
                    <a:srgbClr val="FFFFFF"/>
                  </a:solidFill>
                  <a:latin typeface="Aran Bold"/>
                  <a:ea typeface="Aran Bold"/>
                  <a:cs typeface="Aran Bold"/>
                  <a:sym typeface="Aran Bold"/>
                </a:rPr>
                <a:t>- JAUREGUI Matias</a:t>
              </a:r>
            </a:p>
          </p:txBody>
        </p:sp>
        <p:sp>
          <p:nvSpPr>
            <p:cNvPr name="TextBox 6" id="6"/>
            <p:cNvSpPr txBox="true"/>
            <p:nvPr/>
          </p:nvSpPr>
          <p:spPr>
            <a:xfrm rot="0">
              <a:off x="0" y="1236952"/>
              <a:ext cx="8340145" cy="1338239"/>
            </a:xfrm>
            <a:prstGeom prst="rect">
              <a:avLst/>
            </a:prstGeom>
          </p:spPr>
          <p:txBody>
            <a:bodyPr anchor="t" rtlCol="false" tIns="0" lIns="0" bIns="0" rIns="0">
              <a:spAutoFit/>
            </a:bodyPr>
            <a:lstStyle/>
            <a:p>
              <a:pPr algn="l">
                <a:lnSpc>
                  <a:spcPts val="7844"/>
                </a:lnSpc>
              </a:pPr>
              <a:r>
                <a:rPr lang="en-US" b="true" sz="5603" spc="61">
                  <a:solidFill>
                    <a:srgbClr val="FFFFFF"/>
                  </a:solidFill>
                  <a:latin typeface="Aran Bold"/>
                  <a:ea typeface="Aran Bold"/>
                  <a:cs typeface="Aran Bold"/>
                  <a:sym typeface="Aran Bold"/>
                </a:rPr>
                <a:t>- OLGUIN Tobias</a:t>
              </a:r>
            </a:p>
          </p:txBody>
        </p:sp>
        <p:sp>
          <p:nvSpPr>
            <p:cNvPr name="TextBox 7" id="7"/>
            <p:cNvSpPr txBox="true"/>
            <p:nvPr/>
          </p:nvSpPr>
          <p:spPr>
            <a:xfrm rot="0">
              <a:off x="0" y="4117462"/>
              <a:ext cx="9549473" cy="1368938"/>
            </a:xfrm>
            <a:prstGeom prst="rect">
              <a:avLst/>
            </a:prstGeom>
          </p:spPr>
          <p:txBody>
            <a:bodyPr anchor="t" rtlCol="false" tIns="0" lIns="0" bIns="0" rIns="0">
              <a:spAutoFit/>
            </a:bodyPr>
            <a:lstStyle/>
            <a:p>
              <a:pPr algn="l">
                <a:lnSpc>
                  <a:spcPts val="7964"/>
                </a:lnSpc>
              </a:pPr>
              <a:r>
                <a:rPr lang="en-US" b="true" sz="5688" spc="62">
                  <a:solidFill>
                    <a:srgbClr val="FFFFFF"/>
                  </a:solidFill>
                  <a:latin typeface="Aran Bold"/>
                  <a:ea typeface="Aran Bold"/>
                  <a:cs typeface="Aran Bold"/>
                  <a:sym typeface="Aran Bold"/>
                </a:rPr>
                <a:t>- ARGUIANO Manuela</a:t>
              </a:r>
            </a:p>
          </p:txBody>
        </p:sp>
        <p:sp>
          <p:nvSpPr>
            <p:cNvPr name="TextBox 8" id="8"/>
            <p:cNvSpPr txBox="true"/>
            <p:nvPr/>
          </p:nvSpPr>
          <p:spPr>
            <a:xfrm rot="0">
              <a:off x="0" y="2664404"/>
              <a:ext cx="9549473" cy="1368938"/>
            </a:xfrm>
            <a:prstGeom prst="rect">
              <a:avLst/>
            </a:prstGeom>
          </p:spPr>
          <p:txBody>
            <a:bodyPr anchor="t" rtlCol="false" tIns="0" lIns="0" bIns="0" rIns="0">
              <a:spAutoFit/>
            </a:bodyPr>
            <a:lstStyle/>
            <a:p>
              <a:pPr algn="l">
                <a:lnSpc>
                  <a:spcPts val="7964"/>
                </a:lnSpc>
              </a:pPr>
              <a:r>
                <a:rPr lang="en-US" sz="5688" spc="62" b="true">
                  <a:solidFill>
                    <a:srgbClr val="FFFFFF"/>
                  </a:solidFill>
                  <a:latin typeface="Aran Bold"/>
                  <a:ea typeface="Aran Bold"/>
                  <a:cs typeface="Aran Bold"/>
                  <a:sym typeface="Aran Bold"/>
                </a:rPr>
                <a:t>- ZANOTTI Keila</a:t>
              </a:r>
            </a:p>
          </p:txBody>
        </p:sp>
      </p:grpSp>
      <p:sp>
        <p:nvSpPr>
          <p:cNvPr name="TextBox 9" id="9"/>
          <p:cNvSpPr txBox="true"/>
          <p:nvPr/>
        </p:nvSpPr>
        <p:spPr>
          <a:xfrm rot="0">
            <a:off x="3453815" y="3034968"/>
            <a:ext cx="7880030" cy="1199313"/>
          </a:xfrm>
          <a:prstGeom prst="rect">
            <a:avLst/>
          </a:prstGeom>
        </p:spPr>
        <p:txBody>
          <a:bodyPr anchor="t" rtlCol="false" tIns="0" lIns="0" bIns="0" rIns="0">
            <a:spAutoFit/>
          </a:bodyPr>
          <a:lstStyle/>
          <a:p>
            <a:pPr algn="l">
              <a:lnSpc>
                <a:spcPts val="8828"/>
              </a:lnSpc>
            </a:pPr>
            <a:r>
              <a:rPr lang="en-US" sz="9101" b="true">
                <a:solidFill>
                  <a:srgbClr val="E34B50"/>
                </a:solidFill>
                <a:latin typeface="MediaPro Medium"/>
                <a:ea typeface="MediaPro Medium"/>
                <a:cs typeface="MediaPro Medium"/>
                <a:sym typeface="MediaPro Medium"/>
              </a:rPr>
              <a:t>PRESENTACIÓN</a:t>
            </a:r>
          </a:p>
        </p:txBody>
      </p:sp>
      <p:sp>
        <p:nvSpPr>
          <p:cNvPr name="Freeform 10" id="10"/>
          <p:cNvSpPr/>
          <p:nvPr/>
        </p:nvSpPr>
        <p:spPr>
          <a:xfrm flipH="false" flipV="false" rot="0">
            <a:off x="12073658" y="5269875"/>
            <a:ext cx="4631995" cy="4631995"/>
          </a:xfrm>
          <a:custGeom>
            <a:avLst/>
            <a:gdLst/>
            <a:ahLst/>
            <a:cxnLst/>
            <a:rect r="r" b="b" t="t" l="l"/>
            <a:pathLst>
              <a:path h="4631995" w="4631995">
                <a:moveTo>
                  <a:pt x="0" y="0"/>
                </a:moveTo>
                <a:lnTo>
                  <a:pt x="4631995" y="0"/>
                </a:lnTo>
                <a:lnTo>
                  <a:pt x="4631995" y="4631995"/>
                </a:lnTo>
                <a:lnTo>
                  <a:pt x="0" y="46319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
        <p:nvSpPr>
          <p:cNvPr name="TextBox 3" id="3"/>
          <p:cNvSpPr txBox="true"/>
          <p:nvPr/>
        </p:nvSpPr>
        <p:spPr>
          <a:xfrm rot="0">
            <a:off x="602627" y="3968345"/>
            <a:ext cx="17082746" cy="2569827"/>
          </a:xfrm>
          <a:prstGeom prst="rect">
            <a:avLst/>
          </a:prstGeom>
        </p:spPr>
        <p:txBody>
          <a:bodyPr anchor="t" rtlCol="false" tIns="0" lIns="0" bIns="0" rIns="0">
            <a:spAutoFit/>
          </a:bodyPr>
          <a:lstStyle/>
          <a:p>
            <a:pPr algn="ctr">
              <a:lnSpc>
                <a:spcPts val="19629"/>
              </a:lnSpc>
            </a:pPr>
            <a:r>
              <a:rPr lang="en-US" sz="18345">
                <a:solidFill>
                  <a:srgbClr val="2849BC"/>
                </a:solidFill>
                <a:latin typeface="Londrina Solid"/>
                <a:ea typeface="Londrina Solid"/>
                <a:cs typeface="Londrina Solid"/>
                <a:sym typeface="Londrina Solid"/>
              </a:rPr>
              <a:t>PROFUNDIZANDO</a:t>
            </a:r>
          </a:p>
        </p:txBody>
      </p:sp>
    </p:spTree>
  </p:cSld>
  <p:clrMapOvr>
    <a:masterClrMapping/>
  </p:clrMapOvr>
  <p:transition spd="fast">
    <p:push dir="l"/>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8ED"/>
        </a:solidFill>
      </p:bgPr>
    </p:bg>
    <p:spTree>
      <p:nvGrpSpPr>
        <p:cNvPr id="1" name=""/>
        <p:cNvGrpSpPr/>
        <p:nvPr/>
      </p:nvGrpSpPr>
      <p:grpSpPr>
        <a:xfrm>
          <a:off x="0" y="0"/>
          <a:ext cx="0" cy="0"/>
          <a:chOff x="0" y="0"/>
          <a:chExt cx="0" cy="0"/>
        </a:xfrm>
      </p:grpSpPr>
      <p:sp>
        <p:nvSpPr>
          <p:cNvPr name="TextBox 2" id="2"/>
          <p:cNvSpPr txBox="true"/>
          <p:nvPr/>
        </p:nvSpPr>
        <p:spPr>
          <a:xfrm rot="0">
            <a:off x="639091" y="451016"/>
            <a:ext cx="9872608" cy="1600609"/>
          </a:xfrm>
          <a:prstGeom prst="rect">
            <a:avLst/>
          </a:prstGeom>
        </p:spPr>
        <p:txBody>
          <a:bodyPr anchor="t" rtlCol="false" tIns="0" lIns="0" bIns="0" rIns="0">
            <a:spAutoFit/>
          </a:bodyPr>
          <a:lstStyle/>
          <a:p>
            <a:pPr algn="l">
              <a:lnSpc>
                <a:spcPts val="12121"/>
              </a:lnSpc>
            </a:pPr>
            <a:r>
              <a:rPr lang="en-US" sz="11328">
                <a:solidFill>
                  <a:srgbClr val="2849BC"/>
                </a:solidFill>
                <a:latin typeface="Londrina Solid"/>
                <a:ea typeface="Londrina Solid"/>
                <a:cs typeface="Londrina Solid"/>
                <a:sym typeface="Londrina Solid"/>
              </a:rPr>
              <a:t>PROFUNDIZANDO...</a:t>
            </a:r>
          </a:p>
        </p:txBody>
      </p:sp>
      <p:sp>
        <p:nvSpPr>
          <p:cNvPr name="TextBox 3" id="3"/>
          <p:cNvSpPr txBox="true"/>
          <p:nvPr/>
        </p:nvSpPr>
        <p:spPr>
          <a:xfrm rot="0">
            <a:off x="2068990" y="2606988"/>
            <a:ext cx="7379501" cy="6651312"/>
          </a:xfrm>
          <a:prstGeom prst="rect">
            <a:avLst/>
          </a:prstGeom>
        </p:spPr>
        <p:txBody>
          <a:bodyPr anchor="t" rtlCol="false" tIns="0" lIns="0" bIns="0" rIns="0">
            <a:spAutoFit/>
          </a:bodyPr>
          <a:lstStyle/>
          <a:p>
            <a:pPr algn="ctr">
              <a:lnSpc>
                <a:spcPts val="4674"/>
              </a:lnSpc>
            </a:pPr>
            <a:r>
              <a:rPr lang="en-US" sz="4368">
                <a:solidFill>
                  <a:srgbClr val="000000"/>
                </a:solidFill>
                <a:latin typeface="Glacial Indifference"/>
                <a:ea typeface="Glacial Indifference"/>
                <a:cs typeface="Glacial Indifference"/>
                <a:sym typeface="Glacial Indifference"/>
              </a:rPr>
              <a:t>  Si profundizamos, observamos que este campo está asociado a una </a:t>
            </a:r>
            <a:r>
              <a:rPr lang="en-US" sz="4368" b="true">
                <a:solidFill>
                  <a:srgbClr val="000000"/>
                </a:solidFill>
                <a:latin typeface="Glacial Indifference Bold"/>
                <a:ea typeface="Glacial Indifference Bold"/>
                <a:cs typeface="Glacial Indifference Bold"/>
                <a:sym typeface="Glacial Indifference Bold"/>
              </a:rPr>
              <a:t>diferencia de potencial</a:t>
            </a:r>
            <a:r>
              <a:rPr lang="en-US" sz="4368">
                <a:solidFill>
                  <a:srgbClr val="000000"/>
                </a:solidFill>
                <a:latin typeface="Glacial Indifference"/>
                <a:ea typeface="Glacial Indifference"/>
                <a:cs typeface="Glacial Indifference"/>
                <a:sym typeface="Glacial Indifference"/>
              </a:rPr>
              <a:t> aplicada entre los electrodos, la cual introduce una variación de energía en el espacio.</a:t>
            </a:r>
          </a:p>
          <a:p>
            <a:pPr algn="ctr">
              <a:lnSpc>
                <a:spcPts val="4674"/>
              </a:lnSpc>
            </a:pPr>
          </a:p>
          <a:p>
            <a:pPr algn="ctr">
              <a:lnSpc>
                <a:spcPts val="4674"/>
              </a:lnSpc>
            </a:pPr>
            <a:r>
              <a:rPr lang="en-US" sz="4368">
                <a:solidFill>
                  <a:srgbClr val="000000"/>
                </a:solidFill>
                <a:latin typeface="Glacial Indifference"/>
                <a:ea typeface="Glacial Indifference"/>
                <a:cs typeface="Glacial Indifference"/>
                <a:sym typeface="Glacial Indifference"/>
              </a:rPr>
              <a:t>En una aproximación simple:</a:t>
            </a:r>
          </a:p>
          <a:p>
            <a:pPr algn="ctr">
              <a:lnSpc>
                <a:spcPts val="9982"/>
              </a:lnSpc>
            </a:pPr>
            <a:r>
              <a:rPr lang="en-US" sz="9329">
                <a:solidFill>
                  <a:srgbClr val="000000"/>
                </a:solidFill>
                <a:latin typeface="Glacial Indifference"/>
                <a:ea typeface="Glacial Indifference"/>
                <a:cs typeface="Glacial Indifference"/>
                <a:sym typeface="Glacial Indifference"/>
              </a:rPr>
              <a:t>E≈ΔV/d</a:t>
            </a:r>
          </a:p>
        </p:txBody>
      </p:sp>
      <p:sp>
        <p:nvSpPr>
          <p:cNvPr name="Freeform 4" id="4"/>
          <p:cNvSpPr/>
          <p:nvPr/>
        </p:nvSpPr>
        <p:spPr>
          <a:xfrm flipH="false" flipV="false" rot="0">
            <a:off x="10257696" y="0"/>
            <a:ext cx="8030304" cy="10443760"/>
          </a:xfrm>
          <a:custGeom>
            <a:avLst/>
            <a:gdLst/>
            <a:ahLst/>
            <a:cxnLst/>
            <a:rect r="r" b="b" t="t" l="l"/>
            <a:pathLst>
              <a:path h="10443760" w="8030304">
                <a:moveTo>
                  <a:pt x="0" y="0"/>
                </a:moveTo>
                <a:lnTo>
                  <a:pt x="8030304" y="0"/>
                </a:lnTo>
                <a:lnTo>
                  <a:pt x="8030304" y="10443760"/>
                </a:lnTo>
                <a:lnTo>
                  <a:pt x="0" y="10443760"/>
                </a:lnTo>
                <a:lnTo>
                  <a:pt x="0" y="0"/>
                </a:lnTo>
                <a:close/>
              </a:path>
            </a:pathLst>
          </a:custGeom>
          <a:blipFill>
            <a:blip r:embed="rId2"/>
            <a:stretch>
              <a:fillRect l="-3691" t="0" r="0" b="0"/>
            </a:stretch>
          </a:blipFill>
        </p:spPr>
      </p:sp>
    </p:spTree>
  </p:cSld>
  <p:clrMapOvr>
    <a:masterClrMapping/>
  </p:clrMapOvr>
  <p:transition spd="med">
    <p:push dir="l"/>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F8ED"/>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8030304" cy="10443760"/>
          </a:xfrm>
          <a:custGeom>
            <a:avLst/>
            <a:gdLst/>
            <a:ahLst/>
            <a:cxnLst/>
            <a:rect r="r" b="b" t="t" l="l"/>
            <a:pathLst>
              <a:path h="10443760" w="8030304">
                <a:moveTo>
                  <a:pt x="0" y="0"/>
                </a:moveTo>
                <a:lnTo>
                  <a:pt x="8030304" y="0"/>
                </a:lnTo>
                <a:lnTo>
                  <a:pt x="8030304" y="10443760"/>
                </a:lnTo>
                <a:lnTo>
                  <a:pt x="0" y="10443760"/>
                </a:lnTo>
                <a:lnTo>
                  <a:pt x="0" y="0"/>
                </a:lnTo>
                <a:close/>
              </a:path>
            </a:pathLst>
          </a:custGeom>
          <a:blipFill>
            <a:blip r:embed="rId2"/>
            <a:stretch>
              <a:fillRect l="-3691" t="0" r="0" b="0"/>
            </a:stretch>
          </a:blipFill>
        </p:spPr>
      </p:sp>
      <p:sp>
        <p:nvSpPr>
          <p:cNvPr name="TextBox 3" id="3"/>
          <p:cNvSpPr txBox="true"/>
          <p:nvPr/>
        </p:nvSpPr>
        <p:spPr>
          <a:xfrm rot="0">
            <a:off x="9372167" y="916993"/>
            <a:ext cx="8251931" cy="1336578"/>
          </a:xfrm>
          <a:prstGeom prst="rect">
            <a:avLst/>
          </a:prstGeom>
        </p:spPr>
        <p:txBody>
          <a:bodyPr anchor="t" rtlCol="false" tIns="0" lIns="0" bIns="0" rIns="0">
            <a:spAutoFit/>
          </a:bodyPr>
          <a:lstStyle/>
          <a:p>
            <a:pPr algn="l">
              <a:lnSpc>
                <a:spcPts val="10131"/>
              </a:lnSpc>
            </a:pPr>
            <a:r>
              <a:rPr lang="en-US" sz="9468">
                <a:solidFill>
                  <a:srgbClr val="2849BC"/>
                </a:solidFill>
                <a:latin typeface="Londrina Solid"/>
                <a:ea typeface="Londrina Solid"/>
                <a:cs typeface="Londrina Solid"/>
                <a:sym typeface="Londrina Solid"/>
              </a:rPr>
              <a:t>PROFUNDIZANDO...</a:t>
            </a:r>
          </a:p>
        </p:txBody>
      </p:sp>
      <p:sp>
        <p:nvSpPr>
          <p:cNvPr name="TextBox 4" id="4"/>
          <p:cNvSpPr txBox="true"/>
          <p:nvPr/>
        </p:nvSpPr>
        <p:spPr>
          <a:xfrm rot="0">
            <a:off x="9840096" y="3393807"/>
            <a:ext cx="7316072" cy="5027338"/>
          </a:xfrm>
          <a:prstGeom prst="rect">
            <a:avLst/>
          </a:prstGeom>
        </p:spPr>
        <p:txBody>
          <a:bodyPr anchor="t" rtlCol="false" tIns="0" lIns="0" bIns="0" rIns="0">
            <a:spAutoFit/>
          </a:bodyPr>
          <a:lstStyle/>
          <a:p>
            <a:pPr algn="ctr">
              <a:lnSpc>
                <a:spcPts val="4940"/>
              </a:lnSpc>
            </a:pPr>
            <a:r>
              <a:rPr lang="en-US" sz="4617">
                <a:solidFill>
                  <a:srgbClr val="000000"/>
                </a:solidFill>
                <a:latin typeface="Glacial Indifference"/>
                <a:ea typeface="Glacial Indifference"/>
                <a:cs typeface="Glacial Indifference"/>
                <a:sym typeface="Glacial Indifference"/>
              </a:rPr>
              <a:t>  De </a:t>
            </a:r>
            <a:r>
              <a:rPr lang="en-US" sz="4617">
                <a:solidFill>
                  <a:srgbClr val="000000"/>
                </a:solidFill>
                <a:latin typeface="Glacial Indifference"/>
                <a:ea typeface="Glacial Indifference"/>
                <a:cs typeface="Glacial Indifference"/>
                <a:sym typeface="Glacial Indifference"/>
              </a:rPr>
              <a:t>este modo, la diferencia de potencial representa la energía disponible por unidad de carga, mientras que el campo eléctrico describe cómo esa energía se manifiesta en forma de fuerza sobre las partículas.</a:t>
            </a:r>
          </a:p>
        </p:txBody>
      </p:sp>
    </p:spTree>
  </p:cSld>
  <p:clrMapOvr>
    <a:masterClrMapping/>
  </p:clrMapOvr>
  <p:transition spd="slow">
    <p:fade/>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
        <p:nvSpPr>
          <p:cNvPr name="TextBox 3" id="3"/>
          <p:cNvSpPr txBox="true"/>
          <p:nvPr/>
        </p:nvSpPr>
        <p:spPr>
          <a:xfrm rot="0">
            <a:off x="602627" y="3968345"/>
            <a:ext cx="17082746" cy="2569384"/>
          </a:xfrm>
          <a:prstGeom prst="rect">
            <a:avLst/>
          </a:prstGeom>
        </p:spPr>
        <p:txBody>
          <a:bodyPr anchor="t" rtlCol="false" tIns="0" lIns="0" bIns="0" rIns="0">
            <a:spAutoFit/>
          </a:bodyPr>
          <a:lstStyle/>
          <a:p>
            <a:pPr algn="ctr">
              <a:lnSpc>
                <a:spcPts val="19629"/>
              </a:lnSpc>
            </a:pPr>
            <a:r>
              <a:rPr lang="en-US" sz="18345">
                <a:solidFill>
                  <a:srgbClr val="2849BC"/>
                </a:solidFill>
                <a:latin typeface="Londrina Solid"/>
                <a:ea typeface="Londrina Solid"/>
                <a:cs typeface="Londrina Solid"/>
                <a:sym typeface="Londrina Solid"/>
              </a:rPr>
              <a:t>APLICACIONES</a:t>
            </a:r>
          </a:p>
        </p:txBody>
      </p:sp>
    </p:spTree>
  </p:cSld>
  <p:clrMapOvr>
    <a:masterClrMapping/>
  </p:clrMapOvr>
  <p:transition spd="slow">
    <p:push dir="l"/>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grpSp>
        <p:nvGrpSpPr>
          <p:cNvPr name="Group 2" id="2"/>
          <p:cNvGrpSpPr/>
          <p:nvPr/>
        </p:nvGrpSpPr>
        <p:grpSpPr>
          <a:xfrm rot="-10800000">
            <a:off x="0" y="-870682"/>
            <a:ext cx="18288000" cy="11157682"/>
            <a:chOff x="0" y="0"/>
            <a:chExt cx="10143372" cy="6188567"/>
          </a:xfrm>
        </p:grpSpPr>
        <p:sp>
          <p:nvSpPr>
            <p:cNvPr name="Freeform 3" id="3"/>
            <p:cNvSpPr/>
            <p:nvPr/>
          </p:nvSpPr>
          <p:spPr>
            <a:xfrm flipH="false" flipV="false" rot="0">
              <a:off x="0" y="0"/>
              <a:ext cx="10143372" cy="6188432"/>
            </a:xfrm>
            <a:custGeom>
              <a:avLst/>
              <a:gdLst/>
              <a:ahLst/>
              <a:cxnLst/>
              <a:rect r="r" b="b" t="t" l="l"/>
              <a:pathLst>
                <a:path h="6188432" w="10143372">
                  <a:moveTo>
                    <a:pt x="10082031" y="6186789"/>
                  </a:moveTo>
                  <a:cubicBezTo>
                    <a:pt x="10089270" y="6184757"/>
                    <a:pt x="10096764" y="6181709"/>
                    <a:pt x="10103367" y="6177518"/>
                  </a:cubicBezTo>
                  <a:cubicBezTo>
                    <a:pt x="10096382" y="6181836"/>
                    <a:pt x="10088889" y="6185011"/>
                    <a:pt x="10082031" y="6186789"/>
                  </a:cubicBezTo>
                  <a:close/>
                  <a:moveTo>
                    <a:pt x="10143372" y="6092809"/>
                  </a:moveTo>
                  <a:cubicBezTo>
                    <a:pt x="10143118" y="6104239"/>
                    <a:pt x="10142737" y="6104620"/>
                    <a:pt x="10142356" y="6104620"/>
                  </a:cubicBezTo>
                  <a:cubicBezTo>
                    <a:pt x="10142102" y="6104620"/>
                    <a:pt x="10141976" y="6104493"/>
                    <a:pt x="10141721" y="6105509"/>
                  </a:cubicBezTo>
                  <a:cubicBezTo>
                    <a:pt x="10141467" y="6106780"/>
                    <a:pt x="10141594" y="6107923"/>
                    <a:pt x="10140959" y="6115796"/>
                  </a:cubicBezTo>
                  <a:cubicBezTo>
                    <a:pt x="10141086" y="6122146"/>
                    <a:pt x="10139562" y="6133449"/>
                    <a:pt x="10133466" y="6145387"/>
                  </a:cubicBezTo>
                  <a:cubicBezTo>
                    <a:pt x="10127497" y="6157325"/>
                    <a:pt x="10116829" y="6169518"/>
                    <a:pt x="10103367" y="6177518"/>
                  </a:cubicBezTo>
                  <a:cubicBezTo>
                    <a:pt x="10118353" y="6168629"/>
                    <a:pt x="10129910" y="6153134"/>
                    <a:pt x="10134864" y="6140181"/>
                  </a:cubicBezTo>
                  <a:cubicBezTo>
                    <a:pt x="10139943" y="6127099"/>
                    <a:pt x="10139816" y="6117701"/>
                    <a:pt x="10139181" y="6118844"/>
                  </a:cubicBezTo>
                  <a:cubicBezTo>
                    <a:pt x="10137911" y="6129258"/>
                    <a:pt x="10135371" y="6134719"/>
                    <a:pt x="10134228" y="6137894"/>
                  </a:cubicBezTo>
                  <a:cubicBezTo>
                    <a:pt x="10132958" y="6141069"/>
                    <a:pt x="10132069" y="6141958"/>
                    <a:pt x="10131434" y="6143101"/>
                  </a:cubicBezTo>
                  <a:cubicBezTo>
                    <a:pt x="10130672" y="6144371"/>
                    <a:pt x="10130037" y="6145387"/>
                    <a:pt x="10128386" y="6148181"/>
                  </a:cubicBezTo>
                  <a:cubicBezTo>
                    <a:pt x="10128132" y="6148689"/>
                    <a:pt x="10127751" y="6149324"/>
                    <a:pt x="10127370" y="6149832"/>
                  </a:cubicBezTo>
                  <a:cubicBezTo>
                    <a:pt x="10127370" y="6149832"/>
                    <a:pt x="10126101" y="6154658"/>
                    <a:pt x="10116194" y="6164311"/>
                  </a:cubicBezTo>
                  <a:lnTo>
                    <a:pt x="10115051" y="6167486"/>
                  </a:lnTo>
                  <a:cubicBezTo>
                    <a:pt x="10110606" y="6171931"/>
                    <a:pt x="10103621" y="6176756"/>
                    <a:pt x="10096128" y="6180439"/>
                  </a:cubicBezTo>
                  <a:cubicBezTo>
                    <a:pt x="10077332" y="6191615"/>
                    <a:pt x="10061330" y="6187806"/>
                    <a:pt x="10061330" y="6187806"/>
                  </a:cubicBezTo>
                  <a:lnTo>
                    <a:pt x="10035549" y="6184376"/>
                  </a:lnTo>
                  <a:lnTo>
                    <a:pt x="10028691" y="6184757"/>
                  </a:lnTo>
                  <a:lnTo>
                    <a:pt x="9981828" y="6181582"/>
                  </a:lnTo>
                  <a:cubicBezTo>
                    <a:pt x="9115850" y="6183106"/>
                    <a:pt x="7746328" y="6181074"/>
                    <a:pt x="6857596" y="6180693"/>
                  </a:cubicBezTo>
                  <a:cubicBezTo>
                    <a:pt x="6468386" y="6180820"/>
                    <a:pt x="5452692" y="6180312"/>
                    <a:pt x="4911543" y="6181582"/>
                  </a:cubicBezTo>
                  <a:lnTo>
                    <a:pt x="4936520" y="6180439"/>
                  </a:lnTo>
                  <a:cubicBezTo>
                    <a:pt x="4289223" y="6180693"/>
                    <a:pt x="3398410" y="6182471"/>
                    <a:pt x="3007117" y="6182852"/>
                  </a:cubicBezTo>
                  <a:lnTo>
                    <a:pt x="3017524" y="6182344"/>
                  </a:lnTo>
                  <a:cubicBezTo>
                    <a:pt x="2757357" y="6182471"/>
                    <a:pt x="2074677" y="6183614"/>
                    <a:pt x="2157931" y="6185774"/>
                  </a:cubicBezTo>
                  <a:cubicBezTo>
                    <a:pt x="1529366" y="6185138"/>
                    <a:pt x="1639677" y="6183106"/>
                    <a:pt x="842524" y="6184249"/>
                  </a:cubicBezTo>
                  <a:lnTo>
                    <a:pt x="965323" y="6184504"/>
                  </a:lnTo>
                  <a:cubicBezTo>
                    <a:pt x="736376" y="6184504"/>
                    <a:pt x="286806" y="6184631"/>
                    <a:pt x="170688" y="6184631"/>
                  </a:cubicBezTo>
                  <a:cubicBezTo>
                    <a:pt x="153670" y="6184631"/>
                    <a:pt x="135001" y="6184504"/>
                    <a:pt x="115570" y="6184504"/>
                  </a:cubicBezTo>
                  <a:cubicBezTo>
                    <a:pt x="105791" y="6184504"/>
                    <a:pt x="95885" y="6184504"/>
                    <a:pt x="85852" y="6184376"/>
                  </a:cubicBezTo>
                  <a:cubicBezTo>
                    <a:pt x="80645" y="6184249"/>
                    <a:pt x="76708" y="6184504"/>
                    <a:pt x="68453" y="6183995"/>
                  </a:cubicBezTo>
                  <a:cubicBezTo>
                    <a:pt x="61087" y="6183106"/>
                    <a:pt x="53975" y="6181329"/>
                    <a:pt x="47117" y="6178534"/>
                  </a:cubicBezTo>
                  <a:cubicBezTo>
                    <a:pt x="19558" y="6167358"/>
                    <a:pt x="1143" y="6138783"/>
                    <a:pt x="1270" y="6110717"/>
                  </a:cubicBezTo>
                  <a:cubicBezTo>
                    <a:pt x="1270" y="6091286"/>
                    <a:pt x="1270" y="6072870"/>
                    <a:pt x="1397" y="6056233"/>
                  </a:cubicBezTo>
                  <a:cubicBezTo>
                    <a:pt x="1270" y="6023213"/>
                    <a:pt x="1270" y="5997305"/>
                    <a:pt x="1270" y="5892452"/>
                  </a:cubicBezTo>
                  <a:lnTo>
                    <a:pt x="1651" y="5934660"/>
                  </a:lnTo>
                  <a:cubicBezTo>
                    <a:pt x="508" y="5510167"/>
                    <a:pt x="1778" y="4969904"/>
                    <a:pt x="0" y="4536970"/>
                  </a:cubicBezTo>
                  <a:cubicBezTo>
                    <a:pt x="1016" y="3731399"/>
                    <a:pt x="2413" y="25827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2409773" y="508"/>
                    <a:pt x="7844151" y="635"/>
                    <a:pt x="9993131" y="0"/>
                  </a:cubicBezTo>
                  <a:lnTo>
                    <a:pt x="9988940" y="254"/>
                  </a:lnTo>
                  <a:cubicBezTo>
                    <a:pt x="10002148" y="254"/>
                    <a:pt x="10020309" y="127"/>
                    <a:pt x="10042026" y="127"/>
                  </a:cubicBezTo>
                  <a:cubicBezTo>
                    <a:pt x="10047487" y="127"/>
                    <a:pt x="10053076" y="127"/>
                    <a:pt x="10059044" y="127"/>
                  </a:cubicBezTo>
                  <a:lnTo>
                    <a:pt x="10061330" y="127"/>
                  </a:lnTo>
                  <a:lnTo>
                    <a:pt x="10064759" y="254"/>
                  </a:lnTo>
                  <a:cubicBezTo>
                    <a:pt x="10067045" y="381"/>
                    <a:pt x="10069331" y="381"/>
                    <a:pt x="10071617" y="762"/>
                  </a:cubicBezTo>
                  <a:cubicBezTo>
                    <a:pt x="10076189" y="1270"/>
                    <a:pt x="10080889" y="2413"/>
                    <a:pt x="10085460" y="3810"/>
                  </a:cubicBezTo>
                  <a:cubicBezTo>
                    <a:pt x="10103748" y="9525"/>
                    <a:pt x="10120893" y="22860"/>
                    <a:pt x="10130926" y="41656"/>
                  </a:cubicBezTo>
                  <a:cubicBezTo>
                    <a:pt x="10135879" y="51054"/>
                    <a:pt x="10139181" y="61722"/>
                    <a:pt x="10139943" y="72771"/>
                  </a:cubicBezTo>
                  <a:cubicBezTo>
                    <a:pt x="10140324" y="79121"/>
                    <a:pt x="10140197" y="81915"/>
                    <a:pt x="10140197" y="85725"/>
                  </a:cubicBezTo>
                  <a:cubicBezTo>
                    <a:pt x="10140197" y="89408"/>
                    <a:pt x="10140197" y="93091"/>
                    <a:pt x="10140197" y="96901"/>
                  </a:cubicBezTo>
                  <a:cubicBezTo>
                    <a:pt x="10140197" y="111887"/>
                    <a:pt x="10140324" y="127254"/>
                    <a:pt x="10140324" y="143002"/>
                  </a:cubicBezTo>
                  <a:cubicBezTo>
                    <a:pt x="10140451" y="200393"/>
                    <a:pt x="10140578" y="510320"/>
                    <a:pt x="10140705" y="820248"/>
                  </a:cubicBezTo>
                  <a:cubicBezTo>
                    <a:pt x="10140959" y="2061165"/>
                    <a:pt x="10141340" y="3300876"/>
                    <a:pt x="10141467" y="3801343"/>
                  </a:cubicBezTo>
                  <a:lnTo>
                    <a:pt x="10142737" y="4002736"/>
                  </a:lnTo>
                  <a:cubicBezTo>
                    <a:pt x="10141721" y="4212570"/>
                    <a:pt x="10142483" y="4409139"/>
                    <a:pt x="10141721" y="4697360"/>
                  </a:cubicBezTo>
                  <a:cubicBezTo>
                    <a:pt x="10141848" y="4848103"/>
                    <a:pt x="10142864" y="4785394"/>
                    <a:pt x="10143118" y="4714243"/>
                  </a:cubicBezTo>
                  <a:cubicBezTo>
                    <a:pt x="10142356" y="4965080"/>
                    <a:pt x="10143372" y="5237623"/>
                    <a:pt x="10142610" y="5376307"/>
                  </a:cubicBezTo>
                  <a:lnTo>
                    <a:pt x="10142229" y="5334098"/>
                  </a:lnTo>
                  <a:cubicBezTo>
                    <a:pt x="10140959" y="5726030"/>
                    <a:pt x="10144261" y="5953954"/>
                    <a:pt x="10142864" y="6037056"/>
                  </a:cubicBezTo>
                  <a:lnTo>
                    <a:pt x="10142610" y="6036675"/>
                  </a:lnTo>
                  <a:cubicBezTo>
                    <a:pt x="10141721" y="6055344"/>
                    <a:pt x="10142991" y="6076554"/>
                    <a:pt x="10143372" y="6092809"/>
                  </a:cubicBezTo>
                  <a:close/>
                  <a:moveTo>
                    <a:pt x="10100954" y="6177137"/>
                  </a:moveTo>
                  <a:cubicBezTo>
                    <a:pt x="10100319" y="6177518"/>
                    <a:pt x="10099811" y="6177899"/>
                    <a:pt x="10099303" y="6178280"/>
                  </a:cubicBezTo>
                  <a:cubicBezTo>
                    <a:pt x="10099811" y="6178026"/>
                    <a:pt x="10100319" y="6177899"/>
                    <a:pt x="10100827" y="6177518"/>
                  </a:cubicBezTo>
                  <a:cubicBezTo>
                    <a:pt x="10100827" y="6177518"/>
                    <a:pt x="10100954" y="6177264"/>
                    <a:pt x="10100954" y="6177137"/>
                  </a:cubicBezTo>
                  <a:close/>
                </a:path>
              </a:pathLst>
            </a:custGeom>
            <a:solidFill>
              <a:srgbClr val="FFF8ED"/>
            </a:solidFill>
          </p:spPr>
        </p:sp>
      </p:grpSp>
      <p:sp>
        <p:nvSpPr>
          <p:cNvPr name="Freeform 4" id="4"/>
          <p:cNvSpPr/>
          <p:nvPr/>
        </p:nvSpPr>
        <p:spPr>
          <a:xfrm flipH="false" flipV="false" rot="-5400000">
            <a:off x="4000500" y="-50292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grpSp>
        <p:nvGrpSpPr>
          <p:cNvPr name="Group 5" id="5"/>
          <p:cNvGrpSpPr/>
          <p:nvPr/>
        </p:nvGrpSpPr>
        <p:grpSpPr>
          <a:xfrm rot="0">
            <a:off x="10434934" y="1390234"/>
            <a:ext cx="7506531" cy="750653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49BC"/>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3073743" y="1028700"/>
            <a:ext cx="4867723" cy="2738094"/>
          </a:xfrm>
          <a:custGeom>
            <a:avLst/>
            <a:gdLst/>
            <a:ahLst/>
            <a:cxnLst/>
            <a:rect r="r" b="b" t="t" l="l"/>
            <a:pathLst>
              <a:path h="2738094" w="4867723">
                <a:moveTo>
                  <a:pt x="0" y="0"/>
                </a:moveTo>
                <a:lnTo>
                  <a:pt x="4867722" y="0"/>
                </a:lnTo>
                <a:lnTo>
                  <a:pt x="4867722" y="2738094"/>
                </a:lnTo>
                <a:lnTo>
                  <a:pt x="0" y="2738094"/>
                </a:lnTo>
                <a:lnTo>
                  <a:pt x="0" y="0"/>
                </a:lnTo>
                <a:close/>
              </a:path>
            </a:pathLst>
          </a:custGeom>
          <a:blipFill>
            <a:blip r:embed="rId3"/>
            <a:stretch>
              <a:fillRect l="0" t="0" r="0" b="0"/>
            </a:stretch>
          </a:blipFill>
        </p:spPr>
      </p:sp>
      <p:sp>
        <p:nvSpPr>
          <p:cNvPr name="Freeform 9" id="9"/>
          <p:cNvSpPr/>
          <p:nvPr/>
        </p:nvSpPr>
        <p:spPr>
          <a:xfrm flipH="false" flipV="false" rot="0">
            <a:off x="10639881" y="4326013"/>
            <a:ext cx="4867723" cy="2207286"/>
          </a:xfrm>
          <a:custGeom>
            <a:avLst/>
            <a:gdLst/>
            <a:ahLst/>
            <a:cxnLst/>
            <a:rect r="r" b="b" t="t" l="l"/>
            <a:pathLst>
              <a:path h="2207286" w="4867723">
                <a:moveTo>
                  <a:pt x="0" y="0"/>
                </a:moveTo>
                <a:lnTo>
                  <a:pt x="4867723" y="0"/>
                </a:lnTo>
                <a:lnTo>
                  <a:pt x="4867723" y="2207286"/>
                </a:lnTo>
                <a:lnTo>
                  <a:pt x="0" y="2207286"/>
                </a:lnTo>
                <a:lnTo>
                  <a:pt x="0" y="0"/>
                </a:lnTo>
                <a:close/>
              </a:path>
            </a:pathLst>
          </a:custGeom>
          <a:blipFill>
            <a:blip r:embed="rId4"/>
            <a:stretch>
              <a:fillRect l="0" t="0" r="0" b="0"/>
            </a:stretch>
          </a:blipFill>
        </p:spPr>
      </p:sp>
      <p:sp>
        <p:nvSpPr>
          <p:cNvPr name="Freeform 10" id="10"/>
          <p:cNvSpPr/>
          <p:nvPr/>
        </p:nvSpPr>
        <p:spPr>
          <a:xfrm flipH="false" flipV="false" rot="0">
            <a:off x="13026871" y="7092518"/>
            <a:ext cx="4914594" cy="2739596"/>
          </a:xfrm>
          <a:custGeom>
            <a:avLst/>
            <a:gdLst/>
            <a:ahLst/>
            <a:cxnLst/>
            <a:rect r="r" b="b" t="t" l="l"/>
            <a:pathLst>
              <a:path h="2739596" w="4914594">
                <a:moveTo>
                  <a:pt x="0" y="0"/>
                </a:moveTo>
                <a:lnTo>
                  <a:pt x="4914594" y="0"/>
                </a:lnTo>
                <a:lnTo>
                  <a:pt x="4914594" y="2739596"/>
                </a:lnTo>
                <a:lnTo>
                  <a:pt x="0" y="2739596"/>
                </a:lnTo>
                <a:lnTo>
                  <a:pt x="0" y="0"/>
                </a:lnTo>
                <a:close/>
              </a:path>
            </a:pathLst>
          </a:custGeom>
          <a:blipFill>
            <a:blip r:embed="rId5"/>
            <a:stretch>
              <a:fillRect l="-6032" t="-26578" r="0" b="0"/>
            </a:stretch>
          </a:blipFill>
        </p:spPr>
      </p:sp>
      <p:sp>
        <p:nvSpPr>
          <p:cNvPr name="TextBox 11" id="11"/>
          <p:cNvSpPr txBox="true"/>
          <p:nvPr/>
        </p:nvSpPr>
        <p:spPr>
          <a:xfrm rot="0">
            <a:off x="1303978" y="1654525"/>
            <a:ext cx="9103143" cy="8836794"/>
          </a:xfrm>
          <a:prstGeom prst="rect">
            <a:avLst/>
          </a:prstGeom>
        </p:spPr>
        <p:txBody>
          <a:bodyPr anchor="t" rtlCol="false" tIns="0" lIns="0" bIns="0" rIns="0">
            <a:spAutoFit/>
          </a:bodyPr>
          <a:lstStyle/>
          <a:p>
            <a:pPr algn="l">
              <a:lnSpc>
                <a:spcPts val="3684"/>
              </a:lnSpc>
            </a:pPr>
            <a:r>
              <a:rPr lang="en-US" sz="3443">
                <a:solidFill>
                  <a:srgbClr val="000000"/>
                </a:solidFill>
                <a:latin typeface="Glacial Indifference"/>
                <a:ea typeface="Glacial Indifference"/>
                <a:cs typeface="Glacial Indifference"/>
                <a:sym typeface="Glacial Indifference"/>
              </a:rPr>
              <a:t>Estos equipos son del tamaño de edificios y manejan voltajes inmensos (de 20,000 a más de 100,000 voltios).</a:t>
            </a:r>
          </a:p>
          <a:p>
            <a:pPr algn="l">
              <a:lnSpc>
                <a:spcPts val="3684"/>
              </a:lnSpc>
            </a:pPr>
          </a:p>
          <a:p>
            <a:pPr algn="l" marL="743505" indent="-371752" lvl="1">
              <a:lnSpc>
                <a:spcPts val="3684"/>
              </a:lnSpc>
              <a:buFont typeface="Arial"/>
              <a:buChar char="•"/>
            </a:pPr>
            <a:r>
              <a:rPr lang="en-US" b="true" sz="3443">
                <a:solidFill>
                  <a:srgbClr val="000000"/>
                </a:solidFill>
                <a:latin typeface="Glacial Indifference Bold"/>
                <a:ea typeface="Glacial Indifference Bold"/>
                <a:cs typeface="Glacial Indifference Bold"/>
                <a:sym typeface="Glacial Indifference Bold"/>
              </a:rPr>
              <a:t>Centrales Termoeléctricas (Carbón):</a:t>
            </a:r>
            <a:r>
              <a:rPr lang="en-US" sz="3443" i="true">
                <a:solidFill>
                  <a:srgbClr val="000000"/>
                </a:solidFill>
                <a:latin typeface="Glacial Indifference Italics"/>
                <a:ea typeface="Glacial Indifference Italics"/>
                <a:cs typeface="Glacial Indifference Italics"/>
                <a:sym typeface="Glacial Indifference Italics"/>
              </a:rPr>
              <a:t>Atrapan hasta el</a:t>
            </a:r>
            <a:r>
              <a:rPr lang="en-US" b="true" sz="3443" i="true">
                <a:solidFill>
                  <a:srgbClr val="000000"/>
                </a:solidFill>
                <a:latin typeface="Glacial Indifference Bold Italics"/>
                <a:ea typeface="Glacial Indifference Bold Italics"/>
                <a:cs typeface="Glacial Indifference Bold Italics"/>
                <a:sym typeface="Glacial Indifference Bold Italics"/>
              </a:rPr>
              <a:t> 99.9%</a:t>
            </a:r>
            <a:r>
              <a:rPr lang="en-US" b="true" sz="3443">
                <a:solidFill>
                  <a:srgbClr val="000000"/>
                </a:solidFill>
                <a:latin typeface="Glacial Indifference Bold"/>
                <a:ea typeface="Glacial Indifference Bold"/>
                <a:cs typeface="Glacial Indifference Bold"/>
                <a:sym typeface="Glacial Indifference Bold"/>
              </a:rPr>
              <a:t> </a:t>
            </a:r>
            <a:r>
              <a:rPr lang="en-US" sz="3443">
                <a:solidFill>
                  <a:srgbClr val="000000"/>
                </a:solidFill>
                <a:latin typeface="Glacial Indifference"/>
                <a:ea typeface="Glacial Indifference"/>
                <a:cs typeface="Glacial Indifference"/>
                <a:sym typeface="Glacial Indifference"/>
              </a:rPr>
              <a:t>de las cenizas volantes antes de que salgan por la chimenea, evitando lluvias de hollín en las ciudades cercanas.</a:t>
            </a:r>
          </a:p>
          <a:p>
            <a:pPr algn="l" marL="743505" indent="-371752" lvl="1">
              <a:lnSpc>
                <a:spcPts val="3684"/>
              </a:lnSpc>
              <a:buFont typeface="Arial"/>
              <a:buChar char="•"/>
            </a:pPr>
            <a:r>
              <a:rPr lang="en-US" b="true" sz="3443">
                <a:solidFill>
                  <a:srgbClr val="000000"/>
                </a:solidFill>
                <a:latin typeface="Glacial Indifference Bold"/>
                <a:ea typeface="Glacial Indifference Bold"/>
                <a:cs typeface="Glacial Indifference Bold"/>
                <a:sym typeface="Glacial Indifference Bold"/>
              </a:rPr>
              <a:t>Industria Cementera y Metalúrgica:</a:t>
            </a:r>
            <a:r>
              <a:rPr lang="en-US" sz="3443">
                <a:solidFill>
                  <a:srgbClr val="000000"/>
                </a:solidFill>
                <a:latin typeface="Glacial Indifference"/>
                <a:ea typeface="Glacial Indifference"/>
                <a:cs typeface="Glacial Indifference"/>
                <a:sym typeface="Glacial Indifference"/>
              </a:rPr>
              <a:t> No solo previenen la contaminación, sino que </a:t>
            </a:r>
            <a:r>
              <a:rPr lang="en-US" sz="3443" i="true">
                <a:solidFill>
                  <a:srgbClr val="000000"/>
                </a:solidFill>
                <a:latin typeface="Glacial Indifference Italics"/>
                <a:ea typeface="Glacial Indifference Italics"/>
                <a:cs typeface="Glacial Indifference Italics"/>
                <a:sym typeface="Glacial Indifference Italics"/>
              </a:rPr>
              <a:t>recuperan material valioso</a:t>
            </a:r>
            <a:r>
              <a:rPr lang="en-US" sz="3443">
                <a:solidFill>
                  <a:srgbClr val="000000"/>
                </a:solidFill>
                <a:latin typeface="Glacial Indifference"/>
                <a:ea typeface="Glacial Indifference"/>
                <a:cs typeface="Glacial Indifference"/>
                <a:sym typeface="Glacial Indifference"/>
              </a:rPr>
              <a:t>. El material atrapado (como polvo de cemento u óxidos metálicos) se reincorpora a la producción, generando un gran ahorro.</a:t>
            </a:r>
          </a:p>
          <a:p>
            <a:pPr algn="l" marL="743505" indent="-371752" lvl="1">
              <a:lnSpc>
                <a:spcPts val="3684"/>
              </a:lnSpc>
              <a:buFont typeface="Arial"/>
              <a:buChar char="•"/>
            </a:pPr>
            <a:r>
              <a:rPr lang="en-US" b="true" sz="3443">
                <a:solidFill>
                  <a:srgbClr val="000000"/>
                </a:solidFill>
                <a:latin typeface="Glacial Indifference Bold"/>
                <a:ea typeface="Glacial Indifference Bold"/>
                <a:cs typeface="Glacial Indifference Bold"/>
                <a:sym typeface="Glacial Indifference Bold"/>
              </a:rPr>
              <a:t>Incineradoras de Residuos y Refinerías:</a:t>
            </a:r>
            <a:r>
              <a:rPr lang="en-US" sz="3443">
                <a:solidFill>
                  <a:srgbClr val="000000"/>
                </a:solidFill>
                <a:latin typeface="Glacial Indifference"/>
                <a:ea typeface="Glacial Indifference"/>
                <a:cs typeface="Glacial Indifference"/>
                <a:sym typeface="Glacial Indifference"/>
              </a:rPr>
              <a:t> Para eliminar neblinas de ácido sulfúrico o partículas tóxicas de los gases de escape.</a:t>
            </a:r>
          </a:p>
          <a:p>
            <a:pPr algn="l">
              <a:lnSpc>
                <a:spcPts val="3339"/>
              </a:lnSpc>
            </a:pPr>
          </a:p>
        </p:txBody>
      </p:sp>
      <p:sp>
        <p:nvSpPr>
          <p:cNvPr name="TextBox 12" id="12"/>
          <p:cNvSpPr txBox="true"/>
          <p:nvPr/>
        </p:nvSpPr>
        <p:spPr>
          <a:xfrm rot="0">
            <a:off x="817022" y="310035"/>
            <a:ext cx="10077055" cy="1080176"/>
          </a:xfrm>
          <a:prstGeom prst="rect">
            <a:avLst/>
          </a:prstGeom>
        </p:spPr>
        <p:txBody>
          <a:bodyPr anchor="t" rtlCol="false" tIns="0" lIns="0" bIns="0" rIns="0">
            <a:spAutoFit/>
          </a:bodyPr>
          <a:lstStyle/>
          <a:p>
            <a:pPr algn="l">
              <a:lnSpc>
                <a:spcPts val="8274"/>
              </a:lnSpc>
            </a:pPr>
            <a:r>
              <a:rPr lang="en-US" sz="7733">
                <a:solidFill>
                  <a:srgbClr val="2849BC"/>
                </a:solidFill>
                <a:latin typeface="Londrina Solid"/>
                <a:ea typeface="Londrina Solid"/>
                <a:cs typeface="Londrina Solid"/>
                <a:sym typeface="Londrina Solid"/>
                <a:hlinkClick r:id="rId6" tooltip="https://physicstjc.github.io/sls/electrostatic-precipitator/"/>
              </a:rPr>
              <a:t>INDUSTRIA </a:t>
            </a:r>
          </a:p>
        </p:txBody>
      </p:sp>
      <p:pic>
        <p:nvPicPr>
          <p:cNvPr name="Picture 13" id="13"/>
          <p:cNvPicPr>
            <a:picLocks noChangeAspect="true"/>
          </p:cNvPicPr>
          <p:nvPr/>
        </p:nvPicPr>
        <p:blipFill>
          <a:blip r:embed="rId7"/>
          <a:srcRect l="0" t="0" r="0" b="0"/>
          <a:stretch>
            <a:fillRect/>
          </a:stretch>
        </p:blipFill>
        <p:spPr>
          <a:xfrm flipH="false" flipV="false" rot="0">
            <a:off x="4456079" y="802510"/>
            <a:ext cx="856299" cy="940988"/>
          </a:xfrm>
          <a:prstGeom prst="rect">
            <a:avLst/>
          </a:prstGeom>
        </p:spPr>
      </p:pic>
    </p:spTree>
  </p:cSld>
  <p:clrMapOvr>
    <a:masterClrMapping/>
  </p:clrMapOvr>
  <p:transition spd="fast">
    <p:fade/>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grpSp>
        <p:nvGrpSpPr>
          <p:cNvPr name="Group 2" id="2"/>
          <p:cNvGrpSpPr/>
          <p:nvPr/>
        </p:nvGrpSpPr>
        <p:grpSpPr>
          <a:xfrm rot="-10800000">
            <a:off x="0" y="-870682"/>
            <a:ext cx="18288000" cy="11157682"/>
            <a:chOff x="0" y="0"/>
            <a:chExt cx="10143372" cy="6188567"/>
          </a:xfrm>
        </p:grpSpPr>
        <p:sp>
          <p:nvSpPr>
            <p:cNvPr name="Freeform 3" id="3"/>
            <p:cNvSpPr/>
            <p:nvPr/>
          </p:nvSpPr>
          <p:spPr>
            <a:xfrm flipH="false" flipV="false" rot="0">
              <a:off x="0" y="0"/>
              <a:ext cx="10143372" cy="6188432"/>
            </a:xfrm>
            <a:custGeom>
              <a:avLst/>
              <a:gdLst/>
              <a:ahLst/>
              <a:cxnLst/>
              <a:rect r="r" b="b" t="t" l="l"/>
              <a:pathLst>
                <a:path h="6188432" w="10143372">
                  <a:moveTo>
                    <a:pt x="10082031" y="6186789"/>
                  </a:moveTo>
                  <a:cubicBezTo>
                    <a:pt x="10089270" y="6184757"/>
                    <a:pt x="10096764" y="6181709"/>
                    <a:pt x="10103367" y="6177518"/>
                  </a:cubicBezTo>
                  <a:cubicBezTo>
                    <a:pt x="10096382" y="6181836"/>
                    <a:pt x="10088889" y="6185011"/>
                    <a:pt x="10082031" y="6186789"/>
                  </a:cubicBezTo>
                  <a:close/>
                  <a:moveTo>
                    <a:pt x="10143372" y="6092809"/>
                  </a:moveTo>
                  <a:cubicBezTo>
                    <a:pt x="10143118" y="6104239"/>
                    <a:pt x="10142737" y="6104620"/>
                    <a:pt x="10142356" y="6104620"/>
                  </a:cubicBezTo>
                  <a:cubicBezTo>
                    <a:pt x="10142102" y="6104620"/>
                    <a:pt x="10141976" y="6104493"/>
                    <a:pt x="10141721" y="6105509"/>
                  </a:cubicBezTo>
                  <a:cubicBezTo>
                    <a:pt x="10141467" y="6106780"/>
                    <a:pt x="10141594" y="6107923"/>
                    <a:pt x="10140959" y="6115796"/>
                  </a:cubicBezTo>
                  <a:cubicBezTo>
                    <a:pt x="10141086" y="6122146"/>
                    <a:pt x="10139562" y="6133449"/>
                    <a:pt x="10133466" y="6145387"/>
                  </a:cubicBezTo>
                  <a:cubicBezTo>
                    <a:pt x="10127497" y="6157325"/>
                    <a:pt x="10116829" y="6169518"/>
                    <a:pt x="10103367" y="6177518"/>
                  </a:cubicBezTo>
                  <a:cubicBezTo>
                    <a:pt x="10118353" y="6168629"/>
                    <a:pt x="10129910" y="6153134"/>
                    <a:pt x="10134864" y="6140181"/>
                  </a:cubicBezTo>
                  <a:cubicBezTo>
                    <a:pt x="10139943" y="6127099"/>
                    <a:pt x="10139816" y="6117701"/>
                    <a:pt x="10139181" y="6118844"/>
                  </a:cubicBezTo>
                  <a:cubicBezTo>
                    <a:pt x="10137911" y="6129258"/>
                    <a:pt x="10135371" y="6134719"/>
                    <a:pt x="10134228" y="6137894"/>
                  </a:cubicBezTo>
                  <a:cubicBezTo>
                    <a:pt x="10132958" y="6141069"/>
                    <a:pt x="10132069" y="6141958"/>
                    <a:pt x="10131434" y="6143101"/>
                  </a:cubicBezTo>
                  <a:cubicBezTo>
                    <a:pt x="10130672" y="6144371"/>
                    <a:pt x="10130037" y="6145387"/>
                    <a:pt x="10128386" y="6148181"/>
                  </a:cubicBezTo>
                  <a:cubicBezTo>
                    <a:pt x="10128132" y="6148689"/>
                    <a:pt x="10127751" y="6149324"/>
                    <a:pt x="10127370" y="6149832"/>
                  </a:cubicBezTo>
                  <a:cubicBezTo>
                    <a:pt x="10127370" y="6149832"/>
                    <a:pt x="10126101" y="6154658"/>
                    <a:pt x="10116194" y="6164311"/>
                  </a:cubicBezTo>
                  <a:lnTo>
                    <a:pt x="10115051" y="6167486"/>
                  </a:lnTo>
                  <a:cubicBezTo>
                    <a:pt x="10110606" y="6171931"/>
                    <a:pt x="10103621" y="6176756"/>
                    <a:pt x="10096128" y="6180439"/>
                  </a:cubicBezTo>
                  <a:cubicBezTo>
                    <a:pt x="10077332" y="6191615"/>
                    <a:pt x="10061330" y="6187806"/>
                    <a:pt x="10061330" y="6187806"/>
                  </a:cubicBezTo>
                  <a:lnTo>
                    <a:pt x="10035549" y="6184376"/>
                  </a:lnTo>
                  <a:lnTo>
                    <a:pt x="10028691" y="6184757"/>
                  </a:lnTo>
                  <a:lnTo>
                    <a:pt x="9981828" y="6181582"/>
                  </a:lnTo>
                  <a:cubicBezTo>
                    <a:pt x="9115850" y="6183106"/>
                    <a:pt x="7746328" y="6181074"/>
                    <a:pt x="6857596" y="6180693"/>
                  </a:cubicBezTo>
                  <a:cubicBezTo>
                    <a:pt x="6468386" y="6180820"/>
                    <a:pt x="5452692" y="6180312"/>
                    <a:pt x="4911543" y="6181582"/>
                  </a:cubicBezTo>
                  <a:lnTo>
                    <a:pt x="4936520" y="6180439"/>
                  </a:lnTo>
                  <a:cubicBezTo>
                    <a:pt x="4289223" y="6180693"/>
                    <a:pt x="3398410" y="6182471"/>
                    <a:pt x="3007117" y="6182852"/>
                  </a:cubicBezTo>
                  <a:lnTo>
                    <a:pt x="3017524" y="6182344"/>
                  </a:lnTo>
                  <a:cubicBezTo>
                    <a:pt x="2757357" y="6182471"/>
                    <a:pt x="2074677" y="6183614"/>
                    <a:pt x="2157931" y="6185774"/>
                  </a:cubicBezTo>
                  <a:cubicBezTo>
                    <a:pt x="1529366" y="6185138"/>
                    <a:pt x="1639677" y="6183106"/>
                    <a:pt x="842524" y="6184249"/>
                  </a:cubicBezTo>
                  <a:lnTo>
                    <a:pt x="965323" y="6184504"/>
                  </a:lnTo>
                  <a:cubicBezTo>
                    <a:pt x="736376" y="6184504"/>
                    <a:pt x="286806" y="6184631"/>
                    <a:pt x="170688" y="6184631"/>
                  </a:cubicBezTo>
                  <a:cubicBezTo>
                    <a:pt x="153670" y="6184631"/>
                    <a:pt x="135001" y="6184504"/>
                    <a:pt x="115570" y="6184504"/>
                  </a:cubicBezTo>
                  <a:cubicBezTo>
                    <a:pt x="105791" y="6184504"/>
                    <a:pt x="95885" y="6184504"/>
                    <a:pt x="85852" y="6184376"/>
                  </a:cubicBezTo>
                  <a:cubicBezTo>
                    <a:pt x="80645" y="6184249"/>
                    <a:pt x="76708" y="6184504"/>
                    <a:pt x="68453" y="6183995"/>
                  </a:cubicBezTo>
                  <a:cubicBezTo>
                    <a:pt x="61087" y="6183106"/>
                    <a:pt x="53975" y="6181329"/>
                    <a:pt x="47117" y="6178534"/>
                  </a:cubicBezTo>
                  <a:cubicBezTo>
                    <a:pt x="19558" y="6167358"/>
                    <a:pt x="1143" y="6138783"/>
                    <a:pt x="1270" y="6110717"/>
                  </a:cubicBezTo>
                  <a:cubicBezTo>
                    <a:pt x="1270" y="6091286"/>
                    <a:pt x="1270" y="6072870"/>
                    <a:pt x="1397" y="6056233"/>
                  </a:cubicBezTo>
                  <a:cubicBezTo>
                    <a:pt x="1270" y="6023213"/>
                    <a:pt x="1270" y="5997305"/>
                    <a:pt x="1270" y="5892452"/>
                  </a:cubicBezTo>
                  <a:lnTo>
                    <a:pt x="1651" y="5934660"/>
                  </a:lnTo>
                  <a:cubicBezTo>
                    <a:pt x="508" y="5510167"/>
                    <a:pt x="1778" y="4969904"/>
                    <a:pt x="0" y="4536970"/>
                  </a:cubicBezTo>
                  <a:cubicBezTo>
                    <a:pt x="1016" y="3731399"/>
                    <a:pt x="2413" y="25827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2409773" y="508"/>
                    <a:pt x="7844151" y="635"/>
                    <a:pt x="9993131" y="0"/>
                  </a:cubicBezTo>
                  <a:lnTo>
                    <a:pt x="9988940" y="254"/>
                  </a:lnTo>
                  <a:cubicBezTo>
                    <a:pt x="10002148" y="254"/>
                    <a:pt x="10020309" y="127"/>
                    <a:pt x="10042026" y="127"/>
                  </a:cubicBezTo>
                  <a:cubicBezTo>
                    <a:pt x="10047487" y="127"/>
                    <a:pt x="10053076" y="127"/>
                    <a:pt x="10059044" y="127"/>
                  </a:cubicBezTo>
                  <a:lnTo>
                    <a:pt x="10061330" y="127"/>
                  </a:lnTo>
                  <a:lnTo>
                    <a:pt x="10064759" y="254"/>
                  </a:lnTo>
                  <a:cubicBezTo>
                    <a:pt x="10067045" y="381"/>
                    <a:pt x="10069331" y="381"/>
                    <a:pt x="10071617" y="762"/>
                  </a:cubicBezTo>
                  <a:cubicBezTo>
                    <a:pt x="10076189" y="1270"/>
                    <a:pt x="10080889" y="2413"/>
                    <a:pt x="10085460" y="3810"/>
                  </a:cubicBezTo>
                  <a:cubicBezTo>
                    <a:pt x="10103748" y="9525"/>
                    <a:pt x="10120893" y="22860"/>
                    <a:pt x="10130926" y="41656"/>
                  </a:cubicBezTo>
                  <a:cubicBezTo>
                    <a:pt x="10135879" y="51054"/>
                    <a:pt x="10139181" y="61722"/>
                    <a:pt x="10139943" y="72771"/>
                  </a:cubicBezTo>
                  <a:cubicBezTo>
                    <a:pt x="10140324" y="79121"/>
                    <a:pt x="10140197" y="81915"/>
                    <a:pt x="10140197" y="85725"/>
                  </a:cubicBezTo>
                  <a:cubicBezTo>
                    <a:pt x="10140197" y="89408"/>
                    <a:pt x="10140197" y="93091"/>
                    <a:pt x="10140197" y="96901"/>
                  </a:cubicBezTo>
                  <a:cubicBezTo>
                    <a:pt x="10140197" y="111887"/>
                    <a:pt x="10140324" y="127254"/>
                    <a:pt x="10140324" y="143002"/>
                  </a:cubicBezTo>
                  <a:cubicBezTo>
                    <a:pt x="10140451" y="200393"/>
                    <a:pt x="10140578" y="510320"/>
                    <a:pt x="10140705" y="820248"/>
                  </a:cubicBezTo>
                  <a:cubicBezTo>
                    <a:pt x="10140959" y="2061165"/>
                    <a:pt x="10141340" y="3300876"/>
                    <a:pt x="10141467" y="3801343"/>
                  </a:cubicBezTo>
                  <a:lnTo>
                    <a:pt x="10142737" y="4002736"/>
                  </a:lnTo>
                  <a:cubicBezTo>
                    <a:pt x="10141721" y="4212570"/>
                    <a:pt x="10142483" y="4409139"/>
                    <a:pt x="10141721" y="4697360"/>
                  </a:cubicBezTo>
                  <a:cubicBezTo>
                    <a:pt x="10141848" y="4848103"/>
                    <a:pt x="10142864" y="4785394"/>
                    <a:pt x="10143118" y="4714243"/>
                  </a:cubicBezTo>
                  <a:cubicBezTo>
                    <a:pt x="10142356" y="4965080"/>
                    <a:pt x="10143372" y="5237623"/>
                    <a:pt x="10142610" y="5376307"/>
                  </a:cubicBezTo>
                  <a:lnTo>
                    <a:pt x="10142229" y="5334098"/>
                  </a:lnTo>
                  <a:cubicBezTo>
                    <a:pt x="10140959" y="5726030"/>
                    <a:pt x="10144261" y="5953954"/>
                    <a:pt x="10142864" y="6037056"/>
                  </a:cubicBezTo>
                  <a:lnTo>
                    <a:pt x="10142610" y="6036675"/>
                  </a:lnTo>
                  <a:cubicBezTo>
                    <a:pt x="10141721" y="6055344"/>
                    <a:pt x="10142991" y="6076554"/>
                    <a:pt x="10143372" y="6092809"/>
                  </a:cubicBezTo>
                  <a:close/>
                  <a:moveTo>
                    <a:pt x="10100954" y="6177137"/>
                  </a:moveTo>
                  <a:cubicBezTo>
                    <a:pt x="10100319" y="6177518"/>
                    <a:pt x="10099811" y="6177899"/>
                    <a:pt x="10099303" y="6178280"/>
                  </a:cubicBezTo>
                  <a:cubicBezTo>
                    <a:pt x="10099811" y="6178026"/>
                    <a:pt x="10100319" y="6177899"/>
                    <a:pt x="10100827" y="6177518"/>
                  </a:cubicBezTo>
                  <a:cubicBezTo>
                    <a:pt x="10100827" y="6177518"/>
                    <a:pt x="10100954" y="6177264"/>
                    <a:pt x="10100954" y="6177137"/>
                  </a:cubicBezTo>
                  <a:close/>
                </a:path>
              </a:pathLst>
            </a:custGeom>
            <a:solidFill>
              <a:srgbClr val="FFF8ED"/>
            </a:solidFill>
          </p:spPr>
        </p:sp>
      </p:grpSp>
      <p:sp>
        <p:nvSpPr>
          <p:cNvPr name="Freeform 4" id="4"/>
          <p:cNvSpPr/>
          <p:nvPr/>
        </p:nvSpPr>
        <p:spPr>
          <a:xfrm flipH="false" flipV="false" rot="-5400000">
            <a:off x="4000500" y="-50292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grpSp>
        <p:nvGrpSpPr>
          <p:cNvPr name="Group 5" id="5"/>
          <p:cNvGrpSpPr/>
          <p:nvPr/>
        </p:nvGrpSpPr>
        <p:grpSpPr>
          <a:xfrm rot="0">
            <a:off x="2723613" y="2204126"/>
            <a:ext cx="13427401" cy="1610521"/>
            <a:chOff x="0" y="0"/>
            <a:chExt cx="3536435" cy="424170"/>
          </a:xfrm>
        </p:grpSpPr>
        <p:sp>
          <p:nvSpPr>
            <p:cNvPr name="Freeform 6" id="6"/>
            <p:cNvSpPr/>
            <p:nvPr/>
          </p:nvSpPr>
          <p:spPr>
            <a:xfrm flipH="false" flipV="false" rot="0">
              <a:off x="0" y="0"/>
              <a:ext cx="3536435" cy="424170"/>
            </a:xfrm>
            <a:custGeom>
              <a:avLst/>
              <a:gdLst/>
              <a:ahLst/>
              <a:cxnLst/>
              <a:rect r="r" b="b" t="t" l="l"/>
              <a:pathLst>
                <a:path h="424170" w="3536435">
                  <a:moveTo>
                    <a:pt x="0" y="0"/>
                  </a:moveTo>
                  <a:lnTo>
                    <a:pt x="3536435" y="0"/>
                  </a:lnTo>
                  <a:lnTo>
                    <a:pt x="3536435" y="424170"/>
                  </a:lnTo>
                  <a:lnTo>
                    <a:pt x="0" y="424170"/>
                  </a:lnTo>
                  <a:close/>
                </a:path>
              </a:pathLst>
            </a:custGeom>
            <a:solidFill>
              <a:srgbClr val="2849BC"/>
            </a:solidFill>
          </p:spPr>
        </p:sp>
        <p:sp>
          <p:nvSpPr>
            <p:cNvPr name="TextBox 7" id="7"/>
            <p:cNvSpPr txBox="true"/>
            <p:nvPr/>
          </p:nvSpPr>
          <p:spPr>
            <a:xfrm>
              <a:off x="0" y="-38100"/>
              <a:ext cx="3536435" cy="46227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2723613" y="3814647"/>
            <a:ext cx="4313998" cy="5885654"/>
            <a:chOff x="0" y="0"/>
            <a:chExt cx="1136197" cy="1550131"/>
          </a:xfrm>
        </p:grpSpPr>
        <p:sp>
          <p:nvSpPr>
            <p:cNvPr name="Freeform 9" id="9"/>
            <p:cNvSpPr/>
            <p:nvPr/>
          </p:nvSpPr>
          <p:spPr>
            <a:xfrm flipH="false" flipV="false" rot="0">
              <a:off x="0" y="0"/>
              <a:ext cx="1136197" cy="1550131"/>
            </a:xfrm>
            <a:custGeom>
              <a:avLst/>
              <a:gdLst/>
              <a:ahLst/>
              <a:cxnLst/>
              <a:rect r="r" b="b" t="t" l="l"/>
              <a:pathLst>
                <a:path h="1550131" w="1136197">
                  <a:moveTo>
                    <a:pt x="0" y="0"/>
                  </a:moveTo>
                  <a:lnTo>
                    <a:pt x="1136197" y="0"/>
                  </a:lnTo>
                  <a:lnTo>
                    <a:pt x="1136197" y="1550131"/>
                  </a:lnTo>
                  <a:lnTo>
                    <a:pt x="0" y="1550131"/>
                  </a:lnTo>
                  <a:close/>
                </a:path>
              </a:pathLst>
            </a:custGeom>
            <a:solidFill>
              <a:srgbClr val="FF5757"/>
            </a:solidFill>
          </p:spPr>
        </p:sp>
        <p:sp>
          <p:nvSpPr>
            <p:cNvPr name="TextBox 10" id="10"/>
            <p:cNvSpPr txBox="true"/>
            <p:nvPr/>
          </p:nvSpPr>
          <p:spPr>
            <a:xfrm>
              <a:off x="0" y="-38100"/>
              <a:ext cx="1136197" cy="1588231"/>
            </a:xfrm>
            <a:prstGeom prst="rect">
              <a:avLst/>
            </a:prstGeom>
          </p:spPr>
          <p:txBody>
            <a:bodyPr anchor="ctr" rtlCol="false" tIns="50800" lIns="50800" bIns="50800" rIns="50800"/>
            <a:lstStyle/>
            <a:p>
              <a:pPr algn="ctr">
                <a:lnSpc>
                  <a:spcPts val="2659"/>
                </a:lnSpc>
              </a:pPr>
            </a:p>
          </p:txBody>
        </p:sp>
      </p:grpSp>
      <p:graphicFrame>
        <p:nvGraphicFramePr>
          <p:cNvPr name="Table 11" id="11"/>
          <p:cNvGraphicFramePr>
            <a:graphicFrameLocks noGrp="true"/>
          </p:cNvGraphicFramePr>
          <p:nvPr/>
        </p:nvGraphicFramePr>
        <p:xfrm>
          <a:off x="2723613" y="2204126"/>
          <a:ext cx="13427401" cy="7496175"/>
        </p:xfrm>
        <a:graphic>
          <a:graphicData uri="http://schemas.openxmlformats.org/drawingml/2006/table">
            <a:tbl>
              <a:tblPr/>
              <a:tblGrid>
                <a:gridCol w="4293372"/>
                <a:gridCol w="4457558"/>
                <a:gridCol w="4676472"/>
              </a:tblGrid>
              <a:tr h="1608375">
                <a:tc>
                  <a:txBody>
                    <a:bodyPr anchor="t" rtlCol="false"/>
                    <a:lstStyle/>
                    <a:p>
                      <a:pPr algn="ctr">
                        <a:lnSpc>
                          <a:spcPts val="4339"/>
                        </a:lnSpc>
                        <a:defRPr/>
                      </a:pPr>
                      <a:r>
                        <a:rPr lang="en-US" sz="3099" b="true">
                          <a:solidFill>
                            <a:srgbClr val="000000"/>
                          </a:solidFill>
                          <a:latin typeface="Open Sans Bold"/>
                          <a:ea typeface="Open Sans Bold"/>
                          <a:cs typeface="Open Sans Bold"/>
                          <a:sym typeface="Open Sans Bold"/>
                        </a:rPr>
                        <a:t>Material Recuperado</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339"/>
                        </a:lnSpc>
                        <a:defRPr/>
                      </a:pPr>
                      <a:r>
                        <a:rPr lang="en-US" sz="3099" b="true">
                          <a:solidFill>
                            <a:srgbClr val="000000"/>
                          </a:solidFill>
                          <a:latin typeface="Open Sans Bold"/>
                          <a:ea typeface="Open Sans Bold"/>
                          <a:cs typeface="Open Sans Bold"/>
                          <a:sym typeface="Open Sans Bold"/>
                        </a:rPr>
                        <a:t>Origen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339"/>
                        </a:lnSpc>
                        <a:defRPr/>
                      </a:pPr>
                      <a:r>
                        <a:rPr lang="en-US" sz="3099" b="true">
                          <a:solidFill>
                            <a:srgbClr val="000000"/>
                          </a:solidFill>
                          <a:latin typeface="Open Sans Bold"/>
                          <a:ea typeface="Open Sans Bold"/>
                          <a:cs typeface="Open Sans Bold"/>
                          <a:sym typeface="Open Sans Bold"/>
                        </a:rPr>
                        <a:t>Destino Final</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62676">
                <a:tc>
                  <a:txBody>
                    <a:bodyPr anchor="t" rtlCol="false"/>
                    <a:lstStyle/>
                    <a:p>
                      <a:pPr algn="ctr">
                        <a:lnSpc>
                          <a:spcPts val="4339"/>
                        </a:lnSpc>
                        <a:defRPr/>
                      </a:pPr>
                      <a:r>
                        <a:rPr lang="en-US" sz="3099">
                          <a:solidFill>
                            <a:srgbClr val="000000"/>
                          </a:solidFill>
                          <a:latin typeface="Open Sans"/>
                          <a:ea typeface="Open Sans"/>
                          <a:cs typeface="Open Sans"/>
                          <a:sym typeface="Open Sans"/>
                        </a:rPr>
                        <a:t>Ceniza Volante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339"/>
                        </a:lnSpc>
                        <a:defRPr/>
                      </a:pPr>
                      <a:r>
                        <a:rPr lang="en-US" sz="3099">
                          <a:solidFill>
                            <a:srgbClr val="000000"/>
                          </a:solidFill>
                          <a:latin typeface="Open Sans"/>
                          <a:ea typeface="Open Sans"/>
                          <a:cs typeface="Open Sans"/>
                          <a:sym typeface="Open Sans"/>
                        </a:rPr>
                        <a:t>Centrales de Carbón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339"/>
                        </a:lnSpc>
                        <a:defRPr/>
                      </a:pPr>
                      <a:r>
                        <a:rPr lang="en-US" sz="3099">
                          <a:solidFill>
                            <a:srgbClr val="000000"/>
                          </a:solidFill>
                          <a:latin typeface="Open Sans"/>
                          <a:ea typeface="Open Sans"/>
                          <a:cs typeface="Open Sans"/>
                          <a:sym typeface="Open Sans"/>
                        </a:rPr>
                        <a:t>Cemento y Ladrillos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608375">
                <a:tc>
                  <a:txBody>
                    <a:bodyPr anchor="t" rtlCol="false"/>
                    <a:lstStyle/>
                    <a:p>
                      <a:pPr algn="ctr">
                        <a:lnSpc>
                          <a:spcPts val="4339"/>
                        </a:lnSpc>
                        <a:defRPr/>
                      </a:pPr>
                      <a:r>
                        <a:rPr lang="en-US" sz="3099">
                          <a:solidFill>
                            <a:srgbClr val="000000"/>
                          </a:solidFill>
                          <a:latin typeface="Open Sans"/>
                          <a:ea typeface="Open Sans"/>
                          <a:cs typeface="Open Sans"/>
                          <a:sym typeface="Open Sans"/>
                        </a:rPr>
                        <a:t>Óxidos Metálicos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339"/>
                        </a:lnSpc>
                        <a:defRPr/>
                      </a:pPr>
                      <a:r>
                        <a:rPr lang="en-US" sz="3099">
                          <a:solidFill>
                            <a:srgbClr val="000000"/>
                          </a:solidFill>
                          <a:latin typeface="Open Sans"/>
                          <a:ea typeface="Open Sans"/>
                          <a:cs typeface="Open Sans"/>
                          <a:sym typeface="Open Sans"/>
                        </a:rPr>
                        <a:t>Fundiciones / Acerías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339"/>
                        </a:lnSpc>
                        <a:defRPr/>
                      </a:pPr>
                      <a:r>
                        <a:rPr lang="en-US" sz="3099">
                          <a:solidFill>
                            <a:srgbClr val="000000"/>
                          </a:solidFill>
                          <a:latin typeface="Open Sans"/>
                          <a:ea typeface="Open Sans"/>
                          <a:cs typeface="Open Sans"/>
                          <a:sym typeface="Open Sans"/>
                        </a:rPr>
                        <a:t>Reciclaje de Metales (Zinc, Hierro)</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608375">
                <a:tc>
                  <a:txBody>
                    <a:bodyPr anchor="t" rtlCol="false"/>
                    <a:lstStyle/>
                    <a:p>
                      <a:pPr algn="ctr">
                        <a:lnSpc>
                          <a:spcPts val="4339"/>
                        </a:lnSpc>
                        <a:defRPr/>
                      </a:pPr>
                      <a:r>
                        <a:rPr lang="en-US" sz="3099">
                          <a:solidFill>
                            <a:srgbClr val="000000"/>
                          </a:solidFill>
                          <a:latin typeface="Open Sans"/>
                          <a:ea typeface="Open Sans"/>
                          <a:cs typeface="Open Sans"/>
                          <a:sym typeface="Open Sans"/>
                        </a:rPr>
                        <a:t>Polvo de Clinker</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339"/>
                        </a:lnSpc>
                        <a:defRPr/>
                      </a:pPr>
                      <a:r>
                        <a:rPr lang="en-US" sz="3099">
                          <a:solidFill>
                            <a:srgbClr val="000000"/>
                          </a:solidFill>
                          <a:latin typeface="Open Sans"/>
                          <a:ea typeface="Open Sans"/>
                          <a:cs typeface="Open Sans"/>
                          <a:sym typeface="Open Sans"/>
                        </a:rPr>
                        <a:t>Fábricas de Cemento</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339"/>
                        </a:lnSpc>
                        <a:defRPr/>
                      </a:pPr>
                      <a:r>
                        <a:rPr lang="en-US" sz="3099">
                          <a:solidFill>
                            <a:srgbClr val="000000"/>
                          </a:solidFill>
                          <a:latin typeface="Open Sans"/>
                          <a:ea typeface="Open Sans"/>
                          <a:cs typeface="Open Sans"/>
                          <a:sym typeface="Open Sans"/>
                        </a:rPr>
                        <a:t>Reintroducción al horno de cemento</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608375">
                <a:tc>
                  <a:txBody>
                    <a:bodyPr anchor="t" rtlCol="false"/>
                    <a:lstStyle/>
                    <a:p>
                      <a:pPr algn="ctr">
                        <a:lnSpc>
                          <a:spcPts val="4339"/>
                        </a:lnSpc>
                        <a:defRPr/>
                      </a:pPr>
                      <a:r>
                        <a:rPr lang="en-US" sz="3099">
                          <a:solidFill>
                            <a:srgbClr val="000000"/>
                          </a:solidFill>
                          <a:latin typeface="Open Sans"/>
                          <a:ea typeface="Open Sans"/>
                          <a:cs typeface="Open Sans"/>
                          <a:sym typeface="Open Sans"/>
                        </a:rPr>
                        <a:t>Ácido Sulfúrico</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339"/>
                        </a:lnSpc>
                        <a:defRPr/>
                      </a:pPr>
                      <a:r>
                        <a:rPr lang="en-US" sz="3099">
                          <a:solidFill>
                            <a:srgbClr val="000000"/>
                          </a:solidFill>
                          <a:latin typeface="Open Sans"/>
                          <a:ea typeface="Open Sans"/>
                          <a:cs typeface="Open Sans"/>
                          <a:sym typeface="Open Sans"/>
                        </a:rPr>
                        <a:t>Plantas Químicas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339"/>
                        </a:lnSpc>
                        <a:defRPr/>
                      </a:pPr>
                      <a:r>
                        <a:rPr lang="en-US" sz="3099">
                          <a:solidFill>
                            <a:srgbClr val="000000"/>
                          </a:solidFill>
                          <a:latin typeface="Open Sans"/>
                          <a:ea typeface="Open Sans"/>
                          <a:cs typeface="Open Sans"/>
                          <a:sym typeface="Open Sans"/>
                        </a:rPr>
                        <a:t>Fabricación de fertilizantes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12" id="12"/>
          <p:cNvSpPr txBox="true"/>
          <p:nvPr/>
        </p:nvSpPr>
        <p:spPr>
          <a:xfrm rot="0">
            <a:off x="771185" y="536237"/>
            <a:ext cx="10077055" cy="1080199"/>
          </a:xfrm>
          <a:prstGeom prst="rect">
            <a:avLst/>
          </a:prstGeom>
        </p:spPr>
        <p:txBody>
          <a:bodyPr anchor="t" rtlCol="false" tIns="0" lIns="0" bIns="0" rIns="0">
            <a:spAutoFit/>
          </a:bodyPr>
          <a:lstStyle/>
          <a:p>
            <a:pPr algn="l">
              <a:lnSpc>
                <a:spcPts val="8274"/>
              </a:lnSpc>
            </a:pPr>
            <a:r>
              <a:rPr lang="en-US" sz="7733">
                <a:solidFill>
                  <a:srgbClr val="2849BC"/>
                </a:solidFill>
                <a:latin typeface="Londrina Solid"/>
                <a:ea typeface="Londrina Solid"/>
                <a:cs typeface="Londrina Solid"/>
                <a:sym typeface="Londrina Solid"/>
                <a:hlinkClick r:id="rId3" tooltip="https://physicstjc.github.io/sls/electrostatic-precipitator/"/>
              </a:rPr>
              <a:t>INDUSTRIA </a:t>
            </a:r>
          </a:p>
        </p:txBody>
      </p:sp>
      <p:pic>
        <p:nvPicPr>
          <p:cNvPr name="Picture 13" id="13"/>
          <p:cNvPicPr>
            <a:picLocks noChangeAspect="true"/>
          </p:cNvPicPr>
          <p:nvPr/>
        </p:nvPicPr>
        <p:blipFill>
          <a:blip r:embed="rId4"/>
          <a:srcRect l="0" t="0" r="0" b="0"/>
          <a:stretch>
            <a:fillRect/>
          </a:stretch>
        </p:blipFill>
        <p:spPr>
          <a:xfrm flipH="false" flipV="false" rot="0">
            <a:off x="4456079" y="802510"/>
            <a:ext cx="856299" cy="940988"/>
          </a:xfrm>
          <a:prstGeom prst="rect">
            <a:avLst/>
          </a:prstGeom>
        </p:spPr>
      </p:pic>
    </p:spTree>
  </p:cSld>
  <p:clrMapOvr>
    <a:masterClrMapping/>
  </p:clrMapOvr>
  <p:transition spd="fast">
    <p:fade/>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grpSp>
        <p:nvGrpSpPr>
          <p:cNvPr name="Group 2" id="2"/>
          <p:cNvGrpSpPr/>
          <p:nvPr/>
        </p:nvGrpSpPr>
        <p:grpSpPr>
          <a:xfrm rot="-10800000">
            <a:off x="0" y="-870682"/>
            <a:ext cx="18288000" cy="11157682"/>
            <a:chOff x="0" y="0"/>
            <a:chExt cx="10143372" cy="6188567"/>
          </a:xfrm>
        </p:grpSpPr>
        <p:sp>
          <p:nvSpPr>
            <p:cNvPr name="Freeform 3" id="3"/>
            <p:cNvSpPr/>
            <p:nvPr/>
          </p:nvSpPr>
          <p:spPr>
            <a:xfrm flipH="false" flipV="false" rot="0">
              <a:off x="0" y="0"/>
              <a:ext cx="10143372" cy="6188432"/>
            </a:xfrm>
            <a:custGeom>
              <a:avLst/>
              <a:gdLst/>
              <a:ahLst/>
              <a:cxnLst/>
              <a:rect r="r" b="b" t="t" l="l"/>
              <a:pathLst>
                <a:path h="6188432" w="10143372">
                  <a:moveTo>
                    <a:pt x="10082031" y="6186789"/>
                  </a:moveTo>
                  <a:cubicBezTo>
                    <a:pt x="10089270" y="6184757"/>
                    <a:pt x="10096764" y="6181709"/>
                    <a:pt x="10103367" y="6177518"/>
                  </a:cubicBezTo>
                  <a:cubicBezTo>
                    <a:pt x="10096382" y="6181836"/>
                    <a:pt x="10088889" y="6185011"/>
                    <a:pt x="10082031" y="6186789"/>
                  </a:cubicBezTo>
                  <a:close/>
                  <a:moveTo>
                    <a:pt x="10143372" y="6092809"/>
                  </a:moveTo>
                  <a:cubicBezTo>
                    <a:pt x="10143118" y="6104239"/>
                    <a:pt x="10142737" y="6104620"/>
                    <a:pt x="10142356" y="6104620"/>
                  </a:cubicBezTo>
                  <a:cubicBezTo>
                    <a:pt x="10142102" y="6104620"/>
                    <a:pt x="10141976" y="6104493"/>
                    <a:pt x="10141721" y="6105509"/>
                  </a:cubicBezTo>
                  <a:cubicBezTo>
                    <a:pt x="10141467" y="6106780"/>
                    <a:pt x="10141594" y="6107923"/>
                    <a:pt x="10140959" y="6115796"/>
                  </a:cubicBezTo>
                  <a:cubicBezTo>
                    <a:pt x="10141086" y="6122146"/>
                    <a:pt x="10139562" y="6133449"/>
                    <a:pt x="10133466" y="6145387"/>
                  </a:cubicBezTo>
                  <a:cubicBezTo>
                    <a:pt x="10127497" y="6157325"/>
                    <a:pt x="10116829" y="6169518"/>
                    <a:pt x="10103367" y="6177518"/>
                  </a:cubicBezTo>
                  <a:cubicBezTo>
                    <a:pt x="10118353" y="6168629"/>
                    <a:pt x="10129910" y="6153134"/>
                    <a:pt x="10134864" y="6140181"/>
                  </a:cubicBezTo>
                  <a:cubicBezTo>
                    <a:pt x="10139943" y="6127099"/>
                    <a:pt x="10139816" y="6117701"/>
                    <a:pt x="10139181" y="6118844"/>
                  </a:cubicBezTo>
                  <a:cubicBezTo>
                    <a:pt x="10137911" y="6129258"/>
                    <a:pt x="10135371" y="6134719"/>
                    <a:pt x="10134228" y="6137894"/>
                  </a:cubicBezTo>
                  <a:cubicBezTo>
                    <a:pt x="10132958" y="6141069"/>
                    <a:pt x="10132069" y="6141958"/>
                    <a:pt x="10131434" y="6143101"/>
                  </a:cubicBezTo>
                  <a:cubicBezTo>
                    <a:pt x="10130672" y="6144371"/>
                    <a:pt x="10130037" y="6145387"/>
                    <a:pt x="10128386" y="6148181"/>
                  </a:cubicBezTo>
                  <a:cubicBezTo>
                    <a:pt x="10128132" y="6148689"/>
                    <a:pt x="10127751" y="6149324"/>
                    <a:pt x="10127370" y="6149832"/>
                  </a:cubicBezTo>
                  <a:cubicBezTo>
                    <a:pt x="10127370" y="6149832"/>
                    <a:pt x="10126101" y="6154658"/>
                    <a:pt x="10116194" y="6164311"/>
                  </a:cubicBezTo>
                  <a:lnTo>
                    <a:pt x="10115051" y="6167486"/>
                  </a:lnTo>
                  <a:cubicBezTo>
                    <a:pt x="10110606" y="6171931"/>
                    <a:pt x="10103621" y="6176756"/>
                    <a:pt x="10096128" y="6180439"/>
                  </a:cubicBezTo>
                  <a:cubicBezTo>
                    <a:pt x="10077332" y="6191615"/>
                    <a:pt x="10061330" y="6187806"/>
                    <a:pt x="10061330" y="6187806"/>
                  </a:cubicBezTo>
                  <a:lnTo>
                    <a:pt x="10035549" y="6184376"/>
                  </a:lnTo>
                  <a:lnTo>
                    <a:pt x="10028691" y="6184757"/>
                  </a:lnTo>
                  <a:lnTo>
                    <a:pt x="9981828" y="6181582"/>
                  </a:lnTo>
                  <a:cubicBezTo>
                    <a:pt x="9115850" y="6183106"/>
                    <a:pt x="7746328" y="6181074"/>
                    <a:pt x="6857596" y="6180693"/>
                  </a:cubicBezTo>
                  <a:cubicBezTo>
                    <a:pt x="6468386" y="6180820"/>
                    <a:pt x="5452692" y="6180312"/>
                    <a:pt x="4911543" y="6181582"/>
                  </a:cubicBezTo>
                  <a:lnTo>
                    <a:pt x="4936520" y="6180439"/>
                  </a:lnTo>
                  <a:cubicBezTo>
                    <a:pt x="4289223" y="6180693"/>
                    <a:pt x="3398410" y="6182471"/>
                    <a:pt x="3007117" y="6182852"/>
                  </a:cubicBezTo>
                  <a:lnTo>
                    <a:pt x="3017524" y="6182344"/>
                  </a:lnTo>
                  <a:cubicBezTo>
                    <a:pt x="2757357" y="6182471"/>
                    <a:pt x="2074677" y="6183614"/>
                    <a:pt x="2157931" y="6185774"/>
                  </a:cubicBezTo>
                  <a:cubicBezTo>
                    <a:pt x="1529366" y="6185138"/>
                    <a:pt x="1639677" y="6183106"/>
                    <a:pt x="842524" y="6184249"/>
                  </a:cubicBezTo>
                  <a:lnTo>
                    <a:pt x="965323" y="6184504"/>
                  </a:lnTo>
                  <a:cubicBezTo>
                    <a:pt x="736376" y="6184504"/>
                    <a:pt x="286806" y="6184631"/>
                    <a:pt x="170688" y="6184631"/>
                  </a:cubicBezTo>
                  <a:cubicBezTo>
                    <a:pt x="153670" y="6184631"/>
                    <a:pt x="135001" y="6184504"/>
                    <a:pt x="115570" y="6184504"/>
                  </a:cubicBezTo>
                  <a:cubicBezTo>
                    <a:pt x="105791" y="6184504"/>
                    <a:pt x="95885" y="6184504"/>
                    <a:pt x="85852" y="6184376"/>
                  </a:cubicBezTo>
                  <a:cubicBezTo>
                    <a:pt x="80645" y="6184249"/>
                    <a:pt x="76708" y="6184504"/>
                    <a:pt x="68453" y="6183995"/>
                  </a:cubicBezTo>
                  <a:cubicBezTo>
                    <a:pt x="61087" y="6183106"/>
                    <a:pt x="53975" y="6181329"/>
                    <a:pt x="47117" y="6178534"/>
                  </a:cubicBezTo>
                  <a:cubicBezTo>
                    <a:pt x="19558" y="6167358"/>
                    <a:pt x="1143" y="6138783"/>
                    <a:pt x="1270" y="6110717"/>
                  </a:cubicBezTo>
                  <a:cubicBezTo>
                    <a:pt x="1270" y="6091286"/>
                    <a:pt x="1270" y="6072870"/>
                    <a:pt x="1397" y="6056233"/>
                  </a:cubicBezTo>
                  <a:cubicBezTo>
                    <a:pt x="1270" y="6023213"/>
                    <a:pt x="1270" y="5997305"/>
                    <a:pt x="1270" y="5892452"/>
                  </a:cubicBezTo>
                  <a:lnTo>
                    <a:pt x="1651" y="5934660"/>
                  </a:lnTo>
                  <a:cubicBezTo>
                    <a:pt x="508" y="5510167"/>
                    <a:pt x="1778" y="4969904"/>
                    <a:pt x="0" y="4536970"/>
                  </a:cubicBezTo>
                  <a:cubicBezTo>
                    <a:pt x="1016" y="3731399"/>
                    <a:pt x="2413" y="25827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2409773" y="508"/>
                    <a:pt x="7844151" y="635"/>
                    <a:pt x="9993131" y="0"/>
                  </a:cubicBezTo>
                  <a:lnTo>
                    <a:pt x="9988940" y="254"/>
                  </a:lnTo>
                  <a:cubicBezTo>
                    <a:pt x="10002148" y="254"/>
                    <a:pt x="10020309" y="127"/>
                    <a:pt x="10042026" y="127"/>
                  </a:cubicBezTo>
                  <a:cubicBezTo>
                    <a:pt x="10047487" y="127"/>
                    <a:pt x="10053076" y="127"/>
                    <a:pt x="10059044" y="127"/>
                  </a:cubicBezTo>
                  <a:lnTo>
                    <a:pt x="10061330" y="127"/>
                  </a:lnTo>
                  <a:lnTo>
                    <a:pt x="10064759" y="254"/>
                  </a:lnTo>
                  <a:cubicBezTo>
                    <a:pt x="10067045" y="381"/>
                    <a:pt x="10069331" y="381"/>
                    <a:pt x="10071617" y="762"/>
                  </a:cubicBezTo>
                  <a:cubicBezTo>
                    <a:pt x="10076189" y="1270"/>
                    <a:pt x="10080889" y="2413"/>
                    <a:pt x="10085460" y="3810"/>
                  </a:cubicBezTo>
                  <a:cubicBezTo>
                    <a:pt x="10103748" y="9525"/>
                    <a:pt x="10120893" y="22860"/>
                    <a:pt x="10130926" y="41656"/>
                  </a:cubicBezTo>
                  <a:cubicBezTo>
                    <a:pt x="10135879" y="51054"/>
                    <a:pt x="10139181" y="61722"/>
                    <a:pt x="10139943" y="72771"/>
                  </a:cubicBezTo>
                  <a:cubicBezTo>
                    <a:pt x="10140324" y="79121"/>
                    <a:pt x="10140197" y="81915"/>
                    <a:pt x="10140197" y="85725"/>
                  </a:cubicBezTo>
                  <a:cubicBezTo>
                    <a:pt x="10140197" y="89408"/>
                    <a:pt x="10140197" y="93091"/>
                    <a:pt x="10140197" y="96901"/>
                  </a:cubicBezTo>
                  <a:cubicBezTo>
                    <a:pt x="10140197" y="111887"/>
                    <a:pt x="10140324" y="127254"/>
                    <a:pt x="10140324" y="143002"/>
                  </a:cubicBezTo>
                  <a:cubicBezTo>
                    <a:pt x="10140451" y="200393"/>
                    <a:pt x="10140578" y="510320"/>
                    <a:pt x="10140705" y="820248"/>
                  </a:cubicBezTo>
                  <a:cubicBezTo>
                    <a:pt x="10140959" y="2061165"/>
                    <a:pt x="10141340" y="3300876"/>
                    <a:pt x="10141467" y="3801343"/>
                  </a:cubicBezTo>
                  <a:lnTo>
                    <a:pt x="10142737" y="4002736"/>
                  </a:lnTo>
                  <a:cubicBezTo>
                    <a:pt x="10141721" y="4212570"/>
                    <a:pt x="10142483" y="4409139"/>
                    <a:pt x="10141721" y="4697360"/>
                  </a:cubicBezTo>
                  <a:cubicBezTo>
                    <a:pt x="10141848" y="4848103"/>
                    <a:pt x="10142864" y="4785394"/>
                    <a:pt x="10143118" y="4714243"/>
                  </a:cubicBezTo>
                  <a:cubicBezTo>
                    <a:pt x="10142356" y="4965080"/>
                    <a:pt x="10143372" y="5237623"/>
                    <a:pt x="10142610" y="5376307"/>
                  </a:cubicBezTo>
                  <a:lnTo>
                    <a:pt x="10142229" y="5334098"/>
                  </a:lnTo>
                  <a:cubicBezTo>
                    <a:pt x="10140959" y="5726030"/>
                    <a:pt x="10144261" y="5953954"/>
                    <a:pt x="10142864" y="6037056"/>
                  </a:cubicBezTo>
                  <a:lnTo>
                    <a:pt x="10142610" y="6036675"/>
                  </a:lnTo>
                  <a:cubicBezTo>
                    <a:pt x="10141721" y="6055344"/>
                    <a:pt x="10142991" y="6076554"/>
                    <a:pt x="10143372" y="6092809"/>
                  </a:cubicBezTo>
                  <a:close/>
                  <a:moveTo>
                    <a:pt x="10100954" y="6177137"/>
                  </a:moveTo>
                  <a:cubicBezTo>
                    <a:pt x="10100319" y="6177518"/>
                    <a:pt x="10099811" y="6177899"/>
                    <a:pt x="10099303" y="6178280"/>
                  </a:cubicBezTo>
                  <a:cubicBezTo>
                    <a:pt x="10099811" y="6178026"/>
                    <a:pt x="10100319" y="6177899"/>
                    <a:pt x="10100827" y="6177518"/>
                  </a:cubicBezTo>
                  <a:cubicBezTo>
                    <a:pt x="10100827" y="6177518"/>
                    <a:pt x="10100954" y="6177264"/>
                    <a:pt x="10100954" y="6177137"/>
                  </a:cubicBezTo>
                  <a:close/>
                </a:path>
              </a:pathLst>
            </a:custGeom>
            <a:solidFill>
              <a:srgbClr val="FFF8ED"/>
            </a:solidFill>
          </p:spPr>
        </p:sp>
      </p:grpSp>
      <p:sp>
        <p:nvSpPr>
          <p:cNvPr name="Freeform 4" id="4"/>
          <p:cNvSpPr/>
          <p:nvPr/>
        </p:nvSpPr>
        <p:spPr>
          <a:xfrm flipH="false" flipV="false" rot="-5400000">
            <a:off x="4000500" y="-50292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grpSp>
        <p:nvGrpSpPr>
          <p:cNvPr name="Group 5" id="5"/>
          <p:cNvGrpSpPr/>
          <p:nvPr/>
        </p:nvGrpSpPr>
        <p:grpSpPr>
          <a:xfrm rot="0">
            <a:off x="10848241" y="1614995"/>
            <a:ext cx="6547552" cy="6547552"/>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4B50"/>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0">
            <a:off x="10848241" y="5143500"/>
            <a:ext cx="4868540" cy="3977486"/>
          </a:xfrm>
          <a:custGeom>
            <a:avLst/>
            <a:gdLst/>
            <a:ahLst/>
            <a:cxnLst/>
            <a:rect r="r" b="b" t="t" l="l"/>
            <a:pathLst>
              <a:path h="3977486" w="4868540">
                <a:moveTo>
                  <a:pt x="0" y="0"/>
                </a:moveTo>
                <a:lnTo>
                  <a:pt x="4868540" y="0"/>
                </a:lnTo>
                <a:lnTo>
                  <a:pt x="4868540" y="3977486"/>
                </a:lnTo>
                <a:lnTo>
                  <a:pt x="0" y="3977486"/>
                </a:lnTo>
                <a:lnTo>
                  <a:pt x="0" y="0"/>
                </a:lnTo>
                <a:close/>
              </a:path>
            </a:pathLst>
          </a:custGeom>
          <a:blipFill>
            <a:blip r:embed="rId3"/>
            <a:stretch>
              <a:fillRect l="-40736" t="0" r="-42464" b="0"/>
            </a:stretch>
          </a:blipFill>
        </p:spPr>
      </p:sp>
      <p:sp>
        <p:nvSpPr>
          <p:cNvPr name="Freeform 9" id="9"/>
          <p:cNvSpPr/>
          <p:nvPr/>
        </p:nvSpPr>
        <p:spPr>
          <a:xfrm flipH="false" flipV="false" rot="0">
            <a:off x="13074207" y="1028700"/>
            <a:ext cx="4185093" cy="4185093"/>
          </a:xfrm>
          <a:custGeom>
            <a:avLst/>
            <a:gdLst/>
            <a:ahLst/>
            <a:cxnLst/>
            <a:rect r="r" b="b" t="t" l="l"/>
            <a:pathLst>
              <a:path h="4185093" w="4185093">
                <a:moveTo>
                  <a:pt x="0" y="0"/>
                </a:moveTo>
                <a:lnTo>
                  <a:pt x="4185093" y="0"/>
                </a:lnTo>
                <a:lnTo>
                  <a:pt x="4185093" y="4185093"/>
                </a:lnTo>
                <a:lnTo>
                  <a:pt x="0" y="4185093"/>
                </a:lnTo>
                <a:lnTo>
                  <a:pt x="0" y="0"/>
                </a:lnTo>
                <a:close/>
              </a:path>
            </a:pathLst>
          </a:custGeom>
          <a:blipFill>
            <a:blip r:embed="rId4"/>
            <a:stretch>
              <a:fillRect l="0" t="0" r="0" b="0"/>
            </a:stretch>
          </a:blipFill>
        </p:spPr>
      </p:sp>
      <p:sp>
        <p:nvSpPr>
          <p:cNvPr name="TextBox 10" id="10"/>
          <p:cNvSpPr txBox="true"/>
          <p:nvPr/>
        </p:nvSpPr>
        <p:spPr>
          <a:xfrm rot="0">
            <a:off x="1028700" y="2446020"/>
            <a:ext cx="9215118" cy="7179183"/>
          </a:xfrm>
          <a:prstGeom prst="rect">
            <a:avLst/>
          </a:prstGeom>
        </p:spPr>
        <p:txBody>
          <a:bodyPr anchor="t" rtlCol="false" tIns="0" lIns="0" bIns="0" rIns="0">
            <a:spAutoFit/>
          </a:bodyPr>
          <a:lstStyle/>
          <a:p>
            <a:pPr algn="l">
              <a:lnSpc>
                <a:spcPts val="3530"/>
              </a:lnSpc>
            </a:pPr>
            <a:r>
              <a:rPr lang="en-US" sz="3299">
                <a:solidFill>
                  <a:srgbClr val="000000"/>
                </a:solidFill>
                <a:latin typeface="Glacial Indifference"/>
                <a:ea typeface="Glacial Indifference"/>
                <a:cs typeface="Glacial Indifference"/>
                <a:sym typeface="Glacial Indifference"/>
              </a:rPr>
              <a:t>En entornos domésticos y oficinas, los precipitadores son mucho más pequeños, operan con voltajes menores (generalmente entre 1,000 y 5,000 voltios) y produc</a:t>
            </a:r>
            <a:r>
              <a:rPr lang="en-US" sz="3299">
                <a:solidFill>
                  <a:srgbClr val="000000"/>
                </a:solidFill>
                <a:latin typeface="Glacial Indifference"/>
                <a:ea typeface="Glacial Indifference"/>
                <a:cs typeface="Glacial Indifference"/>
                <a:sym typeface="Glacial Indifference"/>
              </a:rPr>
              <a:t>en me</a:t>
            </a:r>
            <a:r>
              <a:rPr lang="en-US" sz="3299">
                <a:solidFill>
                  <a:srgbClr val="000000"/>
                </a:solidFill>
                <a:latin typeface="Glacial Indifference"/>
                <a:ea typeface="Glacial Indifference"/>
                <a:cs typeface="Glacial Indifference"/>
                <a:sym typeface="Glacial Indifference"/>
              </a:rPr>
              <a:t>no</a:t>
            </a:r>
            <a:r>
              <a:rPr lang="en-US" sz="3299">
                <a:solidFill>
                  <a:srgbClr val="000000"/>
                </a:solidFill>
                <a:latin typeface="Glacial Indifference"/>
                <a:ea typeface="Glacial Indifference"/>
                <a:cs typeface="Glacial Indifference"/>
                <a:sym typeface="Glacial Indifference"/>
              </a:rPr>
              <a:t>s </a:t>
            </a:r>
            <a:r>
              <a:rPr lang="en-US" sz="3299">
                <a:solidFill>
                  <a:srgbClr val="000000"/>
                </a:solidFill>
                <a:latin typeface="Glacial Indifference"/>
                <a:ea typeface="Glacial Indifference"/>
                <a:cs typeface="Glacial Indifference"/>
                <a:sym typeface="Glacial Indifference"/>
              </a:rPr>
              <a:t>ozo</a:t>
            </a:r>
            <a:r>
              <a:rPr lang="en-US" sz="3299">
                <a:solidFill>
                  <a:srgbClr val="000000"/>
                </a:solidFill>
                <a:latin typeface="Glacial Indifference"/>
                <a:ea typeface="Glacial Indifference"/>
                <a:cs typeface="Glacial Indifference"/>
                <a:sym typeface="Glacial Indifference"/>
              </a:rPr>
              <a:t>n</a:t>
            </a:r>
            <a:r>
              <a:rPr lang="en-US" sz="3299">
                <a:solidFill>
                  <a:srgbClr val="000000"/>
                </a:solidFill>
                <a:latin typeface="Glacial Indifference"/>
                <a:ea typeface="Glacial Indifference"/>
                <a:cs typeface="Glacial Indifference"/>
                <a:sym typeface="Glacial Indifference"/>
              </a:rPr>
              <a:t>o (un subproducto de la ionización).</a:t>
            </a:r>
          </a:p>
          <a:p>
            <a:pPr algn="l" marL="712468" indent="-356234" lvl="1">
              <a:lnSpc>
                <a:spcPts val="3530"/>
              </a:lnSpc>
              <a:buFont typeface="Arial"/>
              <a:buChar char="•"/>
            </a:pPr>
            <a:r>
              <a:rPr lang="en-US" b="true" sz="3299">
                <a:solidFill>
                  <a:srgbClr val="000000"/>
                </a:solidFill>
                <a:latin typeface="Glacial Indifference Bold"/>
                <a:ea typeface="Glacial Indifference Bold"/>
                <a:cs typeface="Glacial Indifference Bold"/>
                <a:sym typeface="Glacial Indifference Bold"/>
              </a:rPr>
              <a:t>Purificadores de Aire Domésticos:</a:t>
            </a:r>
            <a:r>
              <a:rPr lang="en-US" sz="3299">
                <a:solidFill>
                  <a:srgbClr val="000000"/>
                </a:solidFill>
                <a:latin typeface="Glacial Indifference"/>
                <a:ea typeface="Glacial Indifference"/>
                <a:cs typeface="Glacial Indifference"/>
                <a:sym typeface="Glacial Indifference"/>
              </a:rPr>
              <a:t> Se usan para eliminar alérgenos, polvo fino, caspa de mascotas y humo de tabaco del aire de una habitación.</a:t>
            </a:r>
          </a:p>
          <a:p>
            <a:pPr algn="l" marL="712468" indent="-356234" lvl="1">
              <a:lnSpc>
                <a:spcPts val="3530"/>
              </a:lnSpc>
              <a:buFont typeface="Arial"/>
              <a:buChar char="•"/>
            </a:pPr>
            <a:r>
              <a:rPr lang="en-US" b="true" sz="3299">
                <a:solidFill>
                  <a:srgbClr val="000000"/>
                </a:solidFill>
                <a:latin typeface="Glacial Indifference Bold"/>
                <a:ea typeface="Glacial Indifference Bold"/>
                <a:cs typeface="Glacial Indifference Bold"/>
                <a:sym typeface="Glacial Indifference Bold"/>
              </a:rPr>
              <a:t>Si</a:t>
            </a:r>
            <a:r>
              <a:rPr lang="en-US" b="true" sz="3299">
                <a:solidFill>
                  <a:srgbClr val="000000"/>
                </a:solidFill>
                <a:latin typeface="Glacial Indifference Bold"/>
                <a:ea typeface="Glacial Indifference Bold"/>
                <a:cs typeface="Glacial Indifference Bold"/>
                <a:sym typeface="Glacial Indifference Bold"/>
              </a:rPr>
              <a:t>stemas HVAC (Calefacción, Ventilación y Aire Acondicionado):</a:t>
            </a:r>
            <a:r>
              <a:rPr lang="en-US" sz="3299">
                <a:solidFill>
                  <a:srgbClr val="000000"/>
                </a:solidFill>
                <a:latin typeface="Glacial Indifference"/>
                <a:ea typeface="Glacial Indifference"/>
                <a:cs typeface="Glacial Indifference"/>
                <a:sym typeface="Glacial Indifference"/>
              </a:rPr>
              <a:t> Se instalan en los ductos de los edificios de oficinas, hospitales o fábricas limpias para purificar el aire recirculado sin que el motor del ventilador tenga que hacer tanto esfuerzo </a:t>
            </a:r>
          </a:p>
          <a:p>
            <a:pPr algn="l">
              <a:lnSpc>
                <a:spcPts val="3530"/>
              </a:lnSpc>
            </a:pPr>
          </a:p>
        </p:txBody>
      </p:sp>
      <p:sp>
        <p:nvSpPr>
          <p:cNvPr name="TextBox 11" id="11"/>
          <p:cNvSpPr txBox="true"/>
          <p:nvPr/>
        </p:nvSpPr>
        <p:spPr>
          <a:xfrm rot="0">
            <a:off x="771185" y="1123950"/>
            <a:ext cx="10077055" cy="1077341"/>
          </a:xfrm>
          <a:prstGeom prst="rect">
            <a:avLst/>
          </a:prstGeom>
        </p:spPr>
        <p:txBody>
          <a:bodyPr anchor="t" rtlCol="false" tIns="0" lIns="0" bIns="0" rIns="0">
            <a:spAutoFit/>
          </a:bodyPr>
          <a:lstStyle/>
          <a:p>
            <a:pPr algn="l">
              <a:lnSpc>
                <a:spcPts val="8274"/>
              </a:lnSpc>
            </a:pPr>
            <a:r>
              <a:rPr lang="en-US" sz="7733">
                <a:solidFill>
                  <a:srgbClr val="E34B50"/>
                </a:solidFill>
                <a:latin typeface="Londrina Solid"/>
                <a:ea typeface="Londrina Solid"/>
                <a:cs typeface="Londrina Solid"/>
                <a:sym typeface="Londrina Solid"/>
              </a:rPr>
              <a:t>A MENOR ESCALA...</a:t>
            </a:r>
          </a:p>
        </p:txBody>
      </p:sp>
    </p:spTree>
  </p:cSld>
  <p:clrMapOvr>
    <a:masterClrMapping/>
  </p:clrMapOvr>
  <p:transition spd="fast">
    <p:fade/>
  </p:transition>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TextBox 2" id="2"/>
          <p:cNvSpPr txBox="true"/>
          <p:nvPr/>
        </p:nvSpPr>
        <p:spPr>
          <a:xfrm rot="0">
            <a:off x="2484003" y="3305679"/>
            <a:ext cx="13319994" cy="4009017"/>
          </a:xfrm>
          <a:prstGeom prst="rect">
            <a:avLst/>
          </a:prstGeom>
        </p:spPr>
        <p:txBody>
          <a:bodyPr anchor="t" rtlCol="false" tIns="0" lIns="0" bIns="0" rIns="0">
            <a:spAutoFit/>
          </a:bodyPr>
          <a:lstStyle/>
          <a:p>
            <a:pPr algn="ctr">
              <a:lnSpc>
                <a:spcPts val="15338"/>
              </a:lnSpc>
            </a:pPr>
            <a:r>
              <a:rPr lang="en-US" sz="15812">
                <a:solidFill>
                  <a:srgbClr val="8A8CC0"/>
                </a:solidFill>
                <a:latin typeface="MediaPro"/>
                <a:ea typeface="MediaPro"/>
                <a:cs typeface="MediaPro"/>
                <a:sym typeface="MediaPro"/>
              </a:rPr>
              <a:t>EXPERIMENTO CASERO</a:t>
            </a:r>
          </a:p>
        </p:txBody>
      </p:sp>
      <p:sp>
        <p:nvSpPr>
          <p:cNvPr name="Freeform 3" id="3"/>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Tree>
  </p:cSld>
  <p:clrMapOvr>
    <a:masterClrMapping/>
  </p:clrMapOvr>
  <p:transition spd="fast">
    <p:fade/>
  </p:transition>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TextBox 2" id="2"/>
          <p:cNvSpPr txBox="true"/>
          <p:nvPr/>
        </p:nvSpPr>
        <p:spPr>
          <a:xfrm rot="0">
            <a:off x="1911049" y="3305679"/>
            <a:ext cx="14465902" cy="4009017"/>
          </a:xfrm>
          <a:prstGeom prst="rect">
            <a:avLst/>
          </a:prstGeom>
        </p:spPr>
        <p:txBody>
          <a:bodyPr anchor="t" rtlCol="false" tIns="0" lIns="0" bIns="0" rIns="0">
            <a:spAutoFit/>
          </a:bodyPr>
          <a:lstStyle/>
          <a:p>
            <a:pPr algn="ctr">
              <a:lnSpc>
                <a:spcPts val="15338"/>
              </a:lnSpc>
            </a:pPr>
            <a:r>
              <a:rPr lang="en-US" sz="15812">
                <a:solidFill>
                  <a:srgbClr val="FF3131"/>
                </a:solidFill>
                <a:latin typeface="MediaPro"/>
                <a:ea typeface="MediaPro"/>
                <a:cs typeface="MediaPro"/>
                <a:sym typeface="MediaPro"/>
              </a:rPr>
              <a:t>¿QUÉ ELEMENTOS POSEE?</a:t>
            </a:r>
          </a:p>
        </p:txBody>
      </p:sp>
      <p:sp>
        <p:nvSpPr>
          <p:cNvPr name="Freeform 3" id="3"/>
          <p:cNvSpPr/>
          <p:nvPr/>
        </p:nvSpPr>
        <p:spPr>
          <a:xfrm flipH="false" flipV="false" rot="-5400000">
            <a:off x="398145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Tree>
  </p:cSld>
  <p:clrMapOvr>
    <a:masterClrMapping/>
  </p:clrMapOvr>
  <p:transition spd="fast">
    <p:cover dir="d"/>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grpSp>
        <p:nvGrpSpPr>
          <p:cNvPr name="Group 2" id="2"/>
          <p:cNvGrpSpPr/>
          <p:nvPr/>
        </p:nvGrpSpPr>
        <p:grpSpPr>
          <a:xfrm rot="-10800000">
            <a:off x="2542129" y="-435341"/>
            <a:ext cx="13203742" cy="11157682"/>
            <a:chOff x="0" y="0"/>
            <a:chExt cx="7323407" cy="6188567"/>
          </a:xfrm>
        </p:grpSpPr>
        <p:sp>
          <p:nvSpPr>
            <p:cNvPr name="Freeform 3" id="3"/>
            <p:cNvSpPr/>
            <p:nvPr/>
          </p:nvSpPr>
          <p:spPr>
            <a:xfrm flipH="false" flipV="false" rot="0">
              <a:off x="0" y="0"/>
              <a:ext cx="7323407" cy="6188432"/>
            </a:xfrm>
            <a:custGeom>
              <a:avLst/>
              <a:gdLst/>
              <a:ahLst/>
              <a:cxnLst/>
              <a:rect r="r" b="b" t="t" l="l"/>
              <a:pathLst>
                <a:path h="6188432" w="7323407">
                  <a:moveTo>
                    <a:pt x="7262066" y="6186789"/>
                  </a:moveTo>
                  <a:cubicBezTo>
                    <a:pt x="7269305" y="6184757"/>
                    <a:pt x="7276798" y="6181709"/>
                    <a:pt x="7283402" y="6177518"/>
                  </a:cubicBezTo>
                  <a:cubicBezTo>
                    <a:pt x="7276417" y="6181836"/>
                    <a:pt x="7268924" y="6185011"/>
                    <a:pt x="7262066" y="6186789"/>
                  </a:cubicBezTo>
                  <a:close/>
                  <a:moveTo>
                    <a:pt x="7323407" y="6092809"/>
                  </a:moveTo>
                  <a:cubicBezTo>
                    <a:pt x="7323153" y="6104239"/>
                    <a:pt x="7322772" y="6104620"/>
                    <a:pt x="7322391" y="6104620"/>
                  </a:cubicBezTo>
                  <a:cubicBezTo>
                    <a:pt x="7322137" y="6104620"/>
                    <a:pt x="7322010" y="6104493"/>
                    <a:pt x="7321756" y="6105509"/>
                  </a:cubicBezTo>
                  <a:cubicBezTo>
                    <a:pt x="7321502" y="6106780"/>
                    <a:pt x="7321629" y="6107923"/>
                    <a:pt x="7320994" y="6115796"/>
                  </a:cubicBezTo>
                  <a:cubicBezTo>
                    <a:pt x="7321121" y="6122146"/>
                    <a:pt x="7319597" y="6133449"/>
                    <a:pt x="7313501" y="6145387"/>
                  </a:cubicBezTo>
                  <a:cubicBezTo>
                    <a:pt x="7307532" y="6157325"/>
                    <a:pt x="7296864" y="6169518"/>
                    <a:pt x="7283402" y="6177518"/>
                  </a:cubicBezTo>
                  <a:cubicBezTo>
                    <a:pt x="7298388" y="6168629"/>
                    <a:pt x="7309945" y="6153134"/>
                    <a:pt x="7314898" y="6140181"/>
                  </a:cubicBezTo>
                  <a:cubicBezTo>
                    <a:pt x="7319978" y="6127099"/>
                    <a:pt x="7319851" y="6117701"/>
                    <a:pt x="7319216" y="6118844"/>
                  </a:cubicBezTo>
                  <a:cubicBezTo>
                    <a:pt x="7317946" y="6129258"/>
                    <a:pt x="7315406" y="6134719"/>
                    <a:pt x="7314263" y="6137894"/>
                  </a:cubicBezTo>
                  <a:cubicBezTo>
                    <a:pt x="7312993" y="6141069"/>
                    <a:pt x="7312104" y="6141958"/>
                    <a:pt x="7311469" y="6143101"/>
                  </a:cubicBezTo>
                  <a:cubicBezTo>
                    <a:pt x="7310707" y="6144371"/>
                    <a:pt x="7310072" y="6145387"/>
                    <a:pt x="7308421" y="6148181"/>
                  </a:cubicBezTo>
                  <a:cubicBezTo>
                    <a:pt x="7308167" y="6148689"/>
                    <a:pt x="7307786" y="6149324"/>
                    <a:pt x="7307405" y="6149832"/>
                  </a:cubicBezTo>
                  <a:cubicBezTo>
                    <a:pt x="7307405" y="6149832"/>
                    <a:pt x="7306135" y="6154658"/>
                    <a:pt x="7296229" y="6164311"/>
                  </a:cubicBezTo>
                  <a:lnTo>
                    <a:pt x="7295086" y="6167486"/>
                  </a:lnTo>
                  <a:cubicBezTo>
                    <a:pt x="7290641" y="6171931"/>
                    <a:pt x="7283656" y="6176756"/>
                    <a:pt x="7276163" y="6180439"/>
                  </a:cubicBezTo>
                  <a:cubicBezTo>
                    <a:pt x="7257367" y="6191615"/>
                    <a:pt x="7241365" y="6187806"/>
                    <a:pt x="7241365" y="6187806"/>
                  </a:cubicBezTo>
                  <a:lnTo>
                    <a:pt x="7215584" y="6184376"/>
                  </a:lnTo>
                  <a:lnTo>
                    <a:pt x="7208726" y="6184757"/>
                  </a:lnTo>
                  <a:lnTo>
                    <a:pt x="7161863" y="6181582"/>
                  </a:lnTo>
                  <a:cubicBezTo>
                    <a:pt x="6540001" y="6183106"/>
                    <a:pt x="5566116" y="6181074"/>
                    <a:pt x="4934127" y="6180693"/>
                  </a:cubicBezTo>
                  <a:cubicBezTo>
                    <a:pt x="4657355" y="6180820"/>
                    <a:pt x="3935082" y="6180312"/>
                    <a:pt x="3550264" y="6181582"/>
                  </a:cubicBezTo>
                  <a:lnTo>
                    <a:pt x="3568025" y="6180439"/>
                  </a:lnTo>
                  <a:cubicBezTo>
                    <a:pt x="3107723" y="6180693"/>
                    <a:pt x="2474254" y="6182471"/>
                    <a:pt x="2196002" y="6182852"/>
                  </a:cubicBezTo>
                  <a:lnTo>
                    <a:pt x="2203402" y="6182344"/>
                  </a:lnTo>
                  <a:cubicBezTo>
                    <a:pt x="2018394" y="6182471"/>
                    <a:pt x="1532931" y="6183614"/>
                    <a:pt x="1592134" y="6185774"/>
                  </a:cubicBezTo>
                  <a:cubicBezTo>
                    <a:pt x="1145153" y="6185138"/>
                    <a:pt x="1223597" y="6183106"/>
                    <a:pt x="656731" y="6184249"/>
                  </a:cubicBezTo>
                  <a:lnTo>
                    <a:pt x="744055" y="6184504"/>
                  </a:lnTo>
                  <a:cubicBezTo>
                    <a:pt x="581248" y="6184504"/>
                    <a:pt x="261553" y="6184631"/>
                    <a:pt x="170688" y="6184631"/>
                  </a:cubicBezTo>
                  <a:cubicBezTo>
                    <a:pt x="153670" y="6184631"/>
                    <a:pt x="135001" y="6184504"/>
                    <a:pt x="115570" y="6184504"/>
                  </a:cubicBezTo>
                  <a:cubicBezTo>
                    <a:pt x="105791" y="6184504"/>
                    <a:pt x="95885" y="6184504"/>
                    <a:pt x="85852" y="6184376"/>
                  </a:cubicBezTo>
                  <a:cubicBezTo>
                    <a:pt x="80645" y="6184249"/>
                    <a:pt x="76708" y="6184504"/>
                    <a:pt x="68453" y="6183995"/>
                  </a:cubicBezTo>
                  <a:cubicBezTo>
                    <a:pt x="61087" y="6183106"/>
                    <a:pt x="53975" y="6181329"/>
                    <a:pt x="47117" y="6178534"/>
                  </a:cubicBezTo>
                  <a:cubicBezTo>
                    <a:pt x="19558" y="6167358"/>
                    <a:pt x="1143" y="6138783"/>
                    <a:pt x="1270" y="6110717"/>
                  </a:cubicBezTo>
                  <a:cubicBezTo>
                    <a:pt x="1270" y="6091286"/>
                    <a:pt x="1270" y="6072870"/>
                    <a:pt x="1397" y="6056233"/>
                  </a:cubicBezTo>
                  <a:cubicBezTo>
                    <a:pt x="1270" y="6023213"/>
                    <a:pt x="1270" y="5997305"/>
                    <a:pt x="1270" y="5892452"/>
                  </a:cubicBezTo>
                  <a:lnTo>
                    <a:pt x="1651" y="5934660"/>
                  </a:lnTo>
                  <a:cubicBezTo>
                    <a:pt x="508" y="5510167"/>
                    <a:pt x="1778" y="4969904"/>
                    <a:pt x="0" y="4536970"/>
                  </a:cubicBezTo>
                  <a:cubicBezTo>
                    <a:pt x="1016" y="3731399"/>
                    <a:pt x="2413" y="25827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1771222" y="508"/>
                    <a:pt x="5635679" y="635"/>
                    <a:pt x="7173166" y="0"/>
                  </a:cubicBezTo>
                  <a:lnTo>
                    <a:pt x="7168975" y="254"/>
                  </a:lnTo>
                  <a:cubicBezTo>
                    <a:pt x="7182183" y="254"/>
                    <a:pt x="7200344" y="127"/>
                    <a:pt x="7222061" y="127"/>
                  </a:cubicBezTo>
                  <a:cubicBezTo>
                    <a:pt x="7227522" y="127"/>
                    <a:pt x="7233110" y="127"/>
                    <a:pt x="7239079" y="127"/>
                  </a:cubicBezTo>
                  <a:lnTo>
                    <a:pt x="7241365" y="127"/>
                  </a:lnTo>
                  <a:lnTo>
                    <a:pt x="7244794" y="254"/>
                  </a:lnTo>
                  <a:cubicBezTo>
                    <a:pt x="7247080" y="381"/>
                    <a:pt x="7249366" y="381"/>
                    <a:pt x="7251652" y="762"/>
                  </a:cubicBezTo>
                  <a:cubicBezTo>
                    <a:pt x="7256224" y="1270"/>
                    <a:pt x="7260923" y="2413"/>
                    <a:pt x="7265495" y="3810"/>
                  </a:cubicBezTo>
                  <a:cubicBezTo>
                    <a:pt x="7283783" y="9525"/>
                    <a:pt x="7300928" y="22860"/>
                    <a:pt x="7310961" y="41656"/>
                  </a:cubicBezTo>
                  <a:cubicBezTo>
                    <a:pt x="7315914" y="51054"/>
                    <a:pt x="7319216" y="61722"/>
                    <a:pt x="7319978" y="72771"/>
                  </a:cubicBezTo>
                  <a:cubicBezTo>
                    <a:pt x="7320359" y="79121"/>
                    <a:pt x="7320232" y="81915"/>
                    <a:pt x="7320232" y="85725"/>
                  </a:cubicBezTo>
                  <a:cubicBezTo>
                    <a:pt x="7320232" y="89408"/>
                    <a:pt x="7320232" y="93091"/>
                    <a:pt x="7320232" y="96901"/>
                  </a:cubicBezTo>
                  <a:cubicBezTo>
                    <a:pt x="7320232" y="111887"/>
                    <a:pt x="7320359" y="127254"/>
                    <a:pt x="7320359" y="143002"/>
                  </a:cubicBezTo>
                  <a:cubicBezTo>
                    <a:pt x="7320486" y="200393"/>
                    <a:pt x="7320613" y="510320"/>
                    <a:pt x="7320740" y="820248"/>
                  </a:cubicBezTo>
                  <a:cubicBezTo>
                    <a:pt x="7320994" y="2061165"/>
                    <a:pt x="7321375" y="3300876"/>
                    <a:pt x="7321502" y="3801343"/>
                  </a:cubicBezTo>
                  <a:lnTo>
                    <a:pt x="7322772" y="4002736"/>
                  </a:lnTo>
                  <a:cubicBezTo>
                    <a:pt x="7321756" y="4212570"/>
                    <a:pt x="7322518" y="4409139"/>
                    <a:pt x="7321756" y="4697360"/>
                  </a:cubicBezTo>
                  <a:cubicBezTo>
                    <a:pt x="7321883" y="4848103"/>
                    <a:pt x="7322899" y="4785394"/>
                    <a:pt x="7323153" y="4714243"/>
                  </a:cubicBezTo>
                  <a:cubicBezTo>
                    <a:pt x="7322391" y="4965080"/>
                    <a:pt x="7323407" y="5237623"/>
                    <a:pt x="7322645" y="5376307"/>
                  </a:cubicBezTo>
                  <a:lnTo>
                    <a:pt x="7322264" y="5334098"/>
                  </a:lnTo>
                  <a:cubicBezTo>
                    <a:pt x="7320994" y="5726030"/>
                    <a:pt x="7324296" y="5953954"/>
                    <a:pt x="7322899" y="6037056"/>
                  </a:cubicBezTo>
                  <a:lnTo>
                    <a:pt x="7322645" y="6036675"/>
                  </a:lnTo>
                  <a:cubicBezTo>
                    <a:pt x="7321756" y="6055344"/>
                    <a:pt x="7323026" y="6076554"/>
                    <a:pt x="7323407" y="6092809"/>
                  </a:cubicBezTo>
                  <a:close/>
                  <a:moveTo>
                    <a:pt x="7280989" y="6177137"/>
                  </a:moveTo>
                  <a:cubicBezTo>
                    <a:pt x="7280354" y="6177518"/>
                    <a:pt x="7279846" y="6177899"/>
                    <a:pt x="7279338" y="6178280"/>
                  </a:cubicBezTo>
                  <a:cubicBezTo>
                    <a:pt x="7279846" y="6178026"/>
                    <a:pt x="7280354" y="6177899"/>
                    <a:pt x="7280862" y="6177518"/>
                  </a:cubicBezTo>
                  <a:cubicBezTo>
                    <a:pt x="7280862" y="6177518"/>
                    <a:pt x="7280989" y="6177264"/>
                    <a:pt x="7280989" y="6177137"/>
                  </a:cubicBezTo>
                  <a:close/>
                </a:path>
              </a:pathLst>
            </a:custGeom>
            <a:solidFill>
              <a:srgbClr val="FFF8ED"/>
            </a:solidFill>
          </p:spPr>
        </p:sp>
      </p:grpSp>
      <p:sp>
        <p:nvSpPr>
          <p:cNvPr name="Freeform 4" id="4"/>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
        <p:nvSpPr>
          <p:cNvPr name="Freeform 5" id="5"/>
          <p:cNvSpPr/>
          <p:nvPr/>
        </p:nvSpPr>
        <p:spPr>
          <a:xfrm flipH="false" flipV="false" rot="0">
            <a:off x="2880968" y="3503597"/>
            <a:ext cx="12526063" cy="5004895"/>
          </a:xfrm>
          <a:custGeom>
            <a:avLst/>
            <a:gdLst/>
            <a:ahLst/>
            <a:cxnLst/>
            <a:rect r="r" b="b" t="t" l="l"/>
            <a:pathLst>
              <a:path h="5004895" w="12526063">
                <a:moveTo>
                  <a:pt x="0" y="0"/>
                </a:moveTo>
                <a:lnTo>
                  <a:pt x="12526064" y="0"/>
                </a:lnTo>
                <a:lnTo>
                  <a:pt x="12526064" y="5004895"/>
                </a:lnTo>
                <a:lnTo>
                  <a:pt x="0" y="5004895"/>
                </a:lnTo>
                <a:lnTo>
                  <a:pt x="0" y="0"/>
                </a:lnTo>
                <a:close/>
              </a:path>
            </a:pathLst>
          </a:custGeom>
          <a:blipFill>
            <a:blip r:embed="rId3"/>
            <a:stretch>
              <a:fillRect l="-4357" t="-4035" r="-4626" b="-3976"/>
            </a:stretch>
          </a:blipFill>
        </p:spPr>
      </p:sp>
      <p:sp>
        <p:nvSpPr>
          <p:cNvPr name="TextBox 6" id="6"/>
          <p:cNvSpPr txBox="true"/>
          <p:nvPr/>
        </p:nvSpPr>
        <p:spPr>
          <a:xfrm rot="0">
            <a:off x="4105472" y="536237"/>
            <a:ext cx="10077055" cy="1080176"/>
          </a:xfrm>
          <a:prstGeom prst="rect">
            <a:avLst/>
          </a:prstGeom>
        </p:spPr>
        <p:txBody>
          <a:bodyPr anchor="t" rtlCol="false" tIns="0" lIns="0" bIns="0" rIns="0">
            <a:spAutoFit/>
          </a:bodyPr>
          <a:lstStyle/>
          <a:p>
            <a:pPr algn="ctr">
              <a:lnSpc>
                <a:spcPts val="8274"/>
              </a:lnSpc>
            </a:pPr>
            <a:r>
              <a:rPr lang="en-US" sz="7733">
                <a:solidFill>
                  <a:srgbClr val="E34B50"/>
                </a:solidFill>
                <a:latin typeface="Londrina Solid"/>
                <a:ea typeface="Londrina Solid"/>
                <a:cs typeface="Londrina Solid"/>
                <a:sym typeface="Londrina Solid"/>
              </a:rPr>
              <a:t>¿ QUÉ ELEMENTOS POSEE ?</a:t>
            </a:r>
          </a:p>
        </p:txBody>
      </p:sp>
      <p:sp>
        <p:nvSpPr>
          <p:cNvPr name="TextBox 7" id="7"/>
          <p:cNvSpPr txBox="true"/>
          <p:nvPr/>
        </p:nvSpPr>
        <p:spPr>
          <a:xfrm rot="0">
            <a:off x="4105472" y="1938169"/>
            <a:ext cx="10077055" cy="1080199"/>
          </a:xfrm>
          <a:prstGeom prst="rect">
            <a:avLst/>
          </a:prstGeom>
        </p:spPr>
        <p:txBody>
          <a:bodyPr anchor="t" rtlCol="false" tIns="0" lIns="0" bIns="0" rIns="0">
            <a:spAutoFit/>
          </a:bodyPr>
          <a:lstStyle/>
          <a:p>
            <a:pPr algn="ctr">
              <a:lnSpc>
                <a:spcPts val="8274"/>
              </a:lnSpc>
            </a:pPr>
            <a:r>
              <a:rPr lang="en-US" sz="7733">
                <a:solidFill>
                  <a:srgbClr val="2849BC"/>
                </a:solidFill>
                <a:latin typeface="Londrina Solid"/>
                <a:ea typeface="Londrina Solid"/>
                <a:cs typeface="Londrina Solid"/>
                <a:sym typeface="Londrina Solid"/>
              </a:rPr>
              <a:t>FUENTE PROFESIONAL</a:t>
            </a:r>
          </a:p>
        </p:txBody>
      </p:sp>
    </p:spTree>
  </p:cSld>
  <p:clrMapOvr>
    <a:masterClrMapping/>
  </p:clrMapOvr>
  <p:transition spd="fast">
    <p:cover dir="d"/>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TextBox 2" id="2"/>
          <p:cNvSpPr txBox="true"/>
          <p:nvPr/>
        </p:nvSpPr>
        <p:spPr>
          <a:xfrm rot="0">
            <a:off x="1028700" y="3305667"/>
            <a:ext cx="16230600" cy="4009041"/>
          </a:xfrm>
          <a:prstGeom prst="rect">
            <a:avLst/>
          </a:prstGeom>
        </p:spPr>
        <p:txBody>
          <a:bodyPr anchor="t" rtlCol="false" tIns="0" lIns="0" bIns="0" rIns="0">
            <a:spAutoFit/>
          </a:bodyPr>
          <a:lstStyle/>
          <a:p>
            <a:pPr algn="ctr">
              <a:lnSpc>
                <a:spcPts val="15338"/>
              </a:lnSpc>
            </a:pPr>
            <a:r>
              <a:rPr lang="en-US" sz="15812">
                <a:solidFill>
                  <a:srgbClr val="FF3131"/>
                </a:solidFill>
                <a:latin typeface="MediaPro"/>
                <a:ea typeface="MediaPro"/>
                <a:cs typeface="MediaPro"/>
                <a:sym typeface="MediaPro"/>
              </a:rPr>
              <a:t>PRECIPITADOR ELECTROSTÁTICO</a:t>
            </a:r>
          </a:p>
        </p:txBody>
      </p:sp>
      <p:sp>
        <p:nvSpPr>
          <p:cNvPr name="Freeform 3" id="3"/>
          <p:cNvSpPr/>
          <p:nvPr/>
        </p:nvSpPr>
        <p:spPr>
          <a:xfrm flipH="false" flipV="false" rot="-5400000">
            <a:off x="398145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Tree>
  </p:cSld>
  <p:clrMapOvr>
    <a:masterClrMapping/>
  </p:clrMapOvr>
  <p:transition spd="fast">
    <p:cover dir="d"/>
  </p:transition>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grpSp>
        <p:nvGrpSpPr>
          <p:cNvPr name="Group 2" id="2"/>
          <p:cNvGrpSpPr/>
          <p:nvPr/>
        </p:nvGrpSpPr>
        <p:grpSpPr>
          <a:xfrm rot="-10800000">
            <a:off x="2542129" y="-435341"/>
            <a:ext cx="13203742" cy="11157682"/>
            <a:chOff x="0" y="0"/>
            <a:chExt cx="7323407" cy="6188567"/>
          </a:xfrm>
        </p:grpSpPr>
        <p:sp>
          <p:nvSpPr>
            <p:cNvPr name="Freeform 3" id="3"/>
            <p:cNvSpPr/>
            <p:nvPr/>
          </p:nvSpPr>
          <p:spPr>
            <a:xfrm flipH="false" flipV="false" rot="0">
              <a:off x="0" y="0"/>
              <a:ext cx="7323407" cy="6188432"/>
            </a:xfrm>
            <a:custGeom>
              <a:avLst/>
              <a:gdLst/>
              <a:ahLst/>
              <a:cxnLst/>
              <a:rect r="r" b="b" t="t" l="l"/>
              <a:pathLst>
                <a:path h="6188432" w="7323407">
                  <a:moveTo>
                    <a:pt x="7262066" y="6186789"/>
                  </a:moveTo>
                  <a:cubicBezTo>
                    <a:pt x="7269305" y="6184757"/>
                    <a:pt x="7276798" y="6181709"/>
                    <a:pt x="7283402" y="6177518"/>
                  </a:cubicBezTo>
                  <a:cubicBezTo>
                    <a:pt x="7276417" y="6181836"/>
                    <a:pt x="7268924" y="6185011"/>
                    <a:pt x="7262066" y="6186789"/>
                  </a:cubicBezTo>
                  <a:close/>
                  <a:moveTo>
                    <a:pt x="7323407" y="6092809"/>
                  </a:moveTo>
                  <a:cubicBezTo>
                    <a:pt x="7323153" y="6104239"/>
                    <a:pt x="7322772" y="6104620"/>
                    <a:pt x="7322391" y="6104620"/>
                  </a:cubicBezTo>
                  <a:cubicBezTo>
                    <a:pt x="7322137" y="6104620"/>
                    <a:pt x="7322010" y="6104493"/>
                    <a:pt x="7321756" y="6105509"/>
                  </a:cubicBezTo>
                  <a:cubicBezTo>
                    <a:pt x="7321502" y="6106780"/>
                    <a:pt x="7321629" y="6107923"/>
                    <a:pt x="7320994" y="6115796"/>
                  </a:cubicBezTo>
                  <a:cubicBezTo>
                    <a:pt x="7321121" y="6122146"/>
                    <a:pt x="7319597" y="6133449"/>
                    <a:pt x="7313501" y="6145387"/>
                  </a:cubicBezTo>
                  <a:cubicBezTo>
                    <a:pt x="7307532" y="6157325"/>
                    <a:pt x="7296864" y="6169518"/>
                    <a:pt x="7283402" y="6177518"/>
                  </a:cubicBezTo>
                  <a:cubicBezTo>
                    <a:pt x="7298388" y="6168629"/>
                    <a:pt x="7309945" y="6153134"/>
                    <a:pt x="7314898" y="6140181"/>
                  </a:cubicBezTo>
                  <a:cubicBezTo>
                    <a:pt x="7319978" y="6127099"/>
                    <a:pt x="7319851" y="6117701"/>
                    <a:pt x="7319216" y="6118844"/>
                  </a:cubicBezTo>
                  <a:cubicBezTo>
                    <a:pt x="7317946" y="6129258"/>
                    <a:pt x="7315406" y="6134719"/>
                    <a:pt x="7314263" y="6137894"/>
                  </a:cubicBezTo>
                  <a:cubicBezTo>
                    <a:pt x="7312993" y="6141069"/>
                    <a:pt x="7312104" y="6141958"/>
                    <a:pt x="7311469" y="6143101"/>
                  </a:cubicBezTo>
                  <a:cubicBezTo>
                    <a:pt x="7310707" y="6144371"/>
                    <a:pt x="7310072" y="6145387"/>
                    <a:pt x="7308421" y="6148181"/>
                  </a:cubicBezTo>
                  <a:cubicBezTo>
                    <a:pt x="7308167" y="6148689"/>
                    <a:pt x="7307786" y="6149324"/>
                    <a:pt x="7307405" y="6149832"/>
                  </a:cubicBezTo>
                  <a:cubicBezTo>
                    <a:pt x="7307405" y="6149832"/>
                    <a:pt x="7306135" y="6154658"/>
                    <a:pt x="7296229" y="6164311"/>
                  </a:cubicBezTo>
                  <a:lnTo>
                    <a:pt x="7295086" y="6167486"/>
                  </a:lnTo>
                  <a:cubicBezTo>
                    <a:pt x="7290641" y="6171931"/>
                    <a:pt x="7283656" y="6176756"/>
                    <a:pt x="7276163" y="6180439"/>
                  </a:cubicBezTo>
                  <a:cubicBezTo>
                    <a:pt x="7257367" y="6191615"/>
                    <a:pt x="7241365" y="6187806"/>
                    <a:pt x="7241365" y="6187806"/>
                  </a:cubicBezTo>
                  <a:lnTo>
                    <a:pt x="7215584" y="6184376"/>
                  </a:lnTo>
                  <a:lnTo>
                    <a:pt x="7208726" y="6184757"/>
                  </a:lnTo>
                  <a:lnTo>
                    <a:pt x="7161863" y="6181582"/>
                  </a:lnTo>
                  <a:cubicBezTo>
                    <a:pt x="6540001" y="6183106"/>
                    <a:pt x="5566116" y="6181074"/>
                    <a:pt x="4934127" y="6180693"/>
                  </a:cubicBezTo>
                  <a:cubicBezTo>
                    <a:pt x="4657355" y="6180820"/>
                    <a:pt x="3935082" y="6180312"/>
                    <a:pt x="3550264" y="6181582"/>
                  </a:cubicBezTo>
                  <a:lnTo>
                    <a:pt x="3568025" y="6180439"/>
                  </a:lnTo>
                  <a:cubicBezTo>
                    <a:pt x="3107723" y="6180693"/>
                    <a:pt x="2474254" y="6182471"/>
                    <a:pt x="2196002" y="6182852"/>
                  </a:cubicBezTo>
                  <a:lnTo>
                    <a:pt x="2203402" y="6182344"/>
                  </a:lnTo>
                  <a:cubicBezTo>
                    <a:pt x="2018394" y="6182471"/>
                    <a:pt x="1532931" y="6183614"/>
                    <a:pt x="1592134" y="6185774"/>
                  </a:cubicBezTo>
                  <a:cubicBezTo>
                    <a:pt x="1145153" y="6185138"/>
                    <a:pt x="1223597" y="6183106"/>
                    <a:pt x="656731" y="6184249"/>
                  </a:cubicBezTo>
                  <a:lnTo>
                    <a:pt x="744055" y="6184504"/>
                  </a:lnTo>
                  <a:cubicBezTo>
                    <a:pt x="581248" y="6184504"/>
                    <a:pt x="261553" y="6184631"/>
                    <a:pt x="170688" y="6184631"/>
                  </a:cubicBezTo>
                  <a:cubicBezTo>
                    <a:pt x="153670" y="6184631"/>
                    <a:pt x="135001" y="6184504"/>
                    <a:pt x="115570" y="6184504"/>
                  </a:cubicBezTo>
                  <a:cubicBezTo>
                    <a:pt x="105791" y="6184504"/>
                    <a:pt x="95885" y="6184504"/>
                    <a:pt x="85852" y="6184376"/>
                  </a:cubicBezTo>
                  <a:cubicBezTo>
                    <a:pt x="80645" y="6184249"/>
                    <a:pt x="76708" y="6184504"/>
                    <a:pt x="68453" y="6183995"/>
                  </a:cubicBezTo>
                  <a:cubicBezTo>
                    <a:pt x="61087" y="6183106"/>
                    <a:pt x="53975" y="6181329"/>
                    <a:pt x="47117" y="6178534"/>
                  </a:cubicBezTo>
                  <a:cubicBezTo>
                    <a:pt x="19558" y="6167358"/>
                    <a:pt x="1143" y="6138783"/>
                    <a:pt x="1270" y="6110717"/>
                  </a:cubicBezTo>
                  <a:cubicBezTo>
                    <a:pt x="1270" y="6091286"/>
                    <a:pt x="1270" y="6072870"/>
                    <a:pt x="1397" y="6056233"/>
                  </a:cubicBezTo>
                  <a:cubicBezTo>
                    <a:pt x="1270" y="6023213"/>
                    <a:pt x="1270" y="5997305"/>
                    <a:pt x="1270" y="5892452"/>
                  </a:cubicBezTo>
                  <a:lnTo>
                    <a:pt x="1651" y="5934660"/>
                  </a:lnTo>
                  <a:cubicBezTo>
                    <a:pt x="508" y="5510167"/>
                    <a:pt x="1778" y="4969904"/>
                    <a:pt x="0" y="4536970"/>
                  </a:cubicBezTo>
                  <a:cubicBezTo>
                    <a:pt x="1016" y="3731399"/>
                    <a:pt x="2413" y="25827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1771222" y="508"/>
                    <a:pt x="5635679" y="635"/>
                    <a:pt x="7173166" y="0"/>
                  </a:cubicBezTo>
                  <a:lnTo>
                    <a:pt x="7168975" y="254"/>
                  </a:lnTo>
                  <a:cubicBezTo>
                    <a:pt x="7182183" y="254"/>
                    <a:pt x="7200344" y="127"/>
                    <a:pt x="7222061" y="127"/>
                  </a:cubicBezTo>
                  <a:cubicBezTo>
                    <a:pt x="7227522" y="127"/>
                    <a:pt x="7233110" y="127"/>
                    <a:pt x="7239079" y="127"/>
                  </a:cubicBezTo>
                  <a:lnTo>
                    <a:pt x="7241365" y="127"/>
                  </a:lnTo>
                  <a:lnTo>
                    <a:pt x="7244794" y="254"/>
                  </a:lnTo>
                  <a:cubicBezTo>
                    <a:pt x="7247080" y="381"/>
                    <a:pt x="7249366" y="381"/>
                    <a:pt x="7251652" y="762"/>
                  </a:cubicBezTo>
                  <a:cubicBezTo>
                    <a:pt x="7256224" y="1270"/>
                    <a:pt x="7260923" y="2413"/>
                    <a:pt x="7265495" y="3810"/>
                  </a:cubicBezTo>
                  <a:cubicBezTo>
                    <a:pt x="7283783" y="9525"/>
                    <a:pt x="7300928" y="22860"/>
                    <a:pt x="7310961" y="41656"/>
                  </a:cubicBezTo>
                  <a:cubicBezTo>
                    <a:pt x="7315914" y="51054"/>
                    <a:pt x="7319216" y="61722"/>
                    <a:pt x="7319978" y="72771"/>
                  </a:cubicBezTo>
                  <a:cubicBezTo>
                    <a:pt x="7320359" y="79121"/>
                    <a:pt x="7320232" y="81915"/>
                    <a:pt x="7320232" y="85725"/>
                  </a:cubicBezTo>
                  <a:cubicBezTo>
                    <a:pt x="7320232" y="89408"/>
                    <a:pt x="7320232" y="93091"/>
                    <a:pt x="7320232" y="96901"/>
                  </a:cubicBezTo>
                  <a:cubicBezTo>
                    <a:pt x="7320232" y="111887"/>
                    <a:pt x="7320359" y="127254"/>
                    <a:pt x="7320359" y="143002"/>
                  </a:cubicBezTo>
                  <a:cubicBezTo>
                    <a:pt x="7320486" y="200393"/>
                    <a:pt x="7320613" y="510320"/>
                    <a:pt x="7320740" y="820248"/>
                  </a:cubicBezTo>
                  <a:cubicBezTo>
                    <a:pt x="7320994" y="2061165"/>
                    <a:pt x="7321375" y="3300876"/>
                    <a:pt x="7321502" y="3801343"/>
                  </a:cubicBezTo>
                  <a:lnTo>
                    <a:pt x="7322772" y="4002736"/>
                  </a:lnTo>
                  <a:cubicBezTo>
                    <a:pt x="7321756" y="4212570"/>
                    <a:pt x="7322518" y="4409139"/>
                    <a:pt x="7321756" y="4697360"/>
                  </a:cubicBezTo>
                  <a:cubicBezTo>
                    <a:pt x="7321883" y="4848103"/>
                    <a:pt x="7322899" y="4785394"/>
                    <a:pt x="7323153" y="4714243"/>
                  </a:cubicBezTo>
                  <a:cubicBezTo>
                    <a:pt x="7322391" y="4965080"/>
                    <a:pt x="7323407" y="5237623"/>
                    <a:pt x="7322645" y="5376307"/>
                  </a:cubicBezTo>
                  <a:lnTo>
                    <a:pt x="7322264" y="5334098"/>
                  </a:lnTo>
                  <a:cubicBezTo>
                    <a:pt x="7320994" y="5726030"/>
                    <a:pt x="7324296" y="5953954"/>
                    <a:pt x="7322899" y="6037056"/>
                  </a:cubicBezTo>
                  <a:lnTo>
                    <a:pt x="7322645" y="6036675"/>
                  </a:lnTo>
                  <a:cubicBezTo>
                    <a:pt x="7321756" y="6055344"/>
                    <a:pt x="7323026" y="6076554"/>
                    <a:pt x="7323407" y="6092809"/>
                  </a:cubicBezTo>
                  <a:close/>
                  <a:moveTo>
                    <a:pt x="7280989" y="6177137"/>
                  </a:moveTo>
                  <a:cubicBezTo>
                    <a:pt x="7280354" y="6177518"/>
                    <a:pt x="7279846" y="6177899"/>
                    <a:pt x="7279338" y="6178280"/>
                  </a:cubicBezTo>
                  <a:cubicBezTo>
                    <a:pt x="7279846" y="6178026"/>
                    <a:pt x="7280354" y="6177899"/>
                    <a:pt x="7280862" y="6177518"/>
                  </a:cubicBezTo>
                  <a:cubicBezTo>
                    <a:pt x="7280862" y="6177518"/>
                    <a:pt x="7280989" y="6177264"/>
                    <a:pt x="7280989" y="6177137"/>
                  </a:cubicBezTo>
                  <a:close/>
                </a:path>
              </a:pathLst>
            </a:custGeom>
            <a:solidFill>
              <a:srgbClr val="FFF8ED"/>
            </a:solidFill>
          </p:spPr>
        </p:sp>
      </p:grpSp>
      <p:sp>
        <p:nvSpPr>
          <p:cNvPr name="Freeform 4" id="4"/>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
        <p:nvSpPr>
          <p:cNvPr name="Freeform 5" id="5"/>
          <p:cNvSpPr/>
          <p:nvPr/>
        </p:nvSpPr>
        <p:spPr>
          <a:xfrm flipH="false" flipV="false" rot="0">
            <a:off x="4222723" y="3244851"/>
            <a:ext cx="9842553" cy="6740252"/>
          </a:xfrm>
          <a:custGeom>
            <a:avLst/>
            <a:gdLst/>
            <a:ahLst/>
            <a:cxnLst/>
            <a:rect r="r" b="b" t="t" l="l"/>
            <a:pathLst>
              <a:path h="6740252" w="9842553">
                <a:moveTo>
                  <a:pt x="0" y="0"/>
                </a:moveTo>
                <a:lnTo>
                  <a:pt x="9842554" y="0"/>
                </a:lnTo>
                <a:lnTo>
                  <a:pt x="9842554" y="6740252"/>
                </a:lnTo>
                <a:lnTo>
                  <a:pt x="0" y="6740252"/>
                </a:lnTo>
                <a:lnTo>
                  <a:pt x="0" y="0"/>
                </a:lnTo>
                <a:close/>
              </a:path>
            </a:pathLst>
          </a:custGeom>
          <a:blipFill>
            <a:blip r:embed="rId3"/>
            <a:stretch>
              <a:fillRect l="0" t="0" r="0" b="0"/>
            </a:stretch>
          </a:blipFill>
        </p:spPr>
      </p:sp>
      <p:sp>
        <p:nvSpPr>
          <p:cNvPr name="TextBox 6" id="6"/>
          <p:cNvSpPr txBox="true"/>
          <p:nvPr/>
        </p:nvSpPr>
        <p:spPr>
          <a:xfrm rot="0">
            <a:off x="4105472" y="536237"/>
            <a:ext cx="10077055" cy="1080176"/>
          </a:xfrm>
          <a:prstGeom prst="rect">
            <a:avLst/>
          </a:prstGeom>
        </p:spPr>
        <p:txBody>
          <a:bodyPr anchor="t" rtlCol="false" tIns="0" lIns="0" bIns="0" rIns="0">
            <a:spAutoFit/>
          </a:bodyPr>
          <a:lstStyle/>
          <a:p>
            <a:pPr algn="ctr">
              <a:lnSpc>
                <a:spcPts val="8274"/>
              </a:lnSpc>
            </a:pPr>
            <a:r>
              <a:rPr lang="en-US" sz="7733">
                <a:solidFill>
                  <a:srgbClr val="E34B50"/>
                </a:solidFill>
                <a:latin typeface="Londrina Solid"/>
                <a:ea typeface="Londrina Solid"/>
                <a:cs typeface="Londrina Solid"/>
                <a:sym typeface="Londrina Solid"/>
              </a:rPr>
              <a:t>¿ QUÉ ELEMENTOS POSEE ?</a:t>
            </a:r>
          </a:p>
        </p:txBody>
      </p:sp>
      <p:sp>
        <p:nvSpPr>
          <p:cNvPr name="TextBox 7" id="7"/>
          <p:cNvSpPr txBox="true"/>
          <p:nvPr/>
        </p:nvSpPr>
        <p:spPr>
          <a:xfrm rot="0">
            <a:off x="4105472" y="1938169"/>
            <a:ext cx="10077055" cy="1080199"/>
          </a:xfrm>
          <a:prstGeom prst="rect">
            <a:avLst/>
          </a:prstGeom>
        </p:spPr>
        <p:txBody>
          <a:bodyPr anchor="t" rtlCol="false" tIns="0" lIns="0" bIns="0" rIns="0">
            <a:spAutoFit/>
          </a:bodyPr>
          <a:lstStyle/>
          <a:p>
            <a:pPr algn="ctr">
              <a:lnSpc>
                <a:spcPts val="8274"/>
              </a:lnSpc>
            </a:pPr>
            <a:r>
              <a:rPr lang="en-US" sz="7733">
                <a:solidFill>
                  <a:srgbClr val="2849BC"/>
                </a:solidFill>
                <a:latin typeface="Londrina Solid"/>
                <a:ea typeface="Londrina Solid"/>
                <a:cs typeface="Londrina Solid"/>
                <a:sym typeface="Londrina Solid"/>
                <a:hlinkClick r:id="rId4" tooltip="https://instagram.fluq1-1.fna.fbcdn.net/v/t51.75761-15/480632655_17855381823384773_2282444304059938672_n.jpg?stp=dst-jpg_e35_tt6&amp;_nc_cat=100&amp;ig_cache_key=MzU3MjY0NjczNTUxNDExOTA2Mw%3D%3D.3-ccb7-5&amp;ccb=7-5&amp;_nc_sid=58cdad&amp;efg=eyJ2ZW5jb2RlX3RhZyI6InhwaWRzLjMyMHg0MjMuc2RyLkMzIn0%3D&amp;_nc_ohc=rsNTANmQvL4Q7kNvwGbh0EI&amp;_nc_oc=AdpRzKJNIeZqqFI1UthsLdI3yqyynWTiezbetO2bGocPEbsMAoQrfoZu1OpbOFQO0LU&amp;_nc_ad=z-m&amp;_nc_cid=0&amp;_nc_zt=23&amp;_nc_ht=instagram.fluq1-1.fna&amp;_nc_gid=YXuGbfUn_f2vcgm3L1foiQ&amp;_nc_ss=7a32e&amp;oh=00_Af2VZj17GqR1kVl8kdQ6YqtiOsE9CwPh9ZTn7rdzjlau8Q&amp;oe=69E3673F"/>
              </a:rPr>
              <a:t>FUENTE CRIOLL</a:t>
            </a:r>
            <a:r>
              <a:rPr lang="en-US" sz="7733">
                <a:solidFill>
                  <a:srgbClr val="2849BC"/>
                </a:solidFill>
                <a:latin typeface="Londrina Solid"/>
                <a:ea typeface="Londrina Solid"/>
                <a:cs typeface="Londrina Solid"/>
                <a:sym typeface="Londrina Solid"/>
                <a:hlinkClick r:id="rId5" tooltip="https://instagram.fluq1-1.fna.fbcdn.net/v/t51.75761-15/480632655_17855381823384773_2282444304059938672_n.jpg?stp=dst-jpg_e35_tt6&amp;_nc_cat=100&amp;ig_cache_key=MzU3MjY0NjczNTUxNDExOTA2Mw%3D%3D.3-ccb7-5&amp;ccb=7-5&amp;_nc_sid=58cdad&amp;efg=eyJ2ZW5jb2RlX3RhZyI6InhwaWRzLjMyMHg0MjMuc2RyLkMzIn0%3D&amp;_nc_ohc=rsNTANmQvL4Q7kNvwGbh0EI&amp;_nc_oc=AdpRzKJNIeZqqFI1UthsLdI3yqyynWTiezbetO2bGocPEbsMAoQrfoZu1OpbOFQO0LU&amp;_nc_ad=z-m&amp;_nc_cid=0&amp;_nc_zt=23&amp;_nc_ht=instagram.fluq1-1.fna&amp;_nc_gid=YXuGbfUn_f2vcgm3L1foiQ&amp;_nc_ss=7a32e&amp;oh=00_Af2VZj17GqR1kVl8kdQ6YqtiOsE9CwPh9ZTn7rdzjlau8Q&amp;oe=69E3673F"/>
              </a:rPr>
              <a:t>a</a:t>
            </a:r>
          </a:p>
        </p:txBody>
      </p:sp>
    </p:spTree>
  </p:cSld>
  <p:clrMapOvr>
    <a:masterClrMapping/>
  </p:clrMapOvr>
  <p:transition spd="fast">
    <p:fade/>
  </p:transition>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grpSp>
        <p:nvGrpSpPr>
          <p:cNvPr name="Group 2" id="2"/>
          <p:cNvGrpSpPr/>
          <p:nvPr/>
        </p:nvGrpSpPr>
        <p:grpSpPr>
          <a:xfrm rot="-10800000">
            <a:off x="2542129" y="-435341"/>
            <a:ext cx="13203742" cy="11157682"/>
            <a:chOff x="0" y="0"/>
            <a:chExt cx="7323407" cy="6188567"/>
          </a:xfrm>
        </p:grpSpPr>
        <p:sp>
          <p:nvSpPr>
            <p:cNvPr name="Freeform 3" id="3"/>
            <p:cNvSpPr/>
            <p:nvPr/>
          </p:nvSpPr>
          <p:spPr>
            <a:xfrm flipH="false" flipV="false" rot="0">
              <a:off x="0" y="0"/>
              <a:ext cx="7323407" cy="6188432"/>
            </a:xfrm>
            <a:custGeom>
              <a:avLst/>
              <a:gdLst/>
              <a:ahLst/>
              <a:cxnLst/>
              <a:rect r="r" b="b" t="t" l="l"/>
              <a:pathLst>
                <a:path h="6188432" w="7323407">
                  <a:moveTo>
                    <a:pt x="7262066" y="6186789"/>
                  </a:moveTo>
                  <a:cubicBezTo>
                    <a:pt x="7269305" y="6184757"/>
                    <a:pt x="7276798" y="6181709"/>
                    <a:pt x="7283402" y="6177518"/>
                  </a:cubicBezTo>
                  <a:cubicBezTo>
                    <a:pt x="7276417" y="6181836"/>
                    <a:pt x="7268924" y="6185011"/>
                    <a:pt x="7262066" y="6186789"/>
                  </a:cubicBezTo>
                  <a:close/>
                  <a:moveTo>
                    <a:pt x="7323407" y="6092809"/>
                  </a:moveTo>
                  <a:cubicBezTo>
                    <a:pt x="7323153" y="6104239"/>
                    <a:pt x="7322772" y="6104620"/>
                    <a:pt x="7322391" y="6104620"/>
                  </a:cubicBezTo>
                  <a:cubicBezTo>
                    <a:pt x="7322137" y="6104620"/>
                    <a:pt x="7322010" y="6104493"/>
                    <a:pt x="7321756" y="6105509"/>
                  </a:cubicBezTo>
                  <a:cubicBezTo>
                    <a:pt x="7321502" y="6106780"/>
                    <a:pt x="7321629" y="6107923"/>
                    <a:pt x="7320994" y="6115796"/>
                  </a:cubicBezTo>
                  <a:cubicBezTo>
                    <a:pt x="7321121" y="6122146"/>
                    <a:pt x="7319597" y="6133449"/>
                    <a:pt x="7313501" y="6145387"/>
                  </a:cubicBezTo>
                  <a:cubicBezTo>
                    <a:pt x="7307532" y="6157325"/>
                    <a:pt x="7296864" y="6169518"/>
                    <a:pt x="7283402" y="6177518"/>
                  </a:cubicBezTo>
                  <a:cubicBezTo>
                    <a:pt x="7298388" y="6168629"/>
                    <a:pt x="7309945" y="6153134"/>
                    <a:pt x="7314898" y="6140181"/>
                  </a:cubicBezTo>
                  <a:cubicBezTo>
                    <a:pt x="7319978" y="6127099"/>
                    <a:pt x="7319851" y="6117701"/>
                    <a:pt x="7319216" y="6118844"/>
                  </a:cubicBezTo>
                  <a:cubicBezTo>
                    <a:pt x="7317946" y="6129258"/>
                    <a:pt x="7315406" y="6134719"/>
                    <a:pt x="7314263" y="6137894"/>
                  </a:cubicBezTo>
                  <a:cubicBezTo>
                    <a:pt x="7312993" y="6141069"/>
                    <a:pt x="7312104" y="6141958"/>
                    <a:pt x="7311469" y="6143101"/>
                  </a:cubicBezTo>
                  <a:cubicBezTo>
                    <a:pt x="7310707" y="6144371"/>
                    <a:pt x="7310072" y="6145387"/>
                    <a:pt x="7308421" y="6148181"/>
                  </a:cubicBezTo>
                  <a:cubicBezTo>
                    <a:pt x="7308167" y="6148689"/>
                    <a:pt x="7307786" y="6149324"/>
                    <a:pt x="7307405" y="6149832"/>
                  </a:cubicBezTo>
                  <a:cubicBezTo>
                    <a:pt x="7307405" y="6149832"/>
                    <a:pt x="7306135" y="6154658"/>
                    <a:pt x="7296229" y="6164311"/>
                  </a:cubicBezTo>
                  <a:lnTo>
                    <a:pt x="7295086" y="6167486"/>
                  </a:lnTo>
                  <a:cubicBezTo>
                    <a:pt x="7290641" y="6171931"/>
                    <a:pt x="7283656" y="6176756"/>
                    <a:pt x="7276163" y="6180439"/>
                  </a:cubicBezTo>
                  <a:cubicBezTo>
                    <a:pt x="7257367" y="6191615"/>
                    <a:pt x="7241365" y="6187806"/>
                    <a:pt x="7241365" y="6187806"/>
                  </a:cubicBezTo>
                  <a:lnTo>
                    <a:pt x="7215584" y="6184376"/>
                  </a:lnTo>
                  <a:lnTo>
                    <a:pt x="7208726" y="6184757"/>
                  </a:lnTo>
                  <a:lnTo>
                    <a:pt x="7161863" y="6181582"/>
                  </a:lnTo>
                  <a:cubicBezTo>
                    <a:pt x="6540001" y="6183106"/>
                    <a:pt x="5566116" y="6181074"/>
                    <a:pt x="4934127" y="6180693"/>
                  </a:cubicBezTo>
                  <a:cubicBezTo>
                    <a:pt x="4657355" y="6180820"/>
                    <a:pt x="3935082" y="6180312"/>
                    <a:pt x="3550264" y="6181582"/>
                  </a:cubicBezTo>
                  <a:lnTo>
                    <a:pt x="3568025" y="6180439"/>
                  </a:lnTo>
                  <a:cubicBezTo>
                    <a:pt x="3107723" y="6180693"/>
                    <a:pt x="2474254" y="6182471"/>
                    <a:pt x="2196002" y="6182852"/>
                  </a:cubicBezTo>
                  <a:lnTo>
                    <a:pt x="2203402" y="6182344"/>
                  </a:lnTo>
                  <a:cubicBezTo>
                    <a:pt x="2018394" y="6182471"/>
                    <a:pt x="1532931" y="6183614"/>
                    <a:pt x="1592134" y="6185774"/>
                  </a:cubicBezTo>
                  <a:cubicBezTo>
                    <a:pt x="1145153" y="6185138"/>
                    <a:pt x="1223597" y="6183106"/>
                    <a:pt x="656731" y="6184249"/>
                  </a:cubicBezTo>
                  <a:lnTo>
                    <a:pt x="744055" y="6184504"/>
                  </a:lnTo>
                  <a:cubicBezTo>
                    <a:pt x="581248" y="6184504"/>
                    <a:pt x="261553" y="6184631"/>
                    <a:pt x="170688" y="6184631"/>
                  </a:cubicBezTo>
                  <a:cubicBezTo>
                    <a:pt x="153670" y="6184631"/>
                    <a:pt x="135001" y="6184504"/>
                    <a:pt x="115570" y="6184504"/>
                  </a:cubicBezTo>
                  <a:cubicBezTo>
                    <a:pt x="105791" y="6184504"/>
                    <a:pt x="95885" y="6184504"/>
                    <a:pt x="85852" y="6184376"/>
                  </a:cubicBezTo>
                  <a:cubicBezTo>
                    <a:pt x="80645" y="6184249"/>
                    <a:pt x="76708" y="6184504"/>
                    <a:pt x="68453" y="6183995"/>
                  </a:cubicBezTo>
                  <a:cubicBezTo>
                    <a:pt x="61087" y="6183106"/>
                    <a:pt x="53975" y="6181329"/>
                    <a:pt x="47117" y="6178534"/>
                  </a:cubicBezTo>
                  <a:cubicBezTo>
                    <a:pt x="19558" y="6167358"/>
                    <a:pt x="1143" y="6138783"/>
                    <a:pt x="1270" y="6110717"/>
                  </a:cubicBezTo>
                  <a:cubicBezTo>
                    <a:pt x="1270" y="6091286"/>
                    <a:pt x="1270" y="6072870"/>
                    <a:pt x="1397" y="6056233"/>
                  </a:cubicBezTo>
                  <a:cubicBezTo>
                    <a:pt x="1270" y="6023213"/>
                    <a:pt x="1270" y="5997305"/>
                    <a:pt x="1270" y="5892452"/>
                  </a:cubicBezTo>
                  <a:lnTo>
                    <a:pt x="1651" y="5934660"/>
                  </a:lnTo>
                  <a:cubicBezTo>
                    <a:pt x="508" y="5510167"/>
                    <a:pt x="1778" y="4969904"/>
                    <a:pt x="0" y="4536970"/>
                  </a:cubicBezTo>
                  <a:cubicBezTo>
                    <a:pt x="1016" y="3731399"/>
                    <a:pt x="2413" y="25827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1771222" y="508"/>
                    <a:pt x="5635679" y="635"/>
                    <a:pt x="7173166" y="0"/>
                  </a:cubicBezTo>
                  <a:lnTo>
                    <a:pt x="7168975" y="254"/>
                  </a:lnTo>
                  <a:cubicBezTo>
                    <a:pt x="7182183" y="254"/>
                    <a:pt x="7200344" y="127"/>
                    <a:pt x="7222061" y="127"/>
                  </a:cubicBezTo>
                  <a:cubicBezTo>
                    <a:pt x="7227522" y="127"/>
                    <a:pt x="7233110" y="127"/>
                    <a:pt x="7239079" y="127"/>
                  </a:cubicBezTo>
                  <a:lnTo>
                    <a:pt x="7241365" y="127"/>
                  </a:lnTo>
                  <a:lnTo>
                    <a:pt x="7244794" y="254"/>
                  </a:lnTo>
                  <a:cubicBezTo>
                    <a:pt x="7247080" y="381"/>
                    <a:pt x="7249366" y="381"/>
                    <a:pt x="7251652" y="762"/>
                  </a:cubicBezTo>
                  <a:cubicBezTo>
                    <a:pt x="7256224" y="1270"/>
                    <a:pt x="7260923" y="2413"/>
                    <a:pt x="7265495" y="3810"/>
                  </a:cubicBezTo>
                  <a:cubicBezTo>
                    <a:pt x="7283783" y="9525"/>
                    <a:pt x="7300928" y="22860"/>
                    <a:pt x="7310961" y="41656"/>
                  </a:cubicBezTo>
                  <a:cubicBezTo>
                    <a:pt x="7315914" y="51054"/>
                    <a:pt x="7319216" y="61722"/>
                    <a:pt x="7319978" y="72771"/>
                  </a:cubicBezTo>
                  <a:cubicBezTo>
                    <a:pt x="7320359" y="79121"/>
                    <a:pt x="7320232" y="81915"/>
                    <a:pt x="7320232" y="85725"/>
                  </a:cubicBezTo>
                  <a:cubicBezTo>
                    <a:pt x="7320232" y="89408"/>
                    <a:pt x="7320232" y="93091"/>
                    <a:pt x="7320232" y="96901"/>
                  </a:cubicBezTo>
                  <a:cubicBezTo>
                    <a:pt x="7320232" y="111887"/>
                    <a:pt x="7320359" y="127254"/>
                    <a:pt x="7320359" y="143002"/>
                  </a:cubicBezTo>
                  <a:cubicBezTo>
                    <a:pt x="7320486" y="200393"/>
                    <a:pt x="7320613" y="510320"/>
                    <a:pt x="7320740" y="820248"/>
                  </a:cubicBezTo>
                  <a:cubicBezTo>
                    <a:pt x="7320994" y="2061165"/>
                    <a:pt x="7321375" y="3300876"/>
                    <a:pt x="7321502" y="3801343"/>
                  </a:cubicBezTo>
                  <a:lnTo>
                    <a:pt x="7322772" y="4002736"/>
                  </a:lnTo>
                  <a:cubicBezTo>
                    <a:pt x="7321756" y="4212570"/>
                    <a:pt x="7322518" y="4409139"/>
                    <a:pt x="7321756" y="4697360"/>
                  </a:cubicBezTo>
                  <a:cubicBezTo>
                    <a:pt x="7321883" y="4848103"/>
                    <a:pt x="7322899" y="4785394"/>
                    <a:pt x="7323153" y="4714243"/>
                  </a:cubicBezTo>
                  <a:cubicBezTo>
                    <a:pt x="7322391" y="4965080"/>
                    <a:pt x="7323407" y="5237623"/>
                    <a:pt x="7322645" y="5376307"/>
                  </a:cubicBezTo>
                  <a:lnTo>
                    <a:pt x="7322264" y="5334098"/>
                  </a:lnTo>
                  <a:cubicBezTo>
                    <a:pt x="7320994" y="5726030"/>
                    <a:pt x="7324296" y="5953954"/>
                    <a:pt x="7322899" y="6037056"/>
                  </a:cubicBezTo>
                  <a:lnTo>
                    <a:pt x="7322645" y="6036675"/>
                  </a:lnTo>
                  <a:cubicBezTo>
                    <a:pt x="7321756" y="6055344"/>
                    <a:pt x="7323026" y="6076554"/>
                    <a:pt x="7323407" y="6092809"/>
                  </a:cubicBezTo>
                  <a:close/>
                  <a:moveTo>
                    <a:pt x="7280989" y="6177137"/>
                  </a:moveTo>
                  <a:cubicBezTo>
                    <a:pt x="7280354" y="6177518"/>
                    <a:pt x="7279846" y="6177899"/>
                    <a:pt x="7279338" y="6178280"/>
                  </a:cubicBezTo>
                  <a:cubicBezTo>
                    <a:pt x="7279846" y="6178026"/>
                    <a:pt x="7280354" y="6177899"/>
                    <a:pt x="7280862" y="6177518"/>
                  </a:cubicBezTo>
                  <a:cubicBezTo>
                    <a:pt x="7280862" y="6177518"/>
                    <a:pt x="7280989" y="6177264"/>
                    <a:pt x="7280989" y="6177137"/>
                  </a:cubicBezTo>
                  <a:close/>
                </a:path>
              </a:pathLst>
            </a:custGeom>
            <a:solidFill>
              <a:srgbClr val="FFF8ED"/>
            </a:solidFill>
          </p:spPr>
        </p:sp>
      </p:grpSp>
      <p:sp>
        <p:nvSpPr>
          <p:cNvPr name="Freeform 4" id="4"/>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pic>
        <p:nvPicPr>
          <p:cNvPr name="Picture 5" id="5">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29628" r="0" b="21793"/>
          <a:stretch>
            <a:fillRect/>
          </a:stretch>
        </p:blipFill>
        <p:spPr>
          <a:xfrm flipH="false" flipV="false" rot="0">
            <a:off x="5628010" y="2791839"/>
            <a:ext cx="7031980" cy="6074414"/>
          </a:xfrm>
          <a:prstGeom prst="rect">
            <a:avLst/>
          </a:prstGeom>
        </p:spPr>
      </p:pic>
      <p:sp>
        <p:nvSpPr>
          <p:cNvPr name="Freeform 6" id="6">
            <a:hlinkClick r:id="rId7" tooltip="https://youtu.be/jn3QeUubM00?si=Ve01G--j0bRkELFa"/>
          </p:cNvPr>
          <p:cNvSpPr/>
          <p:nvPr/>
        </p:nvSpPr>
        <p:spPr>
          <a:xfrm flipH="false" flipV="false" rot="0">
            <a:off x="14182528" y="8788629"/>
            <a:ext cx="1308982" cy="1308982"/>
          </a:xfrm>
          <a:custGeom>
            <a:avLst/>
            <a:gdLst/>
            <a:ahLst/>
            <a:cxnLst/>
            <a:rect r="r" b="b" t="t" l="l"/>
            <a:pathLst>
              <a:path h="1308982" w="1308982">
                <a:moveTo>
                  <a:pt x="0" y="0"/>
                </a:moveTo>
                <a:lnTo>
                  <a:pt x="1308981" y="0"/>
                </a:lnTo>
                <a:lnTo>
                  <a:pt x="1308981" y="1308981"/>
                </a:lnTo>
                <a:lnTo>
                  <a:pt x="0" y="1308981"/>
                </a:lnTo>
                <a:lnTo>
                  <a:pt x="0" y="0"/>
                </a:lnTo>
                <a:close/>
              </a:path>
            </a:pathLst>
          </a:custGeom>
          <a:blipFill>
            <a:blip r:embed="rId6"/>
            <a:stretch>
              <a:fillRect l="0" t="0" r="0" b="0"/>
            </a:stretch>
          </a:blipFill>
        </p:spPr>
      </p:sp>
      <p:sp>
        <p:nvSpPr>
          <p:cNvPr name="TextBox 7" id="7"/>
          <p:cNvSpPr txBox="true"/>
          <p:nvPr/>
        </p:nvSpPr>
        <p:spPr>
          <a:xfrm rot="0">
            <a:off x="4105472" y="536237"/>
            <a:ext cx="10077055" cy="1080176"/>
          </a:xfrm>
          <a:prstGeom prst="rect">
            <a:avLst/>
          </a:prstGeom>
        </p:spPr>
        <p:txBody>
          <a:bodyPr anchor="t" rtlCol="false" tIns="0" lIns="0" bIns="0" rIns="0">
            <a:spAutoFit/>
          </a:bodyPr>
          <a:lstStyle/>
          <a:p>
            <a:pPr algn="ctr">
              <a:lnSpc>
                <a:spcPts val="8274"/>
              </a:lnSpc>
            </a:pPr>
            <a:r>
              <a:rPr lang="en-US" sz="7733">
                <a:solidFill>
                  <a:srgbClr val="E34B50"/>
                </a:solidFill>
                <a:latin typeface="Londrina Solid"/>
                <a:ea typeface="Londrina Solid"/>
                <a:cs typeface="Londrina Solid"/>
                <a:sym typeface="Londrina Solid"/>
              </a:rPr>
              <a:t>¿ QUÉ ELEMENTOS POSEE ?</a:t>
            </a:r>
          </a:p>
        </p:txBody>
      </p:sp>
      <p:sp>
        <p:nvSpPr>
          <p:cNvPr name="TextBox 8" id="8"/>
          <p:cNvSpPr txBox="true"/>
          <p:nvPr/>
        </p:nvSpPr>
        <p:spPr>
          <a:xfrm rot="0">
            <a:off x="4105472" y="1711663"/>
            <a:ext cx="10077055" cy="1080176"/>
          </a:xfrm>
          <a:prstGeom prst="rect">
            <a:avLst/>
          </a:prstGeom>
        </p:spPr>
        <p:txBody>
          <a:bodyPr anchor="t" rtlCol="false" tIns="0" lIns="0" bIns="0" rIns="0">
            <a:spAutoFit/>
          </a:bodyPr>
          <a:lstStyle/>
          <a:p>
            <a:pPr algn="ctr">
              <a:lnSpc>
                <a:spcPts val="8274"/>
              </a:lnSpc>
            </a:pPr>
            <a:r>
              <a:rPr lang="en-US" sz="7733">
                <a:solidFill>
                  <a:srgbClr val="2849BC"/>
                </a:solidFill>
                <a:latin typeface="Londrina Solid"/>
                <a:ea typeface="Londrina Solid"/>
                <a:cs typeface="Londrina Solid"/>
                <a:sym typeface="Londrina Solid"/>
              </a:rPr>
              <a:t>ELECTRODO EMISOR (-)</a:t>
            </a:r>
          </a:p>
        </p:txBody>
      </p:sp>
      <p:sp>
        <p:nvSpPr>
          <p:cNvPr name="TextBox 9" id="9"/>
          <p:cNvSpPr txBox="true"/>
          <p:nvPr/>
        </p:nvSpPr>
        <p:spPr>
          <a:xfrm rot="0">
            <a:off x="4105472" y="9017411"/>
            <a:ext cx="10077055" cy="1080199"/>
          </a:xfrm>
          <a:prstGeom prst="rect">
            <a:avLst/>
          </a:prstGeom>
        </p:spPr>
        <p:txBody>
          <a:bodyPr anchor="t" rtlCol="false" tIns="0" lIns="0" bIns="0" rIns="0">
            <a:spAutoFit/>
          </a:bodyPr>
          <a:lstStyle/>
          <a:p>
            <a:pPr algn="ctr">
              <a:lnSpc>
                <a:spcPts val="8274"/>
              </a:lnSpc>
            </a:pPr>
            <a:r>
              <a:rPr lang="en-US" sz="7733">
                <a:solidFill>
                  <a:srgbClr val="2849BC"/>
                </a:solidFill>
                <a:latin typeface="Londrina Solid"/>
                <a:ea typeface="Londrina Solid"/>
                <a:cs typeface="Londrina Solid"/>
                <a:sym typeface="Londrina Solid"/>
              </a:rPr>
              <a:t>MALLA METÁLICA</a:t>
            </a:r>
          </a:p>
        </p:txBody>
      </p:sp>
    </p:spTree>
  </p:cSld>
  <p:clrMapOvr>
    <a:masterClrMapping/>
  </p:clrMapOvr>
  <p:transition spd="fast">
    <p:fade/>
  </p:transition>
  <p:timing>
    <p:tnLst>
      <p:par>
        <p:cTn dur="indefinite" restart="never" nodeType="tmRoot">
          <p:childTnLst>
            <p:video>
              <p:cMediaNode vol="100000">
                <p:cTn fill="hold" display="false">
                  <p:stCondLst>
                    <p:cond delay="indefinite"/>
                  </p:stCondLst>
                </p:cTn>
                <p:tgtEl>
                  <p:spTgt spid="5"/>
                </p:tgtEl>
              </p:cMediaNode>
            </p:video>
          </p:childTnLst>
        </p:cTn>
      </p:par>
    </p:tnLst>
  </p:timing>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grpSp>
        <p:nvGrpSpPr>
          <p:cNvPr name="Group 2" id="2"/>
          <p:cNvGrpSpPr/>
          <p:nvPr/>
        </p:nvGrpSpPr>
        <p:grpSpPr>
          <a:xfrm rot="-10800000">
            <a:off x="2542129" y="-435341"/>
            <a:ext cx="13203742" cy="11157682"/>
            <a:chOff x="0" y="0"/>
            <a:chExt cx="7323407" cy="6188567"/>
          </a:xfrm>
        </p:grpSpPr>
        <p:sp>
          <p:nvSpPr>
            <p:cNvPr name="Freeform 3" id="3"/>
            <p:cNvSpPr/>
            <p:nvPr/>
          </p:nvSpPr>
          <p:spPr>
            <a:xfrm flipH="false" flipV="false" rot="0">
              <a:off x="0" y="0"/>
              <a:ext cx="7323407" cy="6188432"/>
            </a:xfrm>
            <a:custGeom>
              <a:avLst/>
              <a:gdLst/>
              <a:ahLst/>
              <a:cxnLst/>
              <a:rect r="r" b="b" t="t" l="l"/>
              <a:pathLst>
                <a:path h="6188432" w="7323407">
                  <a:moveTo>
                    <a:pt x="7262066" y="6186789"/>
                  </a:moveTo>
                  <a:cubicBezTo>
                    <a:pt x="7269305" y="6184757"/>
                    <a:pt x="7276798" y="6181709"/>
                    <a:pt x="7283402" y="6177518"/>
                  </a:cubicBezTo>
                  <a:cubicBezTo>
                    <a:pt x="7276417" y="6181836"/>
                    <a:pt x="7268924" y="6185011"/>
                    <a:pt x="7262066" y="6186789"/>
                  </a:cubicBezTo>
                  <a:close/>
                  <a:moveTo>
                    <a:pt x="7323407" y="6092809"/>
                  </a:moveTo>
                  <a:cubicBezTo>
                    <a:pt x="7323153" y="6104239"/>
                    <a:pt x="7322772" y="6104620"/>
                    <a:pt x="7322391" y="6104620"/>
                  </a:cubicBezTo>
                  <a:cubicBezTo>
                    <a:pt x="7322137" y="6104620"/>
                    <a:pt x="7322010" y="6104493"/>
                    <a:pt x="7321756" y="6105509"/>
                  </a:cubicBezTo>
                  <a:cubicBezTo>
                    <a:pt x="7321502" y="6106780"/>
                    <a:pt x="7321629" y="6107923"/>
                    <a:pt x="7320994" y="6115796"/>
                  </a:cubicBezTo>
                  <a:cubicBezTo>
                    <a:pt x="7321121" y="6122146"/>
                    <a:pt x="7319597" y="6133449"/>
                    <a:pt x="7313501" y="6145387"/>
                  </a:cubicBezTo>
                  <a:cubicBezTo>
                    <a:pt x="7307532" y="6157325"/>
                    <a:pt x="7296864" y="6169518"/>
                    <a:pt x="7283402" y="6177518"/>
                  </a:cubicBezTo>
                  <a:cubicBezTo>
                    <a:pt x="7298388" y="6168629"/>
                    <a:pt x="7309945" y="6153134"/>
                    <a:pt x="7314898" y="6140181"/>
                  </a:cubicBezTo>
                  <a:cubicBezTo>
                    <a:pt x="7319978" y="6127099"/>
                    <a:pt x="7319851" y="6117701"/>
                    <a:pt x="7319216" y="6118844"/>
                  </a:cubicBezTo>
                  <a:cubicBezTo>
                    <a:pt x="7317946" y="6129258"/>
                    <a:pt x="7315406" y="6134719"/>
                    <a:pt x="7314263" y="6137894"/>
                  </a:cubicBezTo>
                  <a:cubicBezTo>
                    <a:pt x="7312993" y="6141069"/>
                    <a:pt x="7312104" y="6141958"/>
                    <a:pt x="7311469" y="6143101"/>
                  </a:cubicBezTo>
                  <a:cubicBezTo>
                    <a:pt x="7310707" y="6144371"/>
                    <a:pt x="7310072" y="6145387"/>
                    <a:pt x="7308421" y="6148181"/>
                  </a:cubicBezTo>
                  <a:cubicBezTo>
                    <a:pt x="7308167" y="6148689"/>
                    <a:pt x="7307786" y="6149324"/>
                    <a:pt x="7307405" y="6149832"/>
                  </a:cubicBezTo>
                  <a:cubicBezTo>
                    <a:pt x="7307405" y="6149832"/>
                    <a:pt x="7306135" y="6154658"/>
                    <a:pt x="7296229" y="6164311"/>
                  </a:cubicBezTo>
                  <a:lnTo>
                    <a:pt x="7295086" y="6167486"/>
                  </a:lnTo>
                  <a:cubicBezTo>
                    <a:pt x="7290641" y="6171931"/>
                    <a:pt x="7283656" y="6176756"/>
                    <a:pt x="7276163" y="6180439"/>
                  </a:cubicBezTo>
                  <a:cubicBezTo>
                    <a:pt x="7257367" y="6191615"/>
                    <a:pt x="7241365" y="6187806"/>
                    <a:pt x="7241365" y="6187806"/>
                  </a:cubicBezTo>
                  <a:lnTo>
                    <a:pt x="7215584" y="6184376"/>
                  </a:lnTo>
                  <a:lnTo>
                    <a:pt x="7208726" y="6184757"/>
                  </a:lnTo>
                  <a:lnTo>
                    <a:pt x="7161863" y="6181582"/>
                  </a:lnTo>
                  <a:cubicBezTo>
                    <a:pt x="6540001" y="6183106"/>
                    <a:pt x="5566116" y="6181074"/>
                    <a:pt x="4934127" y="6180693"/>
                  </a:cubicBezTo>
                  <a:cubicBezTo>
                    <a:pt x="4657355" y="6180820"/>
                    <a:pt x="3935082" y="6180312"/>
                    <a:pt x="3550264" y="6181582"/>
                  </a:cubicBezTo>
                  <a:lnTo>
                    <a:pt x="3568025" y="6180439"/>
                  </a:lnTo>
                  <a:cubicBezTo>
                    <a:pt x="3107723" y="6180693"/>
                    <a:pt x="2474254" y="6182471"/>
                    <a:pt x="2196002" y="6182852"/>
                  </a:cubicBezTo>
                  <a:lnTo>
                    <a:pt x="2203402" y="6182344"/>
                  </a:lnTo>
                  <a:cubicBezTo>
                    <a:pt x="2018394" y="6182471"/>
                    <a:pt x="1532931" y="6183614"/>
                    <a:pt x="1592134" y="6185774"/>
                  </a:cubicBezTo>
                  <a:cubicBezTo>
                    <a:pt x="1145153" y="6185138"/>
                    <a:pt x="1223597" y="6183106"/>
                    <a:pt x="656731" y="6184249"/>
                  </a:cubicBezTo>
                  <a:lnTo>
                    <a:pt x="744055" y="6184504"/>
                  </a:lnTo>
                  <a:cubicBezTo>
                    <a:pt x="581248" y="6184504"/>
                    <a:pt x="261553" y="6184631"/>
                    <a:pt x="170688" y="6184631"/>
                  </a:cubicBezTo>
                  <a:cubicBezTo>
                    <a:pt x="153670" y="6184631"/>
                    <a:pt x="135001" y="6184504"/>
                    <a:pt x="115570" y="6184504"/>
                  </a:cubicBezTo>
                  <a:cubicBezTo>
                    <a:pt x="105791" y="6184504"/>
                    <a:pt x="95885" y="6184504"/>
                    <a:pt x="85852" y="6184376"/>
                  </a:cubicBezTo>
                  <a:cubicBezTo>
                    <a:pt x="80645" y="6184249"/>
                    <a:pt x="76708" y="6184504"/>
                    <a:pt x="68453" y="6183995"/>
                  </a:cubicBezTo>
                  <a:cubicBezTo>
                    <a:pt x="61087" y="6183106"/>
                    <a:pt x="53975" y="6181329"/>
                    <a:pt x="47117" y="6178534"/>
                  </a:cubicBezTo>
                  <a:cubicBezTo>
                    <a:pt x="19558" y="6167358"/>
                    <a:pt x="1143" y="6138783"/>
                    <a:pt x="1270" y="6110717"/>
                  </a:cubicBezTo>
                  <a:cubicBezTo>
                    <a:pt x="1270" y="6091286"/>
                    <a:pt x="1270" y="6072870"/>
                    <a:pt x="1397" y="6056233"/>
                  </a:cubicBezTo>
                  <a:cubicBezTo>
                    <a:pt x="1270" y="6023213"/>
                    <a:pt x="1270" y="5997305"/>
                    <a:pt x="1270" y="5892452"/>
                  </a:cubicBezTo>
                  <a:lnTo>
                    <a:pt x="1651" y="5934660"/>
                  </a:lnTo>
                  <a:cubicBezTo>
                    <a:pt x="508" y="5510167"/>
                    <a:pt x="1778" y="4969904"/>
                    <a:pt x="0" y="4536970"/>
                  </a:cubicBezTo>
                  <a:cubicBezTo>
                    <a:pt x="1016" y="3731399"/>
                    <a:pt x="2413" y="25827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1771222" y="508"/>
                    <a:pt x="5635679" y="635"/>
                    <a:pt x="7173166" y="0"/>
                  </a:cubicBezTo>
                  <a:lnTo>
                    <a:pt x="7168975" y="254"/>
                  </a:lnTo>
                  <a:cubicBezTo>
                    <a:pt x="7182183" y="254"/>
                    <a:pt x="7200344" y="127"/>
                    <a:pt x="7222061" y="127"/>
                  </a:cubicBezTo>
                  <a:cubicBezTo>
                    <a:pt x="7227522" y="127"/>
                    <a:pt x="7233110" y="127"/>
                    <a:pt x="7239079" y="127"/>
                  </a:cubicBezTo>
                  <a:lnTo>
                    <a:pt x="7241365" y="127"/>
                  </a:lnTo>
                  <a:lnTo>
                    <a:pt x="7244794" y="254"/>
                  </a:lnTo>
                  <a:cubicBezTo>
                    <a:pt x="7247080" y="381"/>
                    <a:pt x="7249366" y="381"/>
                    <a:pt x="7251652" y="762"/>
                  </a:cubicBezTo>
                  <a:cubicBezTo>
                    <a:pt x="7256224" y="1270"/>
                    <a:pt x="7260923" y="2413"/>
                    <a:pt x="7265495" y="3810"/>
                  </a:cubicBezTo>
                  <a:cubicBezTo>
                    <a:pt x="7283783" y="9525"/>
                    <a:pt x="7300928" y="22860"/>
                    <a:pt x="7310961" y="41656"/>
                  </a:cubicBezTo>
                  <a:cubicBezTo>
                    <a:pt x="7315914" y="51054"/>
                    <a:pt x="7319216" y="61722"/>
                    <a:pt x="7319978" y="72771"/>
                  </a:cubicBezTo>
                  <a:cubicBezTo>
                    <a:pt x="7320359" y="79121"/>
                    <a:pt x="7320232" y="81915"/>
                    <a:pt x="7320232" y="85725"/>
                  </a:cubicBezTo>
                  <a:cubicBezTo>
                    <a:pt x="7320232" y="89408"/>
                    <a:pt x="7320232" y="93091"/>
                    <a:pt x="7320232" y="96901"/>
                  </a:cubicBezTo>
                  <a:cubicBezTo>
                    <a:pt x="7320232" y="111887"/>
                    <a:pt x="7320359" y="127254"/>
                    <a:pt x="7320359" y="143002"/>
                  </a:cubicBezTo>
                  <a:cubicBezTo>
                    <a:pt x="7320486" y="200393"/>
                    <a:pt x="7320613" y="510320"/>
                    <a:pt x="7320740" y="820248"/>
                  </a:cubicBezTo>
                  <a:cubicBezTo>
                    <a:pt x="7320994" y="2061165"/>
                    <a:pt x="7321375" y="3300876"/>
                    <a:pt x="7321502" y="3801343"/>
                  </a:cubicBezTo>
                  <a:lnTo>
                    <a:pt x="7322772" y="4002736"/>
                  </a:lnTo>
                  <a:cubicBezTo>
                    <a:pt x="7321756" y="4212570"/>
                    <a:pt x="7322518" y="4409139"/>
                    <a:pt x="7321756" y="4697360"/>
                  </a:cubicBezTo>
                  <a:cubicBezTo>
                    <a:pt x="7321883" y="4848103"/>
                    <a:pt x="7322899" y="4785394"/>
                    <a:pt x="7323153" y="4714243"/>
                  </a:cubicBezTo>
                  <a:cubicBezTo>
                    <a:pt x="7322391" y="4965080"/>
                    <a:pt x="7323407" y="5237623"/>
                    <a:pt x="7322645" y="5376307"/>
                  </a:cubicBezTo>
                  <a:lnTo>
                    <a:pt x="7322264" y="5334098"/>
                  </a:lnTo>
                  <a:cubicBezTo>
                    <a:pt x="7320994" y="5726030"/>
                    <a:pt x="7324296" y="5953954"/>
                    <a:pt x="7322899" y="6037056"/>
                  </a:cubicBezTo>
                  <a:lnTo>
                    <a:pt x="7322645" y="6036675"/>
                  </a:lnTo>
                  <a:cubicBezTo>
                    <a:pt x="7321756" y="6055344"/>
                    <a:pt x="7323026" y="6076554"/>
                    <a:pt x="7323407" y="6092809"/>
                  </a:cubicBezTo>
                  <a:close/>
                  <a:moveTo>
                    <a:pt x="7280989" y="6177137"/>
                  </a:moveTo>
                  <a:cubicBezTo>
                    <a:pt x="7280354" y="6177518"/>
                    <a:pt x="7279846" y="6177899"/>
                    <a:pt x="7279338" y="6178280"/>
                  </a:cubicBezTo>
                  <a:cubicBezTo>
                    <a:pt x="7279846" y="6178026"/>
                    <a:pt x="7280354" y="6177899"/>
                    <a:pt x="7280862" y="6177518"/>
                  </a:cubicBezTo>
                  <a:cubicBezTo>
                    <a:pt x="7280862" y="6177518"/>
                    <a:pt x="7280989" y="6177264"/>
                    <a:pt x="7280989" y="6177137"/>
                  </a:cubicBezTo>
                  <a:close/>
                </a:path>
              </a:pathLst>
            </a:custGeom>
            <a:solidFill>
              <a:srgbClr val="FFF8ED"/>
            </a:solidFill>
          </p:spPr>
        </p:sp>
      </p:grpSp>
      <p:sp>
        <p:nvSpPr>
          <p:cNvPr name="Freeform 4" id="4"/>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
        <p:nvSpPr>
          <p:cNvPr name="Freeform 5" id="5"/>
          <p:cNvSpPr/>
          <p:nvPr/>
        </p:nvSpPr>
        <p:spPr>
          <a:xfrm flipH="false" flipV="false" rot="0">
            <a:off x="574970" y="0"/>
            <a:ext cx="17138059" cy="12504351"/>
          </a:xfrm>
          <a:custGeom>
            <a:avLst/>
            <a:gdLst/>
            <a:ahLst/>
            <a:cxnLst/>
            <a:rect r="r" b="b" t="t" l="l"/>
            <a:pathLst>
              <a:path h="12504351" w="17138059">
                <a:moveTo>
                  <a:pt x="0" y="0"/>
                </a:moveTo>
                <a:lnTo>
                  <a:pt x="17138060" y="0"/>
                </a:lnTo>
                <a:lnTo>
                  <a:pt x="17138060" y="12504351"/>
                </a:lnTo>
                <a:lnTo>
                  <a:pt x="0" y="12504351"/>
                </a:lnTo>
                <a:lnTo>
                  <a:pt x="0" y="0"/>
                </a:lnTo>
                <a:close/>
              </a:path>
            </a:pathLst>
          </a:custGeom>
          <a:blipFill>
            <a:blip r:embed="rId3"/>
            <a:stretch>
              <a:fillRect l="0" t="-1425" r="0" b="-1425"/>
            </a:stretch>
          </a:blipFill>
        </p:spPr>
      </p:sp>
      <p:sp>
        <p:nvSpPr>
          <p:cNvPr name="TextBox 6" id="6"/>
          <p:cNvSpPr txBox="true"/>
          <p:nvPr/>
        </p:nvSpPr>
        <p:spPr>
          <a:xfrm rot="0">
            <a:off x="4105472" y="536237"/>
            <a:ext cx="10077055" cy="1080176"/>
          </a:xfrm>
          <a:prstGeom prst="rect">
            <a:avLst/>
          </a:prstGeom>
        </p:spPr>
        <p:txBody>
          <a:bodyPr anchor="t" rtlCol="false" tIns="0" lIns="0" bIns="0" rIns="0">
            <a:spAutoFit/>
          </a:bodyPr>
          <a:lstStyle/>
          <a:p>
            <a:pPr algn="ctr">
              <a:lnSpc>
                <a:spcPts val="8274"/>
              </a:lnSpc>
            </a:pPr>
            <a:r>
              <a:rPr lang="en-US" sz="7733">
                <a:solidFill>
                  <a:srgbClr val="E34B50"/>
                </a:solidFill>
                <a:latin typeface="Londrina Solid"/>
                <a:ea typeface="Londrina Solid"/>
                <a:cs typeface="Londrina Solid"/>
                <a:sym typeface="Londrina Solid"/>
              </a:rPr>
              <a:t>¿ QUÉ ELEMENTOS POSEE ?</a:t>
            </a:r>
          </a:p>
        </p:txBody>
      </p:sp>
      <p:sp>
        <p:nvSpPr>
          <p:cNvPr name="TextBox 7" id="7"/>
          <p:cNvSpPr txBox="true"/>
          <p:nvPr/>
        </p:nvSpPr>
        <p:spPr>
          <a:xfrm rot="0">
            <a:off x="3005314" y="1711663"/>
            <a:ext cx="12277372" cy="1080176"/>
          </a:xfrm>
          <a:prstGeom prst="rect">
            <a:avLst/>
          </a:prstGeom>
        </p:spPr>
        <p:txBody>
          <a:bodyPr anchor="t" rtlCol="false" tIns="0" lIns="0" bIns="0" rIns="0">
            <a:spAutoFit/>
          </a:bodyPr>
          <a:lstStyle/>
          <a:p>
            <a:pPr algn="ctr">
              <a:lnSpc>
                <a:spcPts val="8274"/>
              </a:lnSpc>
            </a:pPr>
            <a:r>
              <a:rPr lang="en-US" sz="7733">
                <a:solidFill>
                  <a:srgbClr val="2849BC"/>
                </a:solidFill>
                <a:latin typeface="Londrina Solid"/>
                <a:ea typeface="Londrina Solid"/>
                <a:cs typeface="Londrina Solid"/>
                <a:sym typeface="Londrina Solid"/>
              </a:rPr>
              <a:t>ELECTRODO COLECTOR (+)</a:t>
            </a:r>
          </a:p>
        </p:txBody>
      </p:sp>
      <p:sp>
        <p:nvSpPr>
          <p:cNvPr name="TextBox 8" id="8"/>
          <p:cNvSpPr txBox="true"/>
          <p:nvPr/>
        </p:nvSpPr>
        <p:spPr>
          <a:xfrm rot="0">
            <a:off x="3005314" y="8933549"/>
            <a:ext cx="12277372" cy="1080176"/>
          </a:xfrm>
          <a:prstGeom prst="rect">
            <a:avLst/>
          </a:prstGeom>
        </p:spPr>
        <p:txBody>
          <a:bodyPr anchor="t" rtlCol="false" tIns="0" lIns="0" bIns="0" rIns="0">
            <a:spAutoFit/>
          </a:bodyPr>
          <a:lstStyle/>
          <a:p>
            <a:pPr algn="ctr">
              <a:lnSpc>
                <a:spcPts val="8274"/>
              </a:lnSpc>
            </a:pPr>
            <a:r>
              <a:rPr lang="en-US" sz="7733">
                <a:solidFill>
                  <a:srgbClr val="2849BC"/>
                </a:solidFill>
                <a:latin typeface="Londrina Solid"/>
                <a:ea typeface="Londrina Solid"/>
                <a:cs typeface="Londrina Solid"/>
                <a:sym typeface="Londrina Solid"/>
              </a:rPr>
              <a:t>LATA DE ALUMINIO</a:t>
            </a:r>
          </a:p>
        </p:txBody>
      </p:sp>
      <p:sp>
        <p:nvSpPr>
          <p:cNvPr name="Freeform 9" id="9">
            <a:hlinkClick r:id="rId5" tooltip="https://youtu.be/jn3QeUubM00?si=Ve01G--j0bRkELFa"/>
          </p:cNvPr>
          <p:cNvSpPr/>
          <p:nvPr/>
        </p:nvSpPr>
        <p:spPr>
          <a:xfrm flipH="false" flipV="false" rot="0">
            <a:off x="14182528" y="8788629"/>
            <a:ext cx="1308982" cy="1308982"/>
          </a:xfrm>
          <a:custGeom>
            <a:avLst/>
            <a:gdLst/>
            <a:ahLst/>
            <a:cxnLst/>
            <a:rect r="r" b="b" t="t" l="l"/>
            <a:pathLst>
              <a:path h="1308982" w="1308982">
                <a:moveTo>
                  <a:pt x="0" y="0"/>
                </a:moveTo>
                <a:lnTo>
                  <a:pt x="1308981" y="0"/>
                </a:lnTo>
                <a:lnTo>
                  <a:pt x="1308981" y="1308981"/>
                </a:lnTo>
                <a:lnTo>
                  <a:pt x="0" y="1308981"/>
                </a:lnTo>
                <a:lnTo>
                  <a:pt x="0" y="0"/>
                </a:lnTo>
                <a:close/>
              </a:path>
            </a:pathLst>
          </a:custGeom>
          <a:blipFill>
            <a:blip r:embed="rId4"/>
            <a:stretch>
              <a:fillRect l="0" t="0" r="0" b="0"/>
            </a:stretch>
          </a:blipFill>
        </p:spPr>
      </p:sp>
    </p:spTree>
  </p:cSld>
  <p:clrMapOvr>
    <a:masterClrMapping/>
  </p:clrMapOvr>
  <p:transition spd="fast">
    <p:fade/>
  </p:transition>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grpSp>
        <p:nvGrpSpPr>
          <p:cNvPr name="Group 2" id="2"/>
          <p:cNvGrpSpPr/>
          <p:nvPr/>
        </p:nvGrpSpPr>
        <p:grpSpPr>
          <a:xfrm rot="-10800000">
            <a:off x="2542129" y="-435341"/>
            <a:ext cx="13203742" cy="11157682"/>
            <a:chOff x="0" y="0"/>
            <a:chExt cx="7323407" cy="6188567"/>
          </a:xfrm>
        </p:grpSpPr>
        <p:sp>
          <p:nvSpPr>
            <p:cNvPr name="Freeform 3" id="3"/>
            <p:cNvSpPr/>
            <p:nvPr/>
          </p:nvSpPr>
          <p:spPr>
            <a:xfrm flipH="false" flipV="false" rot="0">
              <a:off x="0" y="0"/>
              <a:ext cx="7323407" cy="6188432"/>
            </a:xfrm>
            <a:custGeom>
              <a:avLst/>
              <a:gdLst/>
              <a:ahLst/>
              <a:cxnLst/>
              <a:rect r="r" b="b" t="t" l="l"/>
              <a:pathLst>
                <a:path h="6188432" w="7323407">
                  <a:moveTo>
                    <a:pt x="7262066" y="6186789"/>
                  </a:moveTo>
                  <a:cubicBezTo>
                    <a:pt x="7269305" y="6184757"/>
                    <a:pt x="7276798" y="6181709"/>
                    <a:pt x="7283402" y="6177518"/>
                  </a:cubicBezTo>
                  <a:cubicBezTo>
                    <a:pt x="7276417" y="6181836"/>
                    <a:pt x="7268924" y="6185011"/>
                    <a:pt x="7262066" y="6186789"/>
                  </a:cubicBezTo>
                  <a:close/>
                  <a:moveTo>
                    <a:pt x="7323407" y="6092809"/>
                  </a:moveTo>
                  <a:cubicBezTo>
                    <a:pt x="7323153" y="6104239"/>
                    <a:pt x="7322772" y="6104620"/>
                    <a:pt x="7322391" y="6104620"/>
                  </a:cubicBezTo>
                  <a:cubicBezTo>
                    <a:pt x="7322137" y="6104620"/>
                    <a:pt x="7322010" y="6104493"/>
                    <a:pt x="7321756" y="6105509"/>
                  </a:cubicBezTo>
                  <a:cubicBezTo>
                    <a:pt x="7321502" y="6106780"/>
                    <a:pt x="7321629" y="6107923"/>
                    <a:pt x="7320994" y="6115796"/>
                  </a:cubicBezTo>
                  <a:cubicBezTo>
                    <a:pt x="7321121" y="6122146"/>
                    <a:pt x="7319597" y="6133449"/>
                    <a:pt x="7313501" y="6145387"/>
                  </a:cubicBezTo>
                  <a:cubicBezTo>
                    <a:pt x="7307532" y="6157325"/>
                    <a:pt x="7296864" y="6169518"/>
                    <a:pt x="7283402" y="6177518"/>
                  </a:cubicBezTo>
                  <a:cubicBezTo>
                    <a:pt x="7298388" y="6168629"/>
                    <a:pt x="7309945" y="6153134"/>
                    <a:pt x="7314898" y="6140181"/>
                  </a:cubicBezTo>
                  <a:cubicBezTo>
                    <a:pt x="7319978" y="6127099"/>
                    <a:pt x="7319851" y="6117701"/>
                    <a:pt x="7319216" y="6118844"/>
                  </a:cubicBezTo>
                  <a:cubicBezTo>
                    <a:pt x="7317946" y="6129258"/>
                    <a:pt x="7315406" y="6134719"/>
                    <a:pt x="7314263" y="6137894"/>
                  </a:cubicBezTo>
                  <a:cubicBezTo>
                    <a:pt x="7312993" y="6141069"/>
                    <a:pt x="7312104" y="6141958"/>
                    <a:pt x="7311469" y="6143101"/>
                  </a:cubicBezTo>
                  <a:cubicBezTo>
                    <a:pt x="7310707" y="6144371"/>
                    <a:pt x="7310072" y="6145387"/>
                    <a:pt x="7308421" y="6148181"/>
                  </a:cubicBezTo>
                  <a:cubicBezTo>
                    <a:pt x="7308167" y="6148689"/>
                    <a:pt x="7307786" y="6149324"/>
                    <a:pt x="7307405" y="6149832"/>
                  </a:cubicBezTo>
                  <a:cubicBezTo>
                    <a:pt x="7307405" y="6149832"/>
                    <a:pt x="7306135" y="6154658"/>
                    <a:pt x="7296229" y="6164311"/>
                  </a:cubicBezTo>
                  <a:lnTo>
                    <a:pt x="7295086" y="6167486"/>
                  </a:lnTo>
                  <a:cubicBezTo>
                    <a:pt x="7290641" y="6171931"/>
                    <a:pt x="7283656" y="6176756"/>
                    <a:pt x="7276163" y="6180439"/>
                  </a:cubicBezTo>
                  <a:cubicBezTo>
                    <a:pt x="7257367" y="6191615"/>
                    <a:pt x="7241365" y="6187806"/>
                    <a:pt x="7241365" y="6187806"/>
                  </a:cubicBezTo>
                  <a:lnTo>
                    <a:pt x="7215584" y="6184376"/>
                  </a:lnTo>
                  <a:lnTo>
                    <a:pt x="7208726" y="6184757"/>
                  </a:lnTo>
                  <a:lnTo>
                    <a:pt x="7161863" y="6181582"/>
                  </a:lnTo>
                  <a:cubicBezTo>
                    <a:pt x="6540001" y="6183106"/>
                    <a:pt x="5566116" y="6181074"/>
                    <a:pt x="4934127" y="6180693"/>
                  </a:cubicBezTo>
                  <a:cubicBezTo>
                    <a:pt x="4657355" y="6180820"/>
                    <a:pt x="3935082" y="6180312"/>
                    <a:pt x="3550264" y="6181582"/>
                  </a:cubicBezTo>
                  <a:lnTo>
                    <a:pt x="3568025" y="6180439"/>
                  </a:lnTo>
                  <a:cubicBezTo>
                    <a:pt x="3107723" y="6180693"/>
                    <a:pt x="2474254" y="6182471"/>
                    <a:pt x="2196002" y="6182852"/>
                  </a:cubicBezTo>
                  <a:lnTo>
                    <a:pt x="2203402" y="6182344"/>
                  </a:lnTo>
                  <a:cubicBezTo>
                    <a:pt x="2018394" y="6182471"/>
                    <a:pt x="1532931" y="6183614"/>
                    <a:pt x="1592134" y="6185774"/>
                  </a:cubicBezTo>
                  <a:cubicBezTo>
                    <a:pt x="1145153" y="6185138"/>
                    <a:pt x="1223597" y="6183106"/>
                    <a:pt x="656731" y="6184249"/>
                  </a:cubicBezTo>
                  <a:lnTo>
                    <a:pt x="744055" y="6184504"/>
                  </a:lnTo>
                  <a:cubicBezTo>
                    <a:pt x="581248" y="6184504"/>
                    <a:pt x="261553" y="6184631"/>
                    <a:pt x="170688" y="6184631"/>
                  </a:cubicBezTo>
                  <a:cubicBezTo>
                    <a:pt x="153670" y="6184631"/>
                    <a:pt x="135001" y="6184504"/>
                    <a:pt x="115570" y="6184504"/>
                  </a:cubicBezTo>
                  <a:cubicBezTo>
                    <a:pt x="105791" y="6184504"/>
                    <a:pt x="95885" y="6184504"/>
                    <a:pt x="85852" y="6184376"/>
                  </a:cubicBezTo>
                  <a:cubicBezTo>
                    <a:pt x="80645" y="6184249"/>
                    <a:pt x="76708" y="6184504"/>
                    <a:pt x="68453" y="6183995"/>
                  </a:cubicBezTo>
                  <a:cubicBezTo>
                    <a:pt x="61087" y="6183106"/>
                    <a:pt x="53975" y="6181329"/>
                    <a:pt x="47117" y="6178534"/>
                  </a:cubicBezTo>
                  <a:cubicBezTo>
                    <a:pt x="19558" y="6167358"/>
                    <a:pt x="1143" y="6138783"/>
                    <a:pt x="1270" y="6110717"/>
                  </a:cubicBezTo>
                  <a:cubicBezTo>
                    <a:pt x="1270" y="6091286"/>
                    <a:pt x="1270" y="6072870"/>
                    <a:pt x="1397" y="6056233"/>
                  </a:cubicBezTo>
                  <a:cubicBezTo>
                    <a:pt x="1270" y="6023213"/>
                    <a:pt x="1270" y="5997305"/>
                    <a:pt x="1270" y="5892452"/>
                  </a:cubicBezTo>
                  <a:lnTo>
                    <a:pt x="1651" y="5934660"/>
                  </a:lnTo>
                  <a:cubicBezTo>
                    <a:pt x="508" y="5510167"/>
                    <a:pt x="1778" y="4969904"/>
                    <a:pt x="0" y="4536970"/>
                  </a:cubicBezTo>
                  <a:cubicBezTo>
                    <a:pt x="1016" y="3731399"/>
                    <a:pt x="2413" y="25827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1771222" y="508"/>
                    <a:pt x="5635679" y="635"/>
                    <a:pt x="7173166" y="0"/>
                  </a:cubicBezTo>
                  <a:lnTo>
                    <a:pt x="7168975" y="254"/>
                  </a:lnTo>
                  <a:cubicBezTo>
                    <a:pt x="7182183" y="254"/>
                    <a:pt x="7200344" y="127"/>
                    <a:pt x="7222061" y="127"/>
                  </a:cubicBezTo>
                  <a:cubicBezTo>
                    <a:pt x="7227522" y="127"/>
                    <a:pt x="7233110" y="127"/>
                    <a:pt x="7239079" y="127"/>
                  </a:cubicBezTo>
                  <a:lnTo>
                    <a:pt x="7241365" y="127"/>
                  </a:lnTo>
                  <a:lnTo>
                    <a:pt x="7244794" y="254"/>
                  </a:lnTo>
                  <a:cubicBezTo>
                    <a:pt x="7247080" y="381"/>
                    <a:pt x="7249366" y="381"/>
                    <a:pt x="7251652" y="762"/>
                  </a:cubicBezTo>
                  <a:cubicBezTo>
                    <a:pt x="7256224" y="1270"/>
                    <a:pt x="7260923" y="2413"/>
                    <a:pt x="7265495" y="3810"/>
                  </a:cubicBezTo>
                  <a:cubicBezTo>
                    <a:pt x="7283783" y="9525"/>
                    <a:pt x="7300928" y="22860"/>
                    <a:pt x="7310961" y="41656"/>
                  </a:cubicBezTo>
                  <a:cubicBezTo>
                    <a:pt x="7315914" y="51054"/>
                    <a:pt x="7319216" y="61722"/>
                    <a:pt x="7319978" y="72771"/>
                  </a:cubicBezTo>
                  <a:cubicBezTo>
                    <a:pt x="7320359" y="79121"/>
                    <a:pt x="7320232" y="81915"/>
                    <a:pt x="7320232" y="85725"/>
                  </a:cubicBezTo>
                  <a:cubicBezTo>
                    <a:pt x="7320232" y="89408"/>
                    <a:pt x="7320232" y="93091"/>
                    <a:pt x="7320232" y="96901"/>
                  </a:cubicBezTo>
                  <a:cubicBezTo>
                    <a:pt x="7320232" y="111887"/>
                    <a:pt x="7320359" y="127254"/>
                    <a:pt x="7320359" y="143002"/>
                  </a:cubicBezTo>
                  <a:cubicBezTo>
                    <a:pt x="7320486" y="200393"/>
                    <a:pt x="7320613" y="510320"/>
                    <a:pt x="7320740" y="820248"/>
                  </a:cubicBezTo>
                  <a:cubicBezTo>
                    <a:pt x="7320994" y="2061165"/>
                    <a:pt x="7321375" y="3300876"/>
                    <a:pt x="7321502" y="3801343"/>
                  </a:cubicBezTo>
                  <a:lnTo>
                    <a:pt x="7322772" y="4002736"/>
                  </a:lnTo>
                  <a:cubicBezTo>
                    <a:pt x="7321756" y="4212570"/>
                    <a:pt x="7322518" y="4409139"/>
                    <a:pt x="7321756" y="4697360"/>
                  </a:cubicBezTo>
                  <a:cubicBezTo>
                    <a:pt x="7321883" y="4848103"/>
                    <a:pt x="7322899" y="4785394"/>
                    <a:pt x="7323153" y="4714243"/>
                  </a:cubicBezTo>
                  <a:cubicBezTo>
                    <a:pt x="7322391" y="4965080"/>
                    <a:pt x="7323407" y="5237623"/>
                    <a:pt x="7322645" y="5376307"/>
                  </a:cubicBezTo>
                  <a:lnTo>
                    <a:pt x="7322264" y="5334098"/>
                  </a:lnTo>
                  <a:cubicBezTo>
                    <a:pt x="7320994" y="5726030"/>
                    <a:pt x="7324296" y="5953954"/>
                    <a:pt x="7322899" y="6037056"/>
                  </a:cubicBezTo>
                  <a:lnTo>
                    <a:pt x="7322645" y="6036675"/>
                  </a:lnTo>
                  <a:cubicBezTo>
                    <a:pt x="7321756" y="6055344"/>
                    <a:pt x="7323026" y="6076554"/>
                    <a:pt x="7323407" y="6092809"/>
                  </a:cubicBezTo>
                  <a:close/>
                  <a:moveTo>
                    <a:pt x="7280989" y="6177137"/>
                  </a:moveTo>
                  <a:cubicBezTo>
                    <a:pt x="7280354" y="6177518"/>
                    <a:pt x="7279846" y="6177899"/>
                    <a:pt x="7279338" y="6178280"/>
                  </a:cubicBezTo>
                  <a:cubicBezTo>
                    <a:pt x="7279846" y="6178026"/>
                    <a:pt x="7280354" y="6177899"/>
                    <a:pt x="7280862" y="6177518"/>
                  </a:cubicBezTo>
                  <a:cubicBezTo>
                    <a:pt x="7280862" y="6177518"/>
                    <a:pt x="7280989" y="6177264"/>
                    <a:pt x="7280989" y="6177137"/>
                  </a:cubicBezTo>
                  <a:close/>
                </a:path>
              </a:pathLst>
            </a:custGeom>
            <a:solidFill>
              <a:srgbClr val="FFF8ED"/>
            </a:solidFill>
          </p:spPr>
        </p:sp>
      </p:grpSp>
      <p:sp>
        <p:nvSpPr>
          <p:cNvPr name="Freeform 4" id="4"/>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
        <p:nvSpPr>
          <p:cNvPr name="Freeform 5" id="5"/>
          <p:cNvSpPr/>
          <p:nvPr/>
        </p:nvSpPr>
        <p:spPr>
          <a:xfrm flipH="false" flipV="false" rot="0">
            <a:off x="7051195" y="2791839"/>
            <a:ext cx="3890396" cy="7371672"/>
          </a:xfrm>
          <a:custGeom>
            <a:avLst/>
            <a:gdLst/>
            <a:ahLst/>
            <a:cxnLst/>
            <a:rect r="r" b="b" t="t" l="l"/>
            <a:pathLst>
              <a:path h="7371672" w="3890396">
                <a:moveTo>
                  <a:pt x="0" y="0"/>
                </a:moveTo>
                <a:lnTo>
                  <a:pt x="3890396" y="0"/>
                </a:lnTo>
                <a:lnTo>
                  <a:pt x="3890396" y="7371672"/>
                </a:lnTo>
                <a:lnTo>
                  <a:pt x="0" y="7371672"/>
                </a:lnTo>
                <a:lnTo>
                  <a:pt x="0" y="0"/>
                </a:lnTo>
                <a:close/>
              </a:path>
            </a:pathLst>
          </a:custGeom>
          <a:blipFill>
            <a:blip r:embed="rId3"/>
            <a:stretch>
              <a:fillRect l="-24469" t="-23295" r="-41623" b="-32536"/>
            </a:stretch>
          </a:blipFill>
        </p:spPr>
      </p:sp>
      <p:sp>
        <p:nvSpPr>
          <p:cNvPr name="TextBox 6" id="6"/>
          <p:cNvSpPr txBox="true"/>
          <p:nvPr/>
        </p:nvSpPr>
        <p:spPr>
          <a:xfrm rot="0">
            <a:off x="4105472" y="536237"/>
            <a:ext cx="10077055" cy="1080176"/>
          </a:xfrm>
          <a:prstGeom prst="rect">
            <a:avLst/>
          </a:prstGeom>
        </p:spPr>
        <p:txBody>
          <a:bodyPr anchor="t" rtlCol="false" tIns="0" lIns="0" bIns="0" rIns="0">
            <a:spAutoFit/>
          </a:bodyPr>
          <a:lstStyle/>
          <a:p>
            <a:pPr algn="ctr">
              <a:lnSpc>
                <a:spcPts val="8274"/>
              </a:lnSpc>
            </a:pPr>
            <a:r>
              <a:rPr lang="en-US" sz="7733">
                <a:solidFill>
                  <a:srgbClr val="E34B50"/>
                </a:solidFill>
                <a:latin typeface="Londrina Solid"/>
                <a:ea typeface="Londrina Solid"/>
                <a:cs typeface="Londrina Solid"/>
                <a:sym typeface="Londrina Solid"/>
              </a:rPr>
              <a:t>¿ QUÉ ELEMENTOS POSEE ?</a:t>
            </a:r>
          </a:p>
        </p:txBody>
      </p:sp>
      <p:sp>
        <p:nvSpPr>
          <p:cNvPr name="TextBox 7" id="7"/>
          <p:cNvSpPr txBox="true"/>
          <p:nvPr/>
        </p:nvSpPr>
        <p:spPr>
          <a:xfrm rot="0">
            <a:off x="4105472" y="1711663"/>
            <a:ext cx="10077055" cy="1080176"/>
          </a:xfrm>
          <a:prstGeom prst="rect">
            <a:avLst/>
          </a:prstGeom>
        </p:spPr>
        <p:txBody>
          <a:bodyPr anchor="t" rtlCol="false" tIns="0" lIns="0" bIns="0" rIns="0">
            <a:spAutoFit/>
          </a:bodyPr>
          <a:lstStyle/>
          <a:p>
            <a:pPr algn="ctr">
              <a:lnSpc>
                <a:spcPts val="8274"/>
              </a:lnSpc>
            </a:pPr>
            <a:r>
              <a:rPr lang="en-US" sz="7733">
                <a:solidFill>
                  <a:srgbClr val="2849BC"/>
                </a:solidFill>
                <a:latin typeface="Londrina Solid"/>
                <a:ea typeface="Londrina Solid"/>
                <a:cs typeface="Londrina Solid"/>
                <a:sym typeface="Londrina Solid"/>
              </a:rPr>
              <a:t>CONTENEDOR AISLADO</a:t>
            </a:r>
          </a:p>
        </p:txBody>
      </p:sp>
    </p:spTree>
  </p:cSld>
  <p:clrMapOvr>
    <a:masterClrMapping/>
  </p:clrMapOvr>
  <p:transition spd="fast">
    <p:fade/>
  </p:transition>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grpSp>
        <p:nvGrpSpPr>
          <p:cNvPr name="Group 2" id="2"/>
          <p:cNvGrpSpPr/>
          <p:nvPr/>
        </p:nvGrpSpPr>
        <p:grpSpPr>
          <a:xfrm rot="-10800000">
            <a:off x="2542129" y="-435341"/>
            <a:ext cx="13203742" cy="11157682"/>
            <a:chOff x="0" y="0"/>
            <a:chExt cx="7323407" cy="6188567"/>
          </a:xfrm>
        </p:grpSpPr>
        <p:sp>
          <p:nvSpPr>
            <p:cNvPr name="Freeform 3" id="3"/>
            <p:cNvSpPr/>
            <p:nvPr/>
          </p:nvSpPr>
          <p:spPr>
            <a:xfrm flipH="false" flipV="false" rot="0">
              <a:off x="0" y="0"/>
              <a:ext cx="7323407" cy="6188432"/>
            </a:xfrm>
            <a:custGeom>
              <a:avLst/>
              <a:gdLst/>
              <a:ahLst/>
              <a:cxnLst/>
              <a:rect r="r" b="b" t="t" l="l"/>
              <a:pathLst>
                <a:path h="6188432" w="7323407">
                  <a:moveTo>
                    <a:pt x="7262066" y="6186789"/>
                  </a:moveTo>
                  <a:cubicBezTo>
                    <a:pt x="7269305" y="6184757"/>
                    <a:pt x="7276798" y="6181709"/>
                    <a:pt x="7283402" y="6177518"/>
                  </a:cubicBezTo>
                  <a:cubicBezTo>
                    <a:pt x="7276417" y="6181836"/>
                    <a:pt x="7268924" y="6185011"/>
                    <a:pt x="7262066" y="6186789"/>
                  </a:cubicBezTo>
                  <a:close/>
                  <a:moveTo>
                    <a:pt x="7323407" y="6092809"/>
                  </a:moveTo>
                  <a:cubicBezTo>
                    <a:pt x="7323153" y="6104239"/>
                    <a:pt x="7322772" y="6104620"/>
                    <a:pt x="7322391" y="6104620"/>
                  </a:cubicBezTo>
                  <a:cubicBezTo>
                    <a:pt x="7322137" y="6104620"/>
                    <a:pt x="7322010" y="6104493"/>
                    <a:pt x="7321756" y="6105509"/>
                  </a:cubicBezTo>
                  <a:cubicBezTo>
                    <a:pt x="7321502" y="6106780"/>
                    <a:pt x="7321629" y="6107923"/>
                    <a:pt x="7320994" y="6115796"/>
                  </a:cubicBezTo>
                  <a:cubicBezTo>
                    <a:pt x="7321121" y="6122146"/>
                    <a:pt x="7319597" y="6133449"/>
                    <a:pt x="7313501" y="6145387"/>
                  </a:cubicBezTo>
                  <a:cubicBezTo>
                    <a:pt x="7307532" y="6157325"/>
                    <a:pt x="7296864" y="6169518"/>
                    <a:pt x="7283402" y="6177518"/>
                  </a:cubicBezTo>
                  <a:cubicBezTo>
                    <a:pt x="7298388" y="6168629"/>
                    <a:pt x="7309945" y="6153134"/>
                    <a:pt x="7314898" y="6140181"/>
                  </a:cubicBezTo>
                  <a:cubicBezTo>
                    <a:pt x="7319978" y="6127099"/>
                    <a:pt x="7319851" y="6117701"/>
                    <a:pt x="7319216" y="6118844"/>
                  </a:cubicBezTo>
                  <a:cubicBezTo>
                    <a:pt x="7317946" y="6129258"/>
                    <a:pt x="7315406" y="6134719"/>
                    <a:pt x="7314263" y="6137894"/>
                  </a:cubicBezTo>
                  <a:cubicBezTo>
                    <a:pt x="7312993" y="6141069"/>
                    <a:pt x="7312104" y="6141958"/>
                    <a:pt x="7311469" y="6143101"/>
                  </a:cubicBezTo>
                  <a:cubicBezTo>
                    <a:pt x="7310707" y="6144371"/>
                    <a:pt x="7310072" y="6145387"/>
                    <a:pt x="7308421" y="6148181"/>
                  </a:cubicBezTo>
                  <a:cubicBezTo>
                    <a:pt x="7308167" y="6148689"/>
                    <a:pt x="7307786" y="6149324"/>
                    <a:pt x="7307405" y="6149832"/>
                  </a:cubicBezTo>
                  <a:cubicBezTo>
                    <a:pt x="7307405" y="6149832"/>
                    <a:pt x="7306135" y="6154658"/>
                    <a:pt x="7296229" y="6164311"/>
                  </a:cubicBezTo>
                  <a:lnTo>
                    <a:pt x="7295086" y="6167486"/>
                  </a:lnTo>
                  <a:cubicBezTo>
                    <a:pt x="7290641" y="6171931"/>
                    <a:pt x="7283656" y="6176756"/>
                    <a:pt x="7276163" y="6180439"/>
                  </a:cubicBezTo>
                  <a:cubicBezTo>
                    <a:pt x="7257367" y="6191615"/>
                    <a:pt x="7241365" y="6187806"/>
                    <a:pt x="7241365" y="6187806"/>
                  </a:cubicBezTo>
                  <a:lnTo>
                    <a:pt x="7215584" y="6184376"/>
                  </a:lnTo>
                  <a:lnTo>
                    <a:pt x="7208726" y="6184757"/>
                  </a:lnTo>
                  <a:lnTo>
                    <a:pt x="7161863" y="6181582"/>
                  </a:lnTo>
                  <a:cubicBezTo>
                    <a:pt x="6540001" y="6183106"/>
                    <a:pt x="5566116" y="6181074"/>
                    <a:pt x="4934127" y="6180693"/>
                  </a:cubicBezTo>
                  <a:cubicBezTo>
                    <a:pt x="4657355" y="6180820"/>
                    <a:pt x="3935082" y="6180312"/>
                    <a:pt x="3550264" y="6181582"/>
                  </a:cubicBezTo>
                  <a:lnTo>
                    <a:pt x="3568025" y="6180439"/>
                  </a:lnTo>
                  <a:cubicBezTo>
                    <a:pt x="3107723" y="6180693"/>
                    <a:pt x="2474254" y="6182471"/>
                    <a:pt x="2196002" y="6182852"/>
                  </a:cubicBezTo>
                  <a:lnTo>
                    <a:pt x="2203402" y="6182344"/>
                  </a:lnTo>
                  <a:cubicBezTo>
                    <a:pt x="2018394" y="6182471"/>
                    <a:pt x="1532931" y="6183614"/>
                    <a:pt x="1592134" y="6185774"/>
                  </a:cubicBezTo>
                  <a:cubicBezTo>
                    <a:pt x="1145153" y="6185138"/>
                    <a:pt x="1223597" y="6183106"/>
                    <a:pt x="656731" y="6184249"/>
                  </a:cubicBezTo>
                  <a:lnTo>
                    <a:pt x="744055" y="6184504"/>
                  </a:lnTo>
                  <a:cubicBezTo>
                    <a:pt x="581248" y="6184504"/>
                    <a:pt x="261553" y="6184631"/>
                    <a:pt x="170688" y="6184631"/>
                  </a:cubicBezTo>
                  <a:cubicBezTo>
                    <a:pt x="153670" y="6184631"/>
                    <a:pt x="135001" y="6184504"/>
                    <a:pt x="115570" y="6184504"/>
                  </a:cubicBezTo>
                  <a:cubicBezTo>
                    <a:pt x="105791" y="6184504"/>
                    <a:pt x="95885" y="6184504"/>
                    <a:pt x="85852" y="6184376"/>
                  </a:cubicBezTo>
                  <a:cubicBezTo>
                    <a:pt x="80645" y="6184249"/>
                    <a:pt x="76708" y="6184504"/>
                    <a:pt x="68453" y="6183995"/>
                  </a:cubicBezTo>
                  <a:cubicBezTo>
                    <a:pt x="61087" y="6183106"/>
                    <a:pt x="53975" y="6181329"/>
                    <a:pt x="47117" y="6178534"/>
                  </a:cubicBezTo>
                  <a:cubicBezTo>
                    <a:pt x="19558" y="6167358"/>
                    <a:pt x="1143" y="6138783"/>
                    <a:pt x="1270" y="6110717"/>
                  </a:cubicBezTo>
                  <a:cubicBezTo>
                    <a:pt x="1270" y="6091286"/>
                    <a:pt x="1270" y="6072870"/>
                    <a:pt x="1397" y="6056233"/>
                  </a:cubicBezTo>
                  <a:cubicBezTo>
                    <a:pt x="1270" y="6023213"/>
                    <a:pt x="1270" y="5997305"/>
                    <a:pt x="1270" y="5892452"/>
                  </a:cubicBezTo>
                  <a:lnTo>
                    <a:pt x="1651" y="5934660"/>
                  </a:lnTo>
                  <a:cubicBezTo>
                    <a:pt x="508" y="5510167"/>
                    <a:pt x="1778" y="4969904"/>
                    <a:pt x="0" y="4536970"/>
                  </a:cubicBezTo>
                  <a:cubicBezTo>
                    <a:pt x="1016" y="3731399"/>
                    <a:pt x="2413" y="25827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1771222" y="508"/>
                    <a:pt x="5635679" y="635"/>
                    <a:pt x="7173166" y="0"/>
                  </a:cubicBezTo>
                  <a:lnTo>
                    <a:pt x="7168975" y="254"/>
                  </a:lnTo>
                  <a:cubicBezTo>
                    <a:pt x="7182183" y="254"/>
                    <a:pt x="7200344" y="127"/>
                    <a:pt x="7222061" y="127"/>
                  </a:cubicBezTo>
                  <a:cubicBezTo>
                    <a:pt x="7227522" y="127"/>
                    <a:pt x="7233110" y="127"/>
                    <a:pt x="7239079" y="127"/>
                  </a:cubicBezTo>
                  <a:lnTo>
                    <a:pt x="7241365" y="127"/>
                  </a:lnTo>
                  <a:lnTo>
                    <a:pt x="7244794" y="254"/>
                  </a:lnTo>
                  <a:cubicBezTo>
                    <a:pt x="7247080" y="381"/>
                    <a:pt x="7249366" y="381"/>
                    <a:pt x="7251652" y="762"/>
                  </a:cubicBezTo>
                  <a:cubicBezTo>
                    <a:pt x="7256224" y="1270"/>
                    <a:pt x="7260923" y="2413"/>
                    <a:pt x="7265495" y="3810"/>
                  </a:cubicBezTo>
                  <a:cubicBezTo>
                    <a:pt x="7283783" y="9525"/>
                    <a:pt x="7300928" y="22860"/>
                    <a:pt x="7310961" y="41656"/>
                  </a:cubicBezTo>
                  <a:cubicBezTo>
                    <a:pt x="7315914" y="51054"/>
                    <a:pt x="7319216" y="61722"/>
                    <a:pt x="7319978" y="72771"/>
                  </a:cubicBezTo>
                  <a:cubicBezTo>
                    <a:pt x="7320359" y="79121"/>
                    <a:pt x="7320232" y="81915"/>
                    <a:pt x="7320232" y="85725"/>
                  </a:cubicBezTo>
                  <a:cubicBezTo>
                    <a:pt x="7320232" y="89408"/>
                    <a:pt x="7320232" y="93091"/>
                    <a:pt x="7320232" y="96901"/>
                  </a:cubicBezTo>
                  <a:cubicBezTo>
                    <a:pt x="7320232" y="111887"/>
                    <a:pt x="7320359" y="127254"/>
                    <a:pt x="7320359" y="143002"/>
                  </a:cubicBezTo>
                  <a:cubicBezTo>
                    <a:pt x="7320486" y="200393"/>
                    <a:pt x="7320613" y="510320"/>
                    <a:pt x="7320740" y="820248"/>
                  </a:cubicBezTo>
                  <a:cubicBezTo>
                    <a:pt x="7320994" y="2061165"/>
                    <a:pt x="7321375" y="3300876"/>
                    <a:pt x="7321502" y="3801343"/>
                  </a:cubicBezTo>
                  <a:lnTo>
                    <a:pt x="7322772" y="4002736"/>
                  </a:lnTo>
                  <a:cubicBezTo>
                    <a:pt x="7321756" y="4212570"/>
                    <a:pt x="7322518" y="4409139"/>
                    <a:pt x="7321756" y="4697360"/>
                  </a:cubicBezTo>
                  <a:cubicBezTo>
                    <a:pt x="7321883" y="4848103"/>
                    <a:pt x="7322899" y="4785394"/>
                    <a:pt x="7323153" y="4714243"/>
                  </a:cubicBezTo>
                  <a:cubicBezTo>
                    <a:pt x="7322391" y="4965080"/>
                    <a:pt x="7323407" y="5237623"/>
                    <a:pt x="7322645" y="5376307"/>
                  </a:cubicBezTo>
                  <a:lnTo>
                    <a:pt x="7322264" y="5334098"/>
                  </a:lnTo>
                  <a:cubicBezTo>
                    <a:pt x="7320994" y="5726030"/>
                    <a:pt x="7324296" y="5953954"/>
                    <a:pt x="7322899" y="6037056"/>
                  </a:cubicBezTo>
                  <a:lnTo>
                    <a:pt x="7322645" y="6036675"/>
                  </a:lnTo>
                  <a:cubicBezTo>
                    <a:pt x="7321756" y="6055344"/>
                    <a:pt x="7323026" y="6076554"/>
                    <a:pt x="7323407" y="6092809"/>
                  </a:cubicBezTo>
                  <a:close/>
                  <a:moveTo>
                    <a:pt x="7280989" y="6177137"/>
                  </a:moveTo>
                  <a:cubicBezTo>
                    <a:pt x="7280354" y="6177518"/>
                    <a:pt x="7279846" y="6177899"/>
                    <a:pt x="7279338" y="6178280"/>
                  </a:cubicBezTo>
                  <a:cubicBezTo>
                    <a:pt x="7279846" y="6178026"/>
                    <a:pt x="7280354" y="6177899"/>
                    <a:pt x="7280862" y="6177518"/>
                  </a:cubicBezTo>
                  <a:cubicBezTo>
                    <a:pt x="7280862" y="6177518"/>
                    <a:pt x="7280989" y="6177264"/>
                    <a:pt x="7280989" y="6177137"/>
                  </a:cubicBezTo>
                  <a:close/>
                </a:path>
              </a:pathLst>
            </a:custGeom>
            <a:solidFill>
              <a:srgbClr val="FFF8ED"/>
            </a:solidFill>
          </p:spPr>
        </p:sp>
      </p:grpSp>
      <p:sp>
        <p:nvSpPr>
          <p:cNvPr name="Freeform 4" id="4"/>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pic>
        <p:nvPicPr>
          <p:cNvPr name="Picture 5" id="5">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27718" r="5403" b="15257"/>
          <a:stretch>
            <a:fillRect/>
          </a:stretch>
        </p:blipFill>
        <p:spPr>
          <a:xfrm flipH="false" flipV="false" rot="0">
            <a:off x="6032517" y="2677126"/>
            <a:ext cx="6222966" cy="6581174"/>
          </a:xfrm>
          <a:prstGeom prst="rect">
            <a:avLst/>
          </a:prstGeom>
        </p:spPr>
      </p:pic>
      <p:sp>
        <p:nvSpPr>
          <p:cNvPr name="TextBox 6" id="6"/>
          <p:cNvSpPr txBox="true"/>
          <p:nvPr/>
        </p:nvSpPr>
        <p:spPr>
          <a:xfrm rot="0">
            <a:off x="4105472" y="230290"/>
            <a:ext cx="10077055" cy="1080176"/>
          </a:xfrm>
          <a:prstGeom prst="rect">
            <a:avLst/>
          </a:prstGeom>
        </p:spPr>
        <p:txBody>
          <a:bodyPr anchor="t" rtlCol="false" tIns="0" lIns="0" bIns="0" rIns="0">
            <a:spAutoFit/>
          </a:bodyPr>
          <a:lstStyle/>
          <a:p>
            <a:pPr algn="ctr">
              <a:lnSpc>
                <a:spcPts val="8274"/>
              </a:lnSpc>
            </a:pPr>
            <a:r>
              <a:rPr lang="en-US" sz="7733">
                <a:solidFill>
                  <a:srgbClr val="E34B50"/>
                </a:solidFill>
                <a:latin typeface="Londrina Solid"/>
                <a:ea typeface="Londrina Solid"/>
                <a:cs typeface="Londrina Solid"/>
                <a:sym typeface="Londrina Solid"/>
              </a:rPr>
              <a:t>¿ QUÉ ELEMENTOS POSEE ?</a:t>
            </a:r>
          </a:p>
        </p:txBody>
      </p:sp>
      <p:sp>
        <p:nvSpPr>
          <p:cNvPr name="TextBox 7" id="7"/>
          <p:cNvSpPr txBox="true"/>
          <p:nvPr/>
        </p:nvSpPr>
        <p:spPr>
          <a:xfrm rot="0">
            <a:off x="4105472" y="9353550"/>
            <a:ext cx="10077055" cy="1080199"/>
          </a:xfrm>
          <a:prstGeom prst="rect">
            <a:avLst/>
          </a:prstGeom>
        </p:spPr>
        <p:txBody>
          <a:bodyPr anchor="t" rtlCol="false" tIns="0" lIns="0" bIns="0" rIns="0">
            <a:spAutoFit/>
          </a:bodyPr>
          <a:lstStyle/>
          <a:p>
            <a:pPr algn="ctr">
              <a:lnSpc>
                <a:spcPts val="8274"/>
              </a:lnSpc>
            </a:pPr>
            <a:r>
              <a:rPr lang="en-US" sz="7733">
                <a:solidFill>
                  <a:srgbClr val="2849BC"/>
                </a:solidFill>
                <a:latin typeface="Londrina Solid"/>
                <a:ea typeface="Londrina Solid"/>
                <a:cs typeface="Londrina Solid"/>
                <a:sym typeface="Londrina Solid"/>
              </a:rPr>
              <a:t>SAHUMERIO</a:t>
            </a:r>
          </a:p>
        </p:txBody>
      </p:sp>
      <p:sp>
        <p:nvSpPr>
          <p:cNvPr name="TextBox 8" id="8"/>
          <p:cNvSpPr txBox="true"/>
          <p:nvPr/>
        </p:nvSpPr>
        <p:spPr>
          <a:xfrm rot="0">
            <a:off x="6973634" y="1405716"/>
            <a:ext cx="4340732" cy="1080199"/>
          </a:xfrm>
          <a:prstGeom prst="rect">
            <a:avLst/>
          </a:prstGeom>
        </p:spPr>
        <p:txBody>
          <a:bodyPr anchor="t" rtlCol="false" tIns="0" lIns="0" bIns="0" rIns="0">
            <a:spAutoFit/>
          </a:bodyPr>
          <a:lstStyle/>
          <a:p>
            <a:pPr algn="ctr">
              <a:lnSpc>
                <a:spcPts val="8274"/>
              </a:lnSpc>
            </a:pPr>
            <a:r>
              <a:rPr lang="en-US" sz="7733">
                <a:solidFill>
                  <a:srgbClr val="2849BC"/>
                </a:solidFill>
                <a:latin typeface="Londrina Solid"/>
                <a:ea typeface="Londrina Solid"/>
                <a:cs typeface="Londrina Solid"/>
                <a:sym typeface="Londrina Solid"/>
                <a:hlinkClick r:id="rId6" tooltip="https://www.reddit.com/media?url=https%3A%2F%2Fpreview.redd.it%2Fargentinos-lo-gana-sobre-la-hora-haci%25C3%25A9ndome-acertar-el-v0-7pmu6sgga1he1.jpeg%3Fwidth%3D411%26format%3Dpjpg%26auto%3Dwebp%26s%3D362678368a2cf693b435c658c084c1742d0812d0"/>
              </a:rPr>
              <a:t>POLUCIÓN</a:t>
            </a:r>
          </a:p>
        </p:txBody>
      </p:sp>
    </p:spTree>
  </p:cSld>
  <p:clrMapOvr>
    <a:masterClrMapping/>
  </p:clrMapOvr>
  <p:transition spd="fast">
    <p:fade/>
  </p:transition>
  <p:timing>
    <p:tnLst>
      <p:par>
        <p:cTn dur="indefinite" restart="never" nodeType="tmRoot">
          <p:childTnLst>
            <p:video>
              <p:cMediaNode vol="100000">
                <p:cTn fill="hold" display="false">
                  <p:stCondLst>
                    <p:cond delay="indefinite"/>
                  </p:stCondLst>
                </p:cTn>
                <p:tgtEl>
                  <p:spTgt spid="5"/>
                </p:tgtEl>
              </p:cMediaNode>
            </p:video>
          </p:childTnLst>
        </p:cTn>
      </p:par>
    </p:tnLst>
  </p:timing>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TextBox 2" id="2"/>
          <p:cNvSpPr txBox="true"/>
          <p:nvPr/>
        </p:nvSpPr>
        <p:spPr>
          <a:xfrm rot="0">
            <a:off x="1911049" y="4275804"/>
            <a:ext cx="14465902" cy="2068767"/>
          </a:xfrm>
          <a:prstGeom prst="rect">
            <a:avLst/>
          </a:prstGeom>
        </p:spPr>
        <p:txBody>
          <a:bodyPr anchor="t" rtlCol="false" tIns="0" lIns="0" bIns="0" rIns="0">
            <a:spAutoFit/>
          </a:bodyPr>
          <a:lstStyle/>
          <a:p>
            <a:pPr algn="ctr">
              <a:lnSpc>
                <a:spcPts val="15338"/>
              </a:lnSpc>
            </a:pPr>
            <a:r>
              <a:rPr lang="en-US" sz="15812">
                <a:solidFill>
                  <a:srgbClr val="FF3131"/>
                </a:solidFill>
                <a:latin typeface="MediaPro"/>
                <a:ea typeface="MediaPro"/>
                <a:cs typeface="MediaPro"/>
                <a:sym typeface="MediaPro"/>
              </a:rPr>
              <a:t>DEMOSTRACIÓN</a:t>
            </a:r>
          </a:p>
        </p:txBody>
      </p:sp>
      <p:sp>
        <p:nvSpPr>
          <p:cNvPr name="Freeform 3" id="3"/>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Tree>
  </p:cSld>
  <p:clrMapOvr>
    <a:masterClrMapping/>
  </p:clrMapOvr>
  <p:transition spd="fast">
    <p:fade/>
  </p:transition>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0" t="0" r="0" b="0"/>
            </a:stretch>
          </a:blipFill>
        </p:spPr>
      </p:sp>
      <p:pic>
        <p:nvPicPr>
          <p:cNvPr name="Picture 3" id="3">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7312" r="923" b="7312"/>
          <a:stretch>
            <a:fillRect/>
          </a:stretch>
        </p:blipFill>
        <p:spPr>
          <a:xfrm flipH="false" flipV="false" rot="0">
            <a:off x="5375514" y="-137509"/>
            <a:ext cx="7536972" cy="11548949"/>
          </a:xfrm>
          <a:prstGeom prst="rect">
            <a:avLst/>
          </a:prstGeom>
        </p:spPr>
      </p:pic>
    </p:spTree>
  </p:cSld>
  <p:clrMapOvr>
    <a:masterClrMapping/>
  </p:clrMapOvr>
  <p:transition spd="fast">
    <p:cover dir="d"/>
  </p:transition>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0" t="0" r="0" b="0"/>
            </a:stretch>
          </a:blipFill>
        </p:spPr>
      </p:sp>
      <p:pic>
        <p:nvPicPr>
          <p:cNvPr name="Picture 3" id="3">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16211" r="0" b="16211"/>
          <a:stretch>
            <a:fillRect/>
          </a:stretch>
        </p:blipFill>
        <p:spPr>
          <a:xfrm flipH="false" flipV="false" rot="0">
            <a:off x="4617523" y="0"/>
            <a:ext cx="9052954" cy="10878913"/>
          </a:xfrm>
          <a:prstGeom prst="rect">
            <a:avLst/>
          </a:prstGeom>
        </p:spPr>
      </p:pic>
    </p:spTree>
  </p:cSld>
  <p:clrMapOvr>
    <a:masterClrMapping/>
  </p:clrMapOvr>
  <p:transition spd="fast">
    <p:fade/>
  </p:transition>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
        <p:nvSpPr>
          <p:cNvPr name="TextBox 3" id="3"/>
          <p:cNvSpPr txBox="true"/>
          <p:nvPr/>
        </p:nvSpPr>
        <p:spPr>
          <a:xfrm rot="0">
            <a:off x="1911049" y="4272973"/>
            <a:ext cx="14465902" cy="2071604"/>
          </a:xfrm>
          <a:prstGeom prst="rect">
            <a:avLst/>
          </a:prstGeom>
        </p:spPr>
        <p:txBody>
          <a:bodyPr anchor="t" rtlCol="false" tIns="0" lIns="0" bIns="0" rIns="0">
            <a:spAutoFit/>
          </a:bodyPr>
          <a:lstStyle/>
          <a:p>
            <a:pPr algn="ctr">
              <a:lnSpc>
                <a:spcPts val="15338"/>
              </a:lnSpc>
            </a:pPr>
            <a:r>
              <a:rPr lang="en-US" sz="15812">
                <a:solidFill>
                  <a:srgbClr val="2849BC"/>
                </a:solidFill>
                <a:latin typeface="MediaPro"/>
                <a:ea typeface="MediaPro"/>
                <a:cs typeface="MediaPro"/>
                <a:sym typeface="MediaPro"/>
              </a:rPr>
              <a:t>EFECTO CORONA</a:t>
            </a:r>
          </a:p>
        </p:txBody>
      </p:sp>
    </p:spTree>
  </p:cSld>
  <p:clrMapOvr>
    <a:masterClrMapping/>
  </p:clrMapOvr>
  <p:transition spd="fast">
    <p:fade/>
  </p:transition>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pic>
        <p:nvPicPr>
          <p:cNvPr name="Picture 3" id="3">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7814" t="0" r="7623" b="0"/>
          <a:stretch>
            <a:fillRect/>
          </a:stretch>
        </p:blipFill>
        <p:spPr>
          <a:xfrm flipH="false" flipV="false" rot="0">
            <a:off x="1611038" y="132600"/>
            <a:ext cx="15065924" cy="10021800"/>
          </a:xfrm>
          <a:prstGeom prst="rect">
            <a:avLst/>
          </a:prstGeom>
        </p:spPr>
      </p:pic>
    </p:spTree>
  </p:cSld>
  <p:clrMapOvr>
    <a:masterClrMapping/>
  </p:clrMapOvr>
  <p:transition spd="fast">
    <p:fade/>
  </p:transition>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grpSp>
        <p:nvGrpSpPr>
          <p:cNvPr name="Group 2" id="2"/>
          <p:cNvGrpSpPr/>
          <p:nvPr/>
        </p:nvGrpSpPr>
        <p:grpSpPr>
          <a:xfrm rot="-10800000">
            <a:off x="0" y="-870682"/>
            <a:ext cx="18288000" cy="11157682"/>
            <a:chOff x="0" y="0"/>
            <a:chExt cx="10143372" cy="6188567"/>
          </a:xfrm>
        </p:grpSpPr>
        <p:sp>
          <p:nvSpPr>
            <p:cNvPr name="Freeform 3" id="3"/>
            <p:cNvSpPr/>
            <p:nvPr/>
          </p:nvSpPr>
          <p:spPr>
            <a:xfrm flipH="false" flipV="false" rot="0">
              <a:off x="0" y="0"/>
              <a:ext cx="10143372" cy="6188432"/>
            </a:xfrm>
            <a:custGeom>
              <a:avLst/>
              <a:gdLst/>
              <a:ahLst/>
              <a:cxnLst/>
              <a:rect r="r" b="b" t="t" l="l"/>
              <a:pathLst>
                <a:path h="6188432" w="10143372">
                  <a:moveTo>
                    <a:pt x="10082031" y="6186789"/>
                  </a:moveTo>
                  <a:cubicBezTo>
                    <a:pt x="10089270" y="6184757"/>
                    <a:pt x="10096764" y="6181709"/>
                    <a:pt x="10103367" y="6177518"/>
                  </a:cubicBezTo>
                  <a:cubicBezTo>
                    <a:pt x="10096382" y="6181836"/>
                    <a:pt x="10088889" y="6185011"/>
                    <a:pt x="10082031" y="6186789"/>
                  </a:cubicBezTo>
                  <a:close/>
                  <a:moveTo>
                    <a:pt x="10143372" y="6092809"/>
                  </a:moveTo>
                  <a:cubicBezTo>
                    <a:pt x="10143118" y="6104239"/>
                    <a:pt x="10142737" y="6104620"/>
                    <a:pt x="10142356" y="6104620"/>
                  </a:cubicBezTo>
                  <a:cubicBezTo>
                    <a:pt x="10142102" y="6104620"/>
                    <a:pt x="10141976" y="6104493"/>
                    <a:pt x="10141721" y="6105509"/>
                  </a:cubicBezTo>
                  <a:cubicBezTo>
                    <a:pt x="10141467" y="6106780"/>
                    <a:pt x="10141594" y="6107923"/>
                    <a:pt x="10140959" y="6115796"/>
                  </a:cubicBezTo>
                  <a:cubicBezTo>
                    <a:pt x="10141086" y="6122146"/>
                    <a:pt x="10139562" y="6133449"/>
                    <a:pt x="10133466" y="6145387"/>
                  </a:cubicBezTo>
                  <a:cubicBezTo>
                    <a:pt x="10127497" y="6157325"/>
                    <a:pt x="10116829" y="6169518"/>
                    <a:pt x="10103367" y="6177518"/>
                  </a:cubicBezTo>
                  <a:cubicBezTo>
                    <a:pt x="10118353" y="6168629"/>
                    <a:pt x="10129910" y="6153134"/>
                    <a:pt x="10134864" y="6140181"/>
                  </a:cubicBezTo>
                  <a:cubicBezTo>
                    <a:pt x="10139943" y="6127099"/>
                    <a:pt x="10139816" y="6117701"/>
                    <a:pt x="10139181" y="6118844"/>
                  </a:cubicBezTo>
                  <a:cubicBezTo>
                    <a:pt x="10137911" y="6129258"/>
                    <a:pt x="10135371" y="6134719"/>
                    <a:pt x="10134228" y="6137894"/>
                  </a:cubicBezTo>
                  <a:cubicBezTo>
                    <a:pt x="10132958" y="6141069"/>
                    <a:pt x="10132069" y="6141958"/>
                    <a:pt x="10131434" y="6143101"/>
                  </a:cubicBezTo>
                  <a:cubicBezTo>
                    <a:pt x="10130672" y="6144371"/>
                    <a:pt x="10130037" y="6145387"/>
                    <a:pt x="10128386" y="6148181"/>
                  </a:cubicBezTo>
                  <a:cubicBezTo>
                    <a:pt x="10128132" y="6148689"/>
                    <a:pt x="10127751" y="6149324"/>
                    <a:pt x="10127370" y="6149832"/>
                  </a:cubicBezTo>
                  <a:cubicBezTo>
                    <a:pt x="10127370" y="6149832"/>
                    <a:pt x="10126101" y="6154658"/>
                    <a:pt x="10116194" y="6164311"/>
                  </a:cubicBezTo>
                  <a:lnTo>
                    <a:pt x="10115051" y="6167486"/>
                  </a:lnTo>
                  <a:cubicBezTo>
                    <a:pt x="10110606" y="6171931"/>
                    <a:pt x="10103621" y="6176756"/>
                    <a:pt x="10096128" y="6180439"/>
                  </a:cubicBezTo>
                  <a:cubicBezTo>
                    <a:pt x="10077332" y="6191615"/>
                    <a:pt x="10061330" y="6187806"/>
                    <a:pt x="10061330" y="6187806"/>
                  </a:cubicBezTo>
                  <a:lnTo>
                    <a:pt x="10035549" y="6184376"/>
                  </a:lnTo>
                  <a:lnTo>
                    <a:pt x="10028691" y="6184757"/>
                  </a:lnTo>
                  <a:lnTo>
                    <a:pt x="9981828" y="6181582"/>
                  </a:lnTo>
                  <a:cubicBezTo>
                    <a:pt x="9115850" y="6183106"/>
                    <a:pt x="7746328" y="6181074"/>
                    <a:pt x="6857596" y="6180693"/>
                  </a:cubicBezTo>
                  <a:cubicBezTo>
                    <a:pt x="6468386" y="6180820"/>
                    <a:pt x="5452692" y="6180312"/>
                    <a:pt x="4911543" y="6181582"/>
                  </a:cubicBezTo>
                  <a:lnTo>
                    <a:pt x="4936520" y="6180439"/>
                  </a:lnTo>
                  <a:cubicBezTo>
                    <a:pt x="4289223" y="6180693"/>
                    <a:pt x="3398410" y="6182471"/>
                    <a:pt x="3007117" y="6182852"/>
                  </a:cubicBezTo>
                  <a:lnTo>
                    <a:pt x="3017524" y="6182344"/>
                  </a:lnTo>
                  <a:cubicBezTo>
                    <a:pt x="2757357" y="6182471"/>
                    <a:pt x="2074677" y="6183614"/>
                    <a:pt x="2157931" y="6185774"/>
                  </a:cubicBezTo>
                  <a:cubicBezTo>
                    <a:pt x="1529366" y="6185138"/>
                    <a:pt x="1639677" y="6183106"/>
                    <a:pt x="842524" y="6184249"/>
                  </a:cubicBezTo>
                  <a:lnTo>
                    <a:pt x="965323" y="6184504"/>
                  </a:lnTo>
                  <a:cubicBezTo>
                    <a:pt x="736376" y="6184504"/>
                    <a:pt x="286806" y="6184631"/>
                    <a:pt x="170688" y="6184631"/>
                  </a:cubicBezTo>
                  <a:cubicBezTo>
                    <a:pt x="153670" y="6184631"/>
                    <a:pt x="135001" y="6184504"/>
                    <a:pt x="115570" y="6184504"/>
                  </a:cubicBezTo>
                  <a:cubicBezTo>
                    <a:pt x="105791" y="6184504"/>
                    <a:pt x="95885" y="6184504"/>
                    <a:pt x="85852" y="6184376"/>
                  </a:cubicBezTo>
                  <a:cubicBezTo>
                    <a:pt x="80645" y="6184249"/>
                    <a:pt x="76708" y="6184504"/>
                    <a:pt x="68453" y="6183995"/>
                  </a:cubicBezTo>
                  <a:cubicBezTo>
                    <a:pt x="61087" y="6183106"/>
                    <a:pt x="53975" y="6181329"/>
                    <a:pt x="47117" y="6178534"/>
                  </a:cubicBezTo>
                  <a:cubicBezTo>
                    <a:pt x="19558" y="6167358"/>
                    <a:pt x="1143" y="6138783"/>
                    <a:pt x="1270" y="6110717"/>
                  </a:cubicBezTo>
                  <a:cubicBezTo>
                    <a:pt x="1270" y="6091286"/>
                    <a:pt x="1270" y="6072870"/>
                    <a:pt x="1397" y="6056233"/>
                  </a:cubicBezTo>
                  <a:cubicBezTo>
                    <a:pt x="1270" y="6023213"/>
                    <a:pt x="1270" y="5997305"/>
                    <a:pt x="1270" y="5892452"/>
                  </a:cubicBezTo>
                  <a:lnTo>
                    <a:pt x="1651" y="5934660"/>
                  </a:lnTo>
                  <a:cubicBezTo>
                    <a:pt x="508" y="5510167"/>
                    <a:pt x="1778" y="4969904"/>
                    <a:pt x="0" y="4536970"/>
                  </a:cubicBezTo>
                  <a:cubicBezTo>
                    <a:pt x="1016" y="3731399"/>
                    <a:pt x="2413" y="25827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2409773" y="508"/>
                    <a:pt x="7844151" y="635"/>
                    <a:pt x="9993131" y="0"/>
                  </a:cubicBezTo>
                  <a:lnTo>
                    <a:pt x="9988940" y="254"/>
                  </a:lnTo>
                  <a:cubicBezTo>
                    <a:pt x="10002148" y="254"/>
                    <a:pt x="10020309" y="127"/>
                    <a:pt x="10042026" y="127"/>
                  </a:cubicBezTo>
                  <a:cubicBezTo>
                    <a:pt x="10047487" y="127"/>
                    <a:pt x="10053076" y="127"/>
                    <a:pt x="10059044" y="127"/>
                  </a:cubicBezTo>
                  <a:lnTo>
                    <a:pt x="10061330" y="127"/>
                  </a:lnTo>
                  <a:lnTo>
                    <a:pt x="10064759" y="254"/>
                  </a:lnTo>
                  <a:cubicBezTo>
                    <a:pt x="10067045" y="381"/>
                    <a:pt x="10069331" y="381"/>
                    <a:pt x="10071617" y="762"/>
                  </a:cubicBezTo>
                  <a:cubicBezTo>
                    <a:pt x="10076189" y="1270"/>
                    <a:pt x="10080889" y="2413"/>
                    <a:pt x="10085460" y="3810"/>
                  </a:cubicBezTo>
                  <a:cubicBezTo>
                    <a:pt x="10103748" y="9525"/>
                    <a:pt x="10120893" y="22860"/>
                    <a:pt x="10130926" y="41656"/>
                  </a:cubicBezTo>
                  <a:cubicBezTo>
                    <a:pt x="10135879" y="51054"/>
                    <a:pt x="10139181" y="61722"/>
                    <a:pt x="10139943" y="72771"/>
                  </a:cubicBezTo>
                  <a:cubicBezTo>
                    <a:pt x="10140324" y="79121"/>
                    <a:pt x="10140197" y="81915"/>
                    <a:pt x="10140197" y="85725"/>
                  </a:cubicBezTo>
                  <a:cubicBezTo>
                    <a:pt x="10140197" y="89408"/>
                    <a:pt x="10140197" y="93091"/>
                    <a:pt x="10140197" y="96901"/>
                  </a:cubicBezTo>
                  <a:cubicBezTo>
                    <a:pt x="10140197" y="111887"/>
                    <a:pt x="10140324" y="127254"/>
                    <a:pt x="10140324" y="143002"/>
                  </a:cubicBezTo>
                  <a:cubicBezTo>
                    <a:pt x="10140451" y="200393"/>
                    <a:pt x="10140578" y="510320"/>
                    <a:pt x="10140705" y="820248"/>
                  </a:cubicBezTo>
                  <a:cubicBezTo>
                    <a:pt x="10140959" y="2061165"/>
                    <a:pt x="10141340" y="3300876"/>
                    <a:pt x="10141467" y="3801343"/>
                  </a:cubicBezTo>
                  <a:lnTo>
                    <a:pt x="10142737" y="4002736"/>
                  </a:lnTo>
                  <a:cubicBezTo>
                    <a:pt x="10141721" y="4212570"/>
                    <a:pt x="10142483" y="4409139"/>
                    <a:pt x="10141721" y="4697360"/>
                  </a:cubicBezTo>
                  <a:cubicBezTo>
                    <a:pt x="10141848" y="4848103"/>
                    <a:pt x="10142864" y="4785394"/>
                    <a:pt x="10143118" y="4714243"/>
                  </a:cubicBezTo>
                  <a:cubicBezTo>
                    <a:pt x="10142356" y="4965080"/>
                    <a:pt x="10143372" y="5237623"/>
                    <a:pt x="10142610" y="5376307"/>
                  </a:cubicBezTo>
                  <a:lnTo>
                    <a:pt x="10142229" y="5334098"/>
                  </a:lnTo>
                  <a:cubicBezTo>
                    <a:pt x="10140959" y="5726030"/>
                    <a:pt x="10144261" y="5953954"/>
                    <a:pt x="10142864" y="6037056"/>
                  </a:cubicBezTo>
                  <a:lnTo>
                    <a:pt x="10142610" y="6036675"/>
                  </a:lnTo>
                  <a:cubicBezTo>
                    <a:pt x="10141721" y="6055344"/>
                    <a:pt x="10142991" y="6076554"/>
                    <a:pt x="10143372" y="6092809"/>
                  </a:cubicBezTo>
                  <a:close/>
                  <a:moveTo>
                    <a:pt x="10100954" y="6177137"/>
                  </a:moveTo>
                  <a:cubicBezTo>
                    <a:pt x="10100319" y="6177518"/>
                    <a:pt x="10099811" y="6177899"/>
                    <a:pt x="10099303" y="6178280"/>
                  </a:cubicBezTo>
                  <a:cubicBezTo>
                    <a:pt x="10099811" y="6178026"/>
                    <a:pt x="10100319" y="6177899"/>
                    <a:pt x="10100827" y="6177518"/>
                  </a:cubicBezTo>
                  <a:cubicBezTo>
                    <a:pt x="10100827" y="6177518"/>
                    <a:pt x="10100954" y="6177264"/>
                    <a:pt x="10100954" y="6177137"/>
                  </a:cubicBezTo>
                  <a:close/>
                </a:path>
              </a:pathLst>
            </a:custGeom>
            <a:solidFill>
              <a:srgbClr val="FFF8ED"/>
            </a:solidFill>
          </p:spPr>
        </p:sp>
      </p:grpSp>
      <p:sp>
        <p:nvSpPr>
          <p:cNvPr name="Freeform 4" id="4"/>
          <p:cNvSpPr/>
          <p:nvPr/>
        </p:nvSpPr>
        <p:spPr>
          <a:xfrm flipH="false" flipV="false" rot="-5400000">
            <a:off x="4000500" y="-50292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
        <p:nvSpPr>
          <p:cNvPr name="Freeform 5" id="5"/>
          <p:cNvSpPr/>
          <p:nvPr/>
        </p:nvSpPr>
        <p:spPr>
          <a:xfrm flipH="false" flipV="false" rot="0">
            <a:off x="10848241" y="1576083"/>
            <a:ext cx="7439759" cy="7682217"/>
          </a:xfrm>
          <a:custGeom>
            <a:avLst/>
            <a:gdLst/>
            <a:ahLst/>
            <a:cxnLst/>
            <a:rect r="r" b="b" t="t" l="l"/>
            <a:pathLst>
              <a:path h="7682217" w="7439759">
                <a:moveTo>
                  <a:pt x="0" y="0"/>
                </a:moveTo>
                <a:lnTo>
                  <a:pt x="7439759" y="0"/>
                </a:lnTo>
                <a:lnTo>
                  <a:pt x="7439759" y="7682217"/>
                </a:lnTo>
                <a:lnTo>
                  <a:pt x="0" y="7682217"/>
                </a:lnTo>
                <a:lnTo>
                  <a:pt x="0" y="0"/>
                </a:lnTo>
                <a:close/>
              </a:path>
            </a:pathLst>
          </a:custGeom>
          <a:blipFill>
            <a:blip r:embed="rId3"/>
            <a:stretch>
              <a:fillRect l="-5556" t="-2595" r="-4505" b="-3704"/>
            </a:stretch>
          </a:blipFill>
        </p:spPr>
      </p:sp>
      <p:sp>
        <p:nvSpPr>
          <p:cNvPr name="TextBox 6" id="6"/>
          <p:cNvSpPr txBox="true"/>
          <p:nvPr/>
        </p:nvSpPr>
        <p:spPr>
          <a:xfrm rot="0">
            <a:off x="771185" y="1123950"/>
            <a:ext cx="10077055" cy="2122255"/>
          </a:xfrm>
          <a:prstGeom prst="rect">
            <a:avLst/>
          </a:prstGeom>
        </p:spPr>
        <p:txBody>
          <a:bodyPr anchor="t" rtlCol="false" tIns="0" lIns="0" bIns="0" rIns="0">
            <a:spAutoFit/>
          </a:bodyPr>
          <a:lstStyle/>
          <a:p>
            <a:pPr algn="l">
              <a:lnSpc>
                <a:spcPts val="8274"/>
              </a:lnSpc>
            </a:pPr>
            <a:r>
              <a:rPr lang="en-US" sz="7733">
                <a:solidFill>
                  <a:srgbClr val="E34B50"/>
                </a:solidFill>
                <a:latin typeface="Londrina Solid"/>
                <a:ea typeface="Londrina Solid"/>
                <a:cs typeface="Londrina Solid"/>
                <a:sym typeface="Londrina Solid"/>
              </a:rPr>
              <a:t>¿QUÉ ES UN PRECIPITADOR ELECTROSTÁTICO?</a:t>
            </a:r>
          </a:p>
        </p:txBody>
      </p:sp>
      <p:sp>
        <p:nvSpPr>
          <p:cNvPr name="TextBox 7" id="7"/>
          <p:cNvSpPr txBox="true"/>
          <p:nvPr/>
        </p:nvSpPr>
        <p:spPr>
          <a:xfrm rot="0">
            <a:off x="1028700" y="3697475"/>
            <a:ext cx="9215118" cy="4496421"/>
          </a:xfrm>
          <a:prstGeom prst="rect">
            <a:avLst/>
          </a:prstGeom>
        </p:spPr>
        <p:txBody>
          <a:bodyPr anchor="t" rtlCol="false" tIns="0" lIns="0" bIns="0" rIns="0">
            <a:spAutoFit/>
          </a:bodyPr>
          <a:lstStyle/>
          <a:p>
            <a:pPr algn="l">
              <a:lnSpc>
                <a:spcPts val="7098"/>
              </a:lnSpc>
            </a:pPr>
            <a:r>
              <a:rPr lang="en-US" sz="6633">
                <a:solidFill>
                  <a:srgbClr val="000000"/>
                </a:solidFill>
                <a:latin typeface="Glacial Indifference"/>
                <a:ea typeface="Glacial Indifference"/>
                <a:cs typeface="Glacial Indifference"/>
                <a:sym typeface="Glacial Indifference"/>
              </a:rPr>
              <a:t>Un Precipitador Electrostático es un dispositivo que purifica el aire o gases mediante fuerza electrostática.</a:t>
            </a:r>
          </a:p>
        </p:txBody>
      </p:sp>
    </p:spTree>
  </p:cSld>
  <p:clrMapOvr>
    <a:masterClrMapping/>
  </p:clrMapOvr>
  <p:transition spd="fast">
    <p:cover dir="d"/>
  </p:transition>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
        <p:nvSpPr>
          <p:cNvPr name="TextBox 3" id="3"/>
          <p:cNvSpPr txBox="true"/>
          <p:nvPr/>
        </p:nvSpPr>
        <p:spPr>
          <a:xfrm rot="0">
            <a:off x="464396" y="2489448"/>
            <a:ext cx="10306185" cy="6122436"/>
          </a:xfrm>
          <a:prstGeom prst="rect">
            <a:avLst/>
          </a:prstGeom>
        </p:spPr>
        <p:txBody>
          <a:bodyPr anchor="t" rtlCol="false" tIns="0" lIns="0" bIns="0" rIns="0">
            <a:spAutoFit/>
          </a:bodyPr>
          <a:lstStyle/>
          <a:p>
            <a:pPr algn="l">
              <a:lnSpc>
                <a:spcPts val="6058"/>
              </a:lnSpc>
            </a:pPr>
            <a:r>
              <a:rPr lang="en-US" sz="5662">
                <a:solidFill>
                  <a:srgbClr val="FFF8ED"/>
                </a:solidFill>
                <a:latin typeface="Glacial Indifference"/>
                <a:ea typeface="Glacial Indifference"/>
                <a:cs typeface="Glacial Indifference"/>
                <a:sym typeface="Glacial Indifference"/>
              </a:rPr>
              <a:t>Es un </a:t>
            </a:r>
            <a:r>
              <a:rPr lang="en-US" sz="5662" b="true">
                <a:solidFill>
                  <a:srgbClr val="E2A9F1"/>
                </a:solidFill>
                <a:latin typeface="Glacial Indifference Bold"/>
                <a:ea typeface="Glacial Indifference Bold"/>
                <a:cs typeface="Glacial Indifference Bold"/>
                <a:sym typeface="Glacial Indifference Bold"/>
              </a:rPr>
              <a:t>fenómeno eléctrico</a:t>
            </a:r>
            <a:r>
              <a:rPr lang="en-US" sz="5662">
                <a:solidFill>
                  <a:srgbClr val="FFF8ED"/>
                </a:solidFill>
                <a:latin typeface="Glacial Indifference"/>
                <a:ea typeface="Glacial Indifference"/>
                <a:cs typeface="Glacial Indifference"/>
                <a:sym typeface="Glacial Indifference"/>
              </a:rPr>
              <a:t>, donde un alto voltaje genera un campo eléctrico fuerte haciendo que el aire se </a:t>
            </a:r>
            <a:r>
              <a:rPr lang="en-US" sz="5662" b="true">
                <a:solidFill>
                  <a:srgbClr val="FFF8ED"/>
                </a:solidFill>
                <a:latin typeface="Glacial Indifference Bold"/>
                <a:ea typeface="Glacial Indifference Bold"/>
                <a:cs typeface="Glacial Indifference Bold"/>
                <a:sym typeface="Glacial Indifference Bold"/>
              </a:rPr>
              <a:t>ionice</a:t>
            </a:r>
            <a:r>
              <a:rPr lang="en-US" sz="5662">
                <a:solidFill>
                  <a:srgbClr val="FFF8ED"/>
                </a:solidFill>
                <a:latin typeface="Glacial Indifference"/>
                <a:ea typeface="Glacial Indifference"/>
                <a:cs typeface="Glacial Indifference"/>
                <a:sym typeface="Glacial Indifference"/>
              </a:rPr>
              <a:t> acelerando electrones que chocan entre sí. Estos al volver a la normalidad emiten luz al liberar la energía en forma de fotones</a:t>
            </a:r>
          </a:p>
        </p:txBody>
      </p:sp>
      <p:sp>
        <p:nvSpPr>
          <p:cNvPr name="Freeform 4" id="4"/>
          <p:cNvSpPr/>
          <p:nvPr/>
        </p:nvSpPr>
        <p:spPr>
          <a:xfrm flipH="false" flipV="false" rot="0">
            <a:off x="11000266" y="2590082"/>
            <a:ext cx="6929214" cy="6306189"/>
          </a:xfrm>
          <a:custGeom>
            <a:avLst/>
            <a:gdLst/>
            <a:ahLst/>
            <a:cxnLst/>
            <a:rect r="r" b="b" t="t" l="l"/>
            <a:pathLst>
              <a:path h="6306189" w="6929214">
                <a:moveTo>
                  <a:pt x="0" y="0"/>
                </a:moveTo>
                <a:lnTo>
                  <a:pt x="6929214" y="0"/>
                </a:lnTo>
                <a:lnTo>
                  <a:pt x="6929214" y="6306189"/>
                </a:lnTo>
                <a:lnTo>
                  <a:pt x="0" y="6306189"/>
                </a:lnTo>
                <a:lnTo>
                  <a:pt x="0" y="0"/>
                </a:lnTo>
                <a:close/>
              </a:path>
            </a:pathLst>
          </a:custGeom>
          <a:blipFill>
            <a:blip r:embed="rId3"/>
            <a:stretch>
              <a:fillRect l="-22537" t="0" r="-14607" b="0"/>
            </a:stretch>
          </a:blipFill>
        </p:spPr>
      </p:sp>
      <p:sp>
        <p:nvSpPr>
          <p:cNvPr name="TextBox 5" id="5"/>
          <p:cNvSpPr txBox="true"/>
          <p:nvPr/>
        </p:nvSpPr>
        <p:spPr>
          <a:xfrm rot="0">
            <a:off x="464396" y="495838"/>
            <a:ext cx="8931190" cy="1275274"/>
          </a:xfrm>
          <a:prstGeom prst="rect">
            <a:avLst/>
          </a:prstGeom>
        </p:spPr>
        <p:txBody>
          <a:bodyPr anchor="t" rtlCol="false" tIns="0" lIns="0" bIns="0" rIns="0">
            <a:spAutoFit/>
          </a:bodyPr>
          <a:lstStyle/>
          <a:p>
            <a:pPr algn="ctr">
              <a:lnSpc>
                <a:spcPts val="9469"/>
              </a:lnSpc>
            </a:pPr>
            <a:r>
              <a:rPr lang="en-US" sz="9762">
                <a:solidFill>
                  <a:srgbClr val="2849BC"/>
                </a:solidFill>
                <a:latin typeface="MediaPro"/>
                <a:ea typeface="MediaPro"/>
                <a:cs typeface="MediaPro"/>
                <a:sym typeface="MediaPro"/>
              </a:rPr>
              <a:t>EFECTO CORONA</a:t>
            </a:r>
          </a:p>
        </p:txBody>
      </p:sp>
    </p:spTree>
  </p:cSld>
  <p:clrMapOvr>
    <a:masterClrMapping/>
  </p:clrMapOvr>
  <p:transition spd="fast">
    <p:fade/>
  </p:transition>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
        <p:nvSpPr>
          <p:cNvPr name="TextBox 3" id="3"/>
          <p:cNvSpPr txBox="true"/>
          <p:nvPr/>
        </p:nvSpPr>
        <p:spPr>
          <a:xfrm rot="0">
            <a:off x="1911049" y="4272973"/>
            <a:ext cx="14465902" cy="2071604"/>
          </a:xfrm>
          <a:prstGeom prst="rect">
            <a:avLst/>
          </a:prstGeom>
        </p:spPr>
        <p:txBody>
          <a:bodyPr anchor="t" rtlCol="false" tIns="0" lIns="0" bIns="0" rIns="0">
            <a:spAutoFit/>
          </a:bodyPr>
          <a:lstStyle/>
          <a:p>
            <a:pPr algn="ctr">
              <a:lnSpc>
                <a:spcPts val="15338"/>
              </a:lnSpc>
            </a:pPr>
            <a:r>
              <a:rPr lang="en-US" sz="15812">
                <a:solidFill>
                  <a:srgbClr val="450F1E"/>
                </a:solidFill>
                <a:latin typeface="MediaPro"/>
                <a:ea typeface="MediaPro"/>
                <a:cs typeface="MediaPro"/>
                <a:sym typeface="MediaPro"/>
              </a:rPr>
              <a:t>BIBLIOGRAFÍA</a:t>
            </a:r>
          </a:p>
        </p:txBody>
      </p:sp>
    </p:spTree>
  </p:cSld>
  <p:clrMapOvr>
    <a:masterClrMapping/>
  </p:clrMapOvr>
  <p:transition spd="fast">
    <p:circle/>
  </p:transition>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
        <p:nvSpPr>
          <p:cNvPr name="Freeform 3" id="3"/>
          <p:cNvSpPr/>
          <p:nvPr/>
        </p:nvSpPr>
        <p:spPr>
          <a:xfrm flipH="false" flipV="false" rot="0">
            <a:off x="-256702" y="4281602"/>
            <a:ext cx="861898" cy="861898"/>
          </a:xfrm>
          <a:custGeom>
            <a:avLst/>
            <a:gdLst/>
            <a:ahLst/>
            <a:cxnLst/>
            <a:rect r="r" b="b" t="t" l="l"/>
            <a:pathLst>
              <a:path h="861898" w="861898">
                <a:moveTo>
                  <a:pt x="0" y="0"/>
                </a:moveTo>
                <a:lnTo>
                  <a:pt x="861898" y="0"/>
                </a:lnTo>
                <a:lnTo>
                  <a:pt x="861898" y="861898"/>
                </a:lnTo>
                <a:lnTo>
                  <a:pt x="0" y="8618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028700" y="3371423"/>
            <a:ext cx="14474677" cy="4217642"/>
          </a:xfrm>
          <a:prstGeom prst="rect">
            <a:avLst/>
          </a:prstGeom>
        </p:spPr>
        <p:txBody>
          <a:bodyPr anchor="t" rtlCol="false" tIns="0" lIns="0" bIns="0" rIns="0">
            <a:spAutoFit/>
          </a:bodyPr>
          <a:lstStyle/>
          <a:p>
            <a:pPr algn="l">
              <a:lnSpc>
                <a:spcPts val="6651"/>
              </a:lnSpc>
            </a:pPr>
            <a:r>
              <a:rPr lang="en-US" sz="6216">
                <a:solidFill>
                  <a:srgbClr val="FFF8ED"/>
                </a:solidFill>
                <a:latin typeface="Glacial Indifference"/>
                <a:ea typeface="Glacial Indifference"/>
                <a:cs typeface="Glacial Indifference"/>
                <a:sym typeface="Glacial Indifference"/>
                <a:hlinkClick r:id="rId5" tooltip="https://www.sciencedirect.com/topics/engineering/electrostatic-precipitator#:~:text=Los%20precipitadores%20electrost%C3%A1ticos%20son%20dispositivos,grandes%20vol%C3%BAmenes%20de%20emisiones%20gaseosas"/>
              </a:rPr>
              <a:t>S. Han</a:t>
            </a:r>
            <a:r>
              <a:rPr lang="en-US" sz="6216">
                <a:solidFill>
                  <a:srgbClr val="FFF8ED"/>
                </a:solidFill>
                <a:latin typeface="Glacial Indifference"/>
                <a:ea typeface="Glacial Indifference"/>
                <a:cs typeface="Glacial Indifference"/>
                <a:sym typeface="Glacial Indifference"/>
                <a:hlinkClick r:id="rId6" tooltip="https://www.sciencedirect.com/topics/engineering/electrostatic-precipitator#:~:text=Los%20precipitadores%20electrost%C3%A1ticos%20son%20dispositivos,grandes%20vol%C3%BAmenes%20de%20emisiones%20gaseosas"/>
              </a:rPr>
              <a:t>, J. Kim, S.H. Ko.</a:t>
            </a:r>
            <a:r>
              <a:rPr lang="en-US" sz="6216" b="true">
                <a:solidFill>
                  <a:srgbClr val="FFF8ED"/>
                </a:solidFill>
                <a:latin typeface="Glacial Indifference Bold"/>
                <a:ea typeface="Glacial Indifference Bold"/>
                <a:cs typeface="Glacial Indifference Bold"/>
                <a:sym typeface="Glacial Indifference Bold"/>
                <a:hlinkClick r:id="rId7" tooltip="https://www.sciencedirect.com/topics/engineering/electrostatic-precipitator#:~:text=Los%20precipitadores%20electrost%C3%A1ticos%20son%20dispositivos,grandes%20vol%C3%BAmenes%20de%20emisiones%20gaseosas"/>
              </a:rPr>
              <a:t> </a:t>
            </a:r>
            <a:r>
              <a:rPr lang="en-US" sz="6216" b="true">
                <a:solidFill>
                  <a:srgbClr val="FFF8ED"/>
                </a:solidFill>
                <a:latin typeface="Glacial Indifference Bold"/>
                <a:ea typeface="Glacial Indifference Bold"/>
                <a:cs typeface="Glacial Indifference Bold"/>
                <a:sym typeface="Glacial Indifference Bold"/>
                <a:hlinkClick r:id="rId8" tooltip="https://www.sciencedirect.com/topics/engineering/electrostatic-precipitator#:~:text=Los%20precipitadores%20electrost%C3%A1ticos%20son%20dispositivos,grandes%20vol%C3%BAmenes%20de%20emisiones%20gaseosas"/>
              </a:rPr>
              <a:t>Advances in air filtration technologies: structure-based and interaction-based approaches</a:t>
            </a:r>
            <a:r>
              <a:rPr lang="en-US" sz="6216">
                <a:solidFill>
                  <a:srgbClr val="FFF8ED"/>
                </a:solidFill>
                <a:latin typeface="Glacial Indifference"/>
                <a:ea typeface="Glacial Indifference"/>
                <a:cs typeface="Glacial Indifference"/>
                <a:sym typeface="Glacial Indifference"/>
                <a:hlinkClick r:id="rId9" tooltip="https://www.sciencedirect.com/topics/engineering/electrostatic-precipitator#:~:text=Los%20precipitadores%20electrost%C3%A1ticos%20son%20dispositivos,grandes%20vol%C3%BAmenes%20de%20emisiones%20gaseosas"/>
              </a:rPr>
              <a:t>. Materialstoday Advances. ScienceDirect. 2021.</a:t>
            </a:r>
          </a:p>
        </p:txBody>
      </p:sp>
      <p:sp>
        <p:nvSpPr>
          <p:cNvPr name="Freeform 5" id="5"/>
          <p:cNvSpPr/>
          <p:nvPr/>
        </p:nvSpPr>
        <p:spPr>
          <a:xfrm flipH="false" flipV="false" rot="0">
            <a:off x="-256702" y="8145096"/>
            <a:ext cx="861898" cy="861898"/>
          </a:xfrm>
          <a:custGeom>
            <a:avLst/>
            <a:gdLst/>
            <a:ahLst/>
            <a:cxnLst/>
            <a:rect r="r" b="b" t="t" l="l"/>
            <a:pathLst>
              <a:path h="861898" w="861898">
                <a:moveTo>
                  <a:pt x="0" y="0"/>
                </a:moveTo>
                <a:lnTo>
                  <a:pt x="861898" y="0"/>
                </a:lnTo>
                <a:lnTo>
                  <a:pt x="861898" y="861898"/>
                </a:lnTo>
                <a:lnTo>
                  <a:pt x="0" y="8618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6623007" y="4281602"/>
            <a:ext cx="1272586" cy="1214741"/>
          </a:xfrm>
          <a:custGeom>
            <a:avLst/>
            <a:gdLst/>
            <a:ahLst/>
            <a:cxnLst/>
            <a:rect r="r" b="b" t="t" l="l"/>
            <a:pathLst>
              <a:path h="1214741" w="1272586">
                <a:moveTo>
                  <a:pt x="0" y="0"/>
                </a:moveTo>
                <a:lnTo>
                  <a:pt x="1272586" y="0"/>
                </a:lnTo>
                <a:lnTo>
                  <a:pt x="1272586" y="1214741"/>
                </a:lnTo>
                <a:lnTo>
                  <a:pt x="0" y="121474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6621310" y="7893790"/>
            <a:ext cx="1251735" cy="1571813"/>
          </a:xfrm>
          <a:custGeom>
            <a:avLst/>
            <a:gdLst/>
            <a:ahLst/>
            <a:cxnLst/>
            <a:rect r="r" b="b" t="t" l="l"/>
            <a:pathLst>
              <a:path h="1571813" w="1251735">
                <a:moveTo>
                  <a:pt x="0" y="0"/>
                </a:moveTo>
                <a:lnTo>
                  <a:pt x="1251735" y="0"/>
                </a:lnTo>
                <a:lnTo>
                  <a:pt x="1251735" y="1571812"/>
                </a:lnTo>
                <a:lnTo>
                  <a:pt x="0" y="157181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8" id="8"/>
          <p:cNvSpPr txBox="true"/>
          <p:nvPr/>
        </p:nvSpPr>
        <p:spPr>
          <a:xfrm rot="0">
            <a:off x="4874598" y="1143000"/>
            <a:ext cx="8538804" cy="1531600"/>
          </a:xfrm>
          <a:prstGeom prst="rect">
            <a:avLst/>
          </a:prstGeom>
        </p:spPr>
        <p:txBody>
          <a:bodyPr anchor="t" rtlCol="false" tIns="0" lIns="0" bIns="0" rIns="0">
            <a:spAutoFit/>
          </a:bodyPr>
          <a:lstStyle/>
          <a:p>
            <a:pPr algn="ctr">
              <a:lnSpc>
                <a:spcPts val="11604"/>
              </a:lnSpc>
            </a:pPr>
            <a:r>
              <a:rPr lang="en-US" sz="10844">
                <a:solidFill>
                  <a:srgbClr val="450F1E"/>
                </a:solidFill>
                <a:latin typeface="Londrina Solid"/>
                <a:ea typeface="Londrina Solid"/>
                <a:cs typeface="Londrina Solid"/>
                <a:sym typeface="Londrina Solid"/>
              </a:rPr>
              <a:t>BIBLIOGRAFÍA</a:t>
            </a:r>
          </a:p>
        </p:txBody>
      </p:sp>
      <p:sp>
        <p:nvSpPr>
          <p:cNvPr name="TextBox 9" id="9"/>
          <p:cNvSpPr txBox="true"/>
          <p:nvPr/>
        </p:nvSpPr>
        <p:spPr>
          <a:xfrm rot="0">
            <a:off x="864068" y="7762687"/>
            <a:ext cx="15500068" cy="1702915"/>
          </a:xfrm>
          <a:prstGeom prst="rect">
            <a:avLst/>
          </a:prstGeom>
        </p:spPr>
        <p:txBody>
          <a:bodyPr anchor="t" rtlCol="false" tIns="0" lIns="0" bIns="0" rIns="0">
            <a:spAutoFit/>
          </a:bodyPr>
          <a:lstStyle/>
          <a:p>
            <a:pPr algn="l">
              <a:lnSpc>
                <a:spcPts val="6651"/>
              </a:lnSpc>
            </a:pPr>
            <a:r>
              <a:rPr lang="en-US" sz="6216" spc="-155">
                <a:solidFill>
                  <a:srgbClr val="FFF8ED"/>
                </a:solidFill>
                <a:latin typeface="Glacial Indifference"/>
                <a:ea typeface="Glacial Indifference"/>
                <a:cs typeface="Glacial Indifference"/>
                <a:sym typeface="Glacial Indifference"/>
                <a:hlinkClick r:id="rId14" tooltip="https://fisica2.fica.unsl.edu.ar/index.php/movimiento_cargas_campo_electrico/"/>
              </a:rPr>
              <a:t>Asignatura Fisica II.</a:t>
            </a:r>
            <a:r>
              <a:rPr lang="en-US" b="true" sz="6216" spc="-155">
                <a:solidFill>
                  <a:srgbClr val="FFF8ED"/>
                </a:solidFill>
                <a:latin typeface="Glacial Indifference Bold"/>
                <a:ea typeface="Glacial Indifference Bold"/>
                <a:cs typeface="Glacial Indifference Bold"/>
                <a:sym typeface="Glacial Indifference Bold"/>
                <a:hlinkClick r:id="rId15" tooltip="https://fisica2.fica.unsl.edu.ar/index.php/movimiento_cargas_campo_electrico/"/>
              </a:rPr>
              <a:t> Movimiento de una carga en un campo eléctrico. </a:t>
            </a:r>
            <a:r>
              <a:rPr lang="en-US" sz="6216" spc="-155">
                <a:solidFill>
                  <a:srgbClr val="FFF8ED"/>
                </a:solidFill>
                <a:latin typeface="Glacial Indifference"/>
                <a:ea typeface="Glacial Indifference"/>
                <a:cs typeface="Glacial Indifference"/>
                <a:sym typeface="Glacial Indifference"/>
                <a:hlinkClick r:id="rId16" tooltip="https://fisica2.fica.unsl.edu.ar/index.php/movimiento_cargas_campo_electrico/"/>
              </a:rPr>
              <a:t>fica.unsl.edu.ar. 2026</a:t>
            </a:r>
          </a:p>
        </p:txBody>
      </p:sp>
    </p:spTree>
  </p:cSld>
  <p:clrMapOvr>
    <a:masterClrMapping/>
  </p:clrMapOvr>
  <p:transition spd="fast">
    <p:fade/>
  </p:transition>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
        <p:nvSpPr>
          <p:cNvPr name="Freeform 3" id="3"/>
          <p:cNvSpPr/>
          <p:nvPr/>
        </p:nvSpPr>
        <p:spPr>
          <a:xfrm flipH="false" flipV="false" rot="0">
            <a:off x="-256702" y="3588463"/>
            <a:ext cx="861898" cy="861898"/>
          </a:xfrm>
          <a:custGeom>
            <a:avLst/>
            <a:gdLst/>
            <a:ahLst/>
            <a:cxnLst/>
            <a:rect r="r" b="b" t="t" l="l"/>
            <a:pathLst>
              <a:path h="861898" w="861898">
                <a:moveTo>
                  <a:pt x="0" y="0"/>
                </a:moveTo>
                <a:lnTo>
                  <a:pt x="861898" y="0"/>
                </a:lnTo>
                <a:lnTo>
                  <a:pt x="861898" y="861898"/>
                </a:lnTo>
                <a:lnTo>
                  <a:pt x="0" y="8618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56702" y="5861097"/>
            <a:ext cx="861898" cy="861898"/>
          </a:xfrm>
          <a:custGeom>
            <a:avLst/>
            <a:gdLst/>
            <a:ahLst/>
            <a:cxnLst/>
            <a:rect r="r" b="b" t="t" l="l"/>
            <a:pathLst>
              <a:path h="861898" w="861898">
                <a:moveTo>
                  <a:pt x="0" y="0"/>
                </a:moveTo>
                <a:lnTo>
                  <a:pt x="861898" y="0"/>
                </a:lnTo>
                <a:lnTo>
                  <a:pt x="861898" y="861898"/>
                </a:lnTo>
                <a:lnTo>
                  <a:pt x="0" y="8618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6035010" y="6722995"/>
            <a:ext cx="1243805" cy="1187269"/>
          </a:xfrm>
          <a:custGeom>
            <a:avLst/>
            <a:gdLst/>
            <a:ahLst/>
            <a:cxnLst/>
            <a:rect r="r" b="b" t="t" l="l"/>
            <a:pathLst>
              <a:path h="1187269" w="1243805">
                <a:moveTo>
                  <a:pt x="0" y="0"/>
                </a:moveTo>
                <a:lnTo>
                  <a:pt x="1243805" y="0"/>
                </a:lnTo>
                <a:lnTo>
                  <a:pt x="1243805" y="1187268"/>
                </a:lnTo>
                <a:lnTo>
                  <a:pt x="0" y="118726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5967707" y="3513122"/>
            <a:ext cx="1378410" cy="1630378"/>
          </a:xfrm>
          <a:custGeom>
            <a:avLst/>
            <a:gdLst/>
            <a:ahLst/>
            <a:cxnLst/>
            <a:rect r="r" b="b" t="t" l="l"/>
            <a:pathLst>
              <a:path h="1630378" w="1378410">
                <a:moveTo>
                  <a:pt x="0" y="0"/>
                </a:moveTo>
                <a:lnTo>
                  <a:pt x="1378411" y="0"/>
                </a:lnTo>
                <a:lnTo>
                  <a:pt x="1378411" y="1630378"/>
                </a:lnTo>
                <a:lnTo>
                  <a:pt x="0" y="16303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028700" y="3206054"/>
            <a:ext cx="14654512" cy="1702915"/>
          </a:xfrm>
          <a:prstGeom prst="rect">
            <a:avLst/>
          </a:prstGeom>
        </p:spPr>
        <p:txBody>
          <a:bodyPr anchor="t" rtlCol="false" tIns="0" lIns="0" bIns="0" rIns="0">
            <a:spAutoFit/>
          </a:bodyPr>
          <a:lstStyle/>
          <a:p>
            <a:pPr algn="l">
              <a:lnSpc>
                <a:spcPts val="6651"/>
              </a:lnSpc>
            </a:pPr>
            <a:r>
              <a:rPr lang="en-US" sz="6216">
                <a:solidFill>
                  <a:srgbClr val="FFF8ED"/>
                </a:solidFill>
                <a:latin typeface="Glacial Indifference"/>
                <a:ea typeface="Glacial Indifference"/>
                <a:cs typeface="Glacial Indifference"/>
                <a:sym typeface="Glacial Indifference"/>
                <a:hlinkClick r:id="rId9" tooltip="https://notebooklm.google.com/notebook/d172e361-e558-4ddb-8eaa-35fcd67265c7"/>
              </a:rPr>
              <a:t>Asignatura Física II. </a:t>
            </a:r>
            <a:r>
              <a:rPr lang="en-US" sz="6216" b="true">
                <a:solidFill>
                  <a:srgbClr val="FFF8ED"/>
                </a:solidFill>
                <a:latin typeface="Glacial Indifference Bold"/>
                <a:ea typeface="Glacial Indifference Bold"/>
                <a:cs typeface="Glacial Indifference Bold"/>
                <a:sym typeface="Glacial Indifference Bold"/>
                <a:hlinkClick r:id="rId10" tooltip="https://notebooklm.google.com/notebook/d172e361-e558-4ddb-8eaa-35fcd67265c7"/>
              </a:rPr>
              <a:t>Física 2 - Electricidad y Magnetismo.</a:t>
            </a:r>
            <a:r>
              <a:rPr lang="en-US" sz="6216">
                <a:solidFill>
                  <a:srgbClr val="FFF8ED"/>
                </a:solidFill>
                <a:latin typeface="Glacial Indifference"/>
                <a:ea typeface="Glacial Indifference"/>
                <a:cs typeface="Glacial Indifference"/>
                <a:sym typeface="Glacial Indifference"/>
                <a:hlinkClick r:id="rId11" tooltip="https://notebooklm.google.com/notebook/d172e361-e558-4ddb-8eaa-35fcd67265c7"/>
              </a:rPr>
              <a:t> notebooklm. 2025.</a:t>
            </a:r>
          </a:p>
        </p:txBody>
      </p:sp>
      <p:sp>
        <p:nvSpPr>
          <p:cNvPr name="TextBox 8" id="8"/>
          <p:cNvSpPr txBox="true"/>
          <p:nvPr/>
        </p:nvSpPr>
        <p:spPr>
          <a:xfrm rot="0">
            <a:off x="1028700" y="5646722"/>
            <a:ext cx="12956115" cy="3379399"/>
          </a:xfrm>
          <a:prstGeom prst="rect">
            <a:avLst/>
          </a:prstGeom>
        </p:spPr>
        <p:txBody>
          <a:bodyPr anchor="t" rtlCol="false" tIns="0" lIns="0" bIns="0" rIns="0">
            <a:spAutoFit/>
          </a:bodyPr>
          <a:lstStyle/>
          <a:p>
            <a:pPr algn="l">
              <a:lnSpc>
                <a:spcPts val="6651"/>
              </a:lnSpc>
            </a:pPr>
            <a:r>
              <a:rPr lang="en-US" sz="6216">
                <a:solidFill>
                  <a:srgbClr val="FFF8ED"/>
                </a:solidFill>
                <a:latin typeface="Glacial Indifference"/>
                <a:ea typeface="Glacial Indifference"/>
                <a:cs typeface="Glacial Indifference"/>
                <a:sym typeface="Glacial Indifference"/>
              </a:rPr>
              <a:t>F. Rodríguez, U. </a:t>
            </a:r>
            <a:r>
              <a:rPr lang="en-US" sz="6216">
                <a:solidFill>
                  <a:srgbClr val="FFF8ED"/>
                </a:solidFill>
                <a:latin typeface="Glacial Indifference"/>
                <a:ea typeface="Glacial Indifference"/>
                <a:cs typeface="Glacial Indifference"/>
                <a:sym typeface="Glacial Indifference"/>
              </a:rPr>
              <a:t>Fa</a:t>
            </a:r>
            <a:r>
              <a:rPr lang="en-US" sz="6216">
                <a:solidFill>
                  <a:srgbClr val="FFF8ED"/>
                </a:solidFill>
                <a:latin typeface="Glacial Indifference"/>
                <a:ea typeface="Glacial Indifference"/>
                <a:cs typeface="Glacial Indifference"/>
                <a:sym typeface="Glacial Indifference"/>
              </a:rPr>
              <a:t>ruk,</a:t>
            </a:r>
            <a:r>
              <a:rPr lang="en-US" sz="6216">
                <a:solidFill>
                  <a:srgbClr val="FFF8ED"/>
                </a:solidFill>
                <a:latin typeface="Glacial Indifference"/>
                <a:ea typeface="Glacial Indifference"/>
                <a:cs typeface="Glacial Indifference"/>
                <a:sym typeface="Glacial Indifference"/>
              </a:rPr>
              <a:t> </a:t>
            </a:r>
            <a:r>
              <a:rPr lang="en-US" sz="6216">
                <a:solidFill>
                  <a:srgbClr val="FFF8ED"/>
                </a:solidFill>
                <a:latin typeface="Glacial Indifference"/>
                <a:ea typeface="Glacial Indifference"/>
                <a:cs typeface="Glacial Indifference"/>
                <a:sym typeface="Glacial Indifference"/>
              </a:rPr>
              <a:t>O. Ga</a:t>
            </a:r>
            <a:r>
              <a:rPr lang="en-US" sz="6216">
                <a:solidFill>
                  <a:srgbClr val="FFF8ED"/>
                </a:solidFill>
                <a:latin typeface="Glacial Indifference"/>
                <a:ea typeface="Glacial Indifference"/>
                <a:cs typeface="Glacial Indifference"/>
                <a:sym typeface="Glacial Indifference"/>
              </a:rPr>
              <a:t>rc</a:t>
            </a:r>
            <a:r>
              <a:rPr lang="en-US" sz="6216">
                <a:solidFill>
                  <a:srgbClr val="FFF8ED"/>
                </a:solidFill>
                <a:latin typeface="Glacial Indifference"/>
                <a:ea typeface="Glacial Indifference"/>
                <a:cs typeface="Glacial Indifference"/>
                <a:sym typeface="Glacial Indifference"/>
              </a:rPr>
              <a:t>í</a:t>
            </a:r>
            <a:r>
              <a:rPr lang="en-US" sz="6216">
                <a:solidFill>
                  <a:srgbClr val="FFF8ED"/>
                </a:solidFill>
                <a:latin typeface="Glacial Indifference"/>
                <a:ea typeface="Glacial Indifference"/>
                <a:cs typeface="Glacial Indifference"/>
                <a:sym typeface="Glacial Indifference"/>
              </a:rPr>
              <a:t>a,</a:t>
            </a:r>
            <a:r>
              <a:rPr lang="en-US" sz="6216">
                <a:solidFill>
                  <a:srgbClr val="FFF8ED"/>
                </a:solidFill>
                <a:latin typeface="Glacial Indifference"/>
                <a:ea typeface="Glacial Indifference"/>
                <a:cs typeface="Glacial Indifference"/>
                <a:sym typeface="Glacial Indifference"/>
              </a:rPr>
              <a:t> G. Benavides. </a:t>
            </a:r>
            <a:r>
              <a:rPr lang="en-US" sz="6216" b="true">
                <a:solidFill>
                  <a:srgbClr val="FFF8ED"/>
                </a:solidFill>
                <a:latin typeface="Glacial Indifference Bold"/>
                <a:ea typeface="Glacial Indifference Bold"/>
                <a:cs typeface="Glacial Indifference Bold"/>
                <a:sym typeface="Glacial Indifference Bold"/>
              </a:rPr>
              <a:t>Diseño y prototipo de un precipitador electrostático. </a:t>
            </a:r>
            <a:r>
              <a:rPr lang="en-US" sz="6216">
                <a:solidFill>
                  <a:srgbClr val="FFF8ED"/>
                </a:solidFill>
                <a:latin typeface="Glacial Indifference"/>
                <a:ea typeface="Glacial Indifference"/>
                <a:cs typeface="Glacial Indifference"/>
                <a:sym typeface="Glacial Indifference"/>
              </a:rPr>
              <a:t> Universidad Jorge Tadeo Lozano. 2017</a:t>
            </a:r>
          </a:p>
        </p:txBody>
      </p:sp>
      <p:sp>
        <p:nvSpPr>
          <p:cNvPr name="TextBox 9" id="9"/>
          <p:cNvSpPr txBox="true"/>
          <p:nvPr/>
        </p:nvSpPr>
        <p:spPr>
          <a:xfrm rot="0">
            <a:off x="4874598" y="1143000"/>
            <a:ext cx="8538804" cy="1531600"/>
          </a:xfrm>
          <a:prstGeom prst="rect">
            <a:avLst/>
          </a:prstGeom>
        </p:spPr>
        <p:txBody>
          <a:bodyPr anchor="t" rtlCol="false" tIns="0" lIns="0" bIns="0" rIns="0">
            <a:spAutoFit/>
          </a:bodyPr>
          <a:lstStyle/>
          <a:p>
            <a:pPr algn="ctr">
              <a:lnSpc>
                <a:spcPts val="11604"/>
              </a:lnSpc>
            </a:pPr>
            <a:r>
              <a:rPr lang="en-US" sz="10844">
                <a:solidFill>
                  <a:srgbClr val="450F1E"/>
                </a:solidFill>
                <a:latin typeface="Londrina Solid"/>
                <a:ea typeface="Londrina Solid"/>
                <a:cs typeface="Londrina Solid"/>
                <a:sym typeface="Londrina Solid"/>
              </a:rPr>
              <a:t>BIBLIOGRAFÍA</a:t>
            </a:r>
          </a:p>
        </p:txBody>
      </p:sp>
    </p:spTree>
  </p:cSld>
  <p:clrMapOvr>
    <a:masterClrMapping/>
  </p:clrMapOvr>
  <p:transition spd="fast">
    <p:fade/>
  </p:transition>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
        <p:nvSpPr>
          <p:cNvPr name="Freeform 3" id="3"/>
          <p:cNvSpPr/>
          <p:nvPr/>
        </p:nvSpPr>
        <p:spPr>
          <a:xfrm flipH="false" flipV="false" rot="0">
            <a:off x="-256702" y="3271746"/>
            <a:ext cx="861898" cy="861898"/>
          </a:xfrm>
          <a:custGeom>
            <a:avLst/>
            <a:gdLst/>
            <a:ahLst/>
            <a:cxnLst/>
            <a:rect r="r" b="b" t="t" l="l"/>
            <a:pathLst>
              <a:path h="861898" w="861898">
                <a:moveTo>
                  <a:pt x="0" y="0"/>
                </a:moveTo>
                <a:lnTo>
                  <a:pt x="861898" y="0"/>
                </a:lnTo>
                <a:lnTo>
                  <a:pt x="861898" y="861898"/>
                </a:lnTo>
                <a:lnTo>
                  <a:pt x="0" y="8618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909567" y="2178848"/>
            <a:ext cx="14802220" cy="3114370"/>
          </a:xfrm>
          <a:prstGeom prst="rect">
            <a:avLst/>
          </a:prstGeom>
        </p:spPr>
        <p:txBody>
          <a:bodyPr anchor="t" rtlCol="false" tIns="0" lIns="0" bIns="0" rIns="0">
            <a:spAutoFit/>
          </a:bodyPr>
          <a:lstStyle/>
          <a:p>
            <a:pPr algn="l">
              <a:lnSpc>
                <a:spcPts val="6143"/>
              </a:lnSpc>
            </a:pPr>
            <a:r>
              <a:rPr lang="en-US" sz="5741">
                <a:solidFill>
                  <a:srgbClr val="FFF8ED"/>
                </a:solidFill>
                <a:latin typeface="Glacial Indifference"/>
                <a:ea typeface="Glacial Indifference"/>
                <a:cs typeface="Glacial Indifference"/>
                <a:sym typeface="Glacial Indifference"/>
                <a:hlinkClick r:id="rId5" tooltip="https://fisica2.fica.unsl.edu.ar/wp-content/uploads/2026/02/Fisica-Universitaria-Sears-Zemansky-12ava-Edicion-Vol2-1-438.pdf"/>
              </a:rPr>
              <a:t>F. Sears,  M. Zemansky, H. Young, R. Fredman. </a:t>
            </a:r>
          </a:p>
          <a:p>
            <a:pPr algn="l">
              <a:lnSpc>
                <a:spcPts val="6143"/>
              </a:lnSpc>
            </a:pPr>
            <a:r>
              <a:rPr lang="en-US" sz="5741" b="true">
                <a:solidFill>
                  <a:srgbClr val="FFF8ED"/>
                </a:solidFill>
                <a:latin typeface="Glacial Indifference Bold"/>
                <a:ea typeface="Glacial Indifference Bold"/>
                <a:cs typeface="Glacial Indifference Bold"/>
                <a:sym typeface="Glacial Indifference Bold"/>
                <a:hlinkClick r:id="rId6" tooltip="https://fisica2.fica.unsl.edu.ar/wp-content/uploads/2026/02/Fisica-Universitaria-Sears-Zemansky-12ava-Edicion-Vol2-1-438.pdf"/>
              </a:rPr>
              <a:t>FISICA UNIVERSITARIA con FISICA MODERNA. </a:t>
            </a:r>
            <a:r>
              <a:rPr lang="en-US" sz="5741">
                <a:solidFill>
                  <a:srgbClr val="FFF8ED"/>
                </a:solidFill>
                <a:latin typeface="Glacial Indifference"/>
                <a:ea typeface="Glacial Indifference"/>
                <a:cs typeface="Glacial Indifference"/>
                <a:sym typeface="Glacial Indifference"/>
                <a:hlinkClick r:id="rId7" tooltip="https://fisica2.fica.unsl.edu.ar/wp-content/uploads/2026/02/Fisica-Universitaria-Sears-Zemansky-12ava-Edicion-Vol2-1-438.pdf"/>
              </a:rPr>
              <a:t>Undécima edición. Volumen 2.</a:t>
            </a:r>
            <a:r>
              <a:rPr lang="en-US" sz="5741" b="true">
                <a:solidFill>
                  <a:srgbClr val="FFF8ED"/>
                </a:solidFill>
                <a:latin typeface="Glacial Indifference Bold"/>
                <a:ea typeface="Glacial Indifference Bold"/>
                <a:cs typeface="Glacial Indifference Bold"/>
                <a:sym typeface="Glacial Indifference Bold"/>
                <a:hlinkClick r:id="rId8" tooltip="https://fisica2.fica.unsl.edu.ar/wp-content/uploads/2026/02/Fisica-Universitaria-Sears-Zemansky-12ava-Edicion-Vol2-1-438.pdf"/>
              </a:rPr>
              <a:t> </a:t>
            </a:r>
            <a:r>
              <a:rPr lang="en-US" sz="5741">
                <a:solidFill>
                  <a:srgbClr val="FFF8ED"/>
                </a:solidFill>
                <a:latin typeface="Glacial Indifference"/>
                <a:ea typeface="Glacial Indifference"/>
                <a:cs typeface="Glacial Indifference"/>
                <a:sym typeface="Glacial Indifference"/>
                <a:hlinkClick r:id="rId9" tooltip="https://fisica2.fica.unsl.edu.ar/wp-content/uploads/2026/02/Fisica-Universitaria-Sears-Zemansky-12ava-Edicion-Vol2-1-438.pdf"/>
              </a:rPr>
              <a:t>Pearson educación</a:t>
            </a:r>
            <a:r>
              <a:rPr lang="en-US" sz="5741" b="true">
                <a:solidFill>
                  <a:srgbClr val="FFF8ED"/>
                </a:solidFill>
                <a:latin typeface="Glacial Indifference Bold"/>
                <a:ea typeface="Glacial Indifference Bold"/>
                <a:cs typeface="Glacial Indifference Bold"/>
                <a:sym typeface="Glacial Indifference Bold"/>
                <a:hlinkClick r:id="rId10" tooltip="https://fisica2.fica.unsl.edu.ar/wp-content/uploads/2026/02/Fisica-Universitaria-Sears-Zemansky-12ava-Edicion-Vol2-1-438.pdf"/>
              </a:rPr>
              <a:t>. </a:t>
            </a:r>
            <a:r>
              <a:rPr lang="en-US" sz="5741">
                <a:solidFill>
                  <a:srgbClr val="FFF8ED"/>
                </a:solidFill>
                <a:latin typeface="Glacial Indifference"/>
                <a:ea typeface="Glacial Indifference"/>
                <a:cs typeface="Glacial Indifference"/>
                <a:sym typeface="Glacial Indifference"/>
                <a:hlinkClick r:id="rId11" tooltip="https://fisica2.fica.unsl.edu.ar/wp-content/uploads/2026/02/Fisica-Universitaria-Sears-Zemansky-12ava-Edicion-Vol2-1-438.pdf"/>
              </a:rPr>
              <a:t>2025.</a:t>
            </a:r>
          </a:p>
        </p:txBody>
      </p:sp>
      <p:sp>
        <p:nvSpPr>
          <p:cNvPr name="Freeform 5" id="5"/>
          <p:cNvSpPr/>
          <p:nvPr/>
        </p:nvSpPr>
        <p:spPr>
          <a:xfrm flipH="false" flipV="false" rot="0">
            <a:off x="-199981" y="5954833"/>
            <a:ext cx="861898" cy="861898"/>
          </a:xfrm>
          <a:custGeom>
            <a:avLst/>
            <a:gdLst/>
            <a:ahLst/>
            <a:cxnLst/>
            <a:rect r="r" b="b" t="t" l="l"/>
            <a:pathLst>
              <a:path h="861898" w="861898">
                <a:moveTo>
                  <a:pt x="0" y="0"/>
                </a:moveTo>
                <a:lnTo>
                  <a:pt x="861898" y="0"/>
                </a:lnTo>
                <a:lnTo>
                  <a:pt x="861898" y="861898"/>
                </a:lnTo>
                <a:lnTo>
                  <a:pt x="0" y="8618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5711787" y="3064159"/>
            <a:ext cx="1769245" cy="1277073"/>
          </a:xfrm>
          <a:custGeom>
            <a:avLst/>
            <a:gdLst/>
            <a:ahLst/>
            <a:cxnLst/>
            <a:rect r="r" b="b" t="t" l="l"/>
            <a:pathLst>
              <a:path h="1277073" w="1769245">
                <a:moveTo>
                  <a:pt x="0" y="0"/>
                </a:moveTo>
                <a:lnTo>
                  <a:pt x="1769245" y="0"/>
                </a:lnTo>
                <a:lnTo>
                  <a:pt x="1769245" y="1277073"/>
                </a:lnTo>
                <a:lnTo>
                  <a:pt x="0" y="127707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7" id="7"/>
          <p:cNvSpPr txBox="true"/>
          <p:nvPr/>
        </p:nvSpPr>
        <p:spPr>
          <a:xfrm rot="0">
            <a:off x="909567" y="5572424"/>
            <a:ext cx="14654512" cy="1702915"/>
          </a:xfrm>
          <a:prstGeom prst="rect">
            <a:avLst/>
          </a:prstGeom>
        </p:spPr>
        <p:txBody>
          <a:bodyPr anchor="t" rtlCol="false" tIns="0" lIns="0" bIns="0" rIns="0">
            <a:spAutoFit/>
          </a:bodyPr>
          <a:lstStyle/>
          <a:p>
            <a:pPr algn="l">
              <a:lnSpc>
                <a:spcPts val="6651"/>
              </a:lnSpc>
            </a:pPr>
            <a:r>
              <a:rPr lang="en-US" sz="6216">
                <a:solidFill>
                  <a:srgbClr val="FFF8ED"/>
                </a:solidFill>
                <a:latin typeface="Glacial Indifference"/>
                <a:ea typeface="Glacial Indifference"/>
                <a:cs typeface="Glacial Indifference"/>
                <a:sym typeface="Glacial Indifference"/>
                <a:hlinkClick r:id="rId14" tooltip="https://physicstjc.github.io/sls/electrostatic-precipitator/"/>
              </a:rPr>
              <a:t>Physicstjc. </a:t>
            </a:r>
            <a:r>
              <a:rPr lang="en-US" sz="6216" b="true">
                <a:solidFill>
                  <a:srgbClr val="FFF8ED"/>
                </a:solidFill>
                <a:latin typeface="Glacial Indifference Bold"/>
                <a:ea typeface="Glacial Indifference Bold"/>
                <a:cs typeface="Glacial Indifference Bold"/>
                <a:sym typeface="Glacial Indifference Bold"/>
                <a:hlinkClick r:id="rId15" tooltip="https://physicstjc.github.io/sls/electrostatic-precipitator/"/>
              </a:rPr>
              <a:t>electrostatic-precipitator. </a:t>
            </a:r>
            <a:r>
              <a:rPr lang="en-US" sz="6216">
                <a:solidFill>
                  <a:srgbClr val="FFF8ED"/>
                </a:solidFill>
                <a:latin typeface="Glacial Indifference"/>
                <a:ea typeface="Glacial Indifference"/>
                <a:cs typeface="Glacial Indifference"/>
                <a:sym typeface="Glacial Indifference"/>
                <a:hlinkClick r:id="rId16" tooltip="https://physicstjc.github.io/sls/electrostatic-precipitator/"/>
              </a:rPr>
              <a:t>github.io. 2026</a:t>
            </a:r>
          </a:p>
        </p:txBody>
      </p:sp>
      <p:sp>
        <p:nvSpPr>
          <p:cNvPr name="Freeform 8" id="8"/>
          <p:cNvSpPr/>
          <p:nvPr/>
        </p:nvSpPr>
        <p:spPr>
          <a:xfrm flipH="false" flipV="false" rot="0">
            <a:off x="-256702" y="8396402"/>
            <a:ext cx="861898" cy="861898"/>
          </a:xfrm>
          <a:custGeom>
            <a:avLst/>
            <a:gdLst/>
            <a:ahLst/>
            <a:cxnLst/>
            <a:rect r="r" b="b" t="t" l="l"/>
            <a:pathLst>
              <a:path h="861898" w="861898">
                <a:moveTo>
                  <a:pt x="0" y="0"/>
                </a:moveTo>
                <a:lnTo>
                  <a:pt x="861898" y="0"/>
                </a:lnTo>
                <a:lnTo>
                  <a:pt x="861898" y="861898"/>
                </a:lnTo>
                <a:lnTo>
                  <a:pt x="0" y="8618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909567" y="7554547"/>
            <a:ext cx="13857646" cy="2541157"/>
          </a:xfrm>
          <a:prstGeom prst="rect">
            <a:avLst/>
          </a:prstGeom>
        </p:spPr>
        <p:txBody>
          <a:bodyPr anchor="t" rtlCol="false" tIns="0" lIns="0" bIns="0" rIns="0">
            <a:spAutoFit/>
          </a:bodyPr>
          <a:lstStyle/>
          <a:p>
            <a:pPr algn="l">
              <a:lnSpc>
                <a:spcPts val="6651"/>
              </a:lnSpc>
            </a:pPr>
            <a:r>
              <a:rPr lang="en-US" sz="6216">
                <a:solidFill>
                  <a:srgbClr val="FFF8ED"/>
                </a:solidFill>
                <a:latin typeface="Glacial Indifference"/>
                <a:ea typeface="Glacial Indifference"/>
                <a:cs typeface="Glacial Indifference"/>
                <a:sym typeface="Glacial Indifference"/>
                <a:hlinkClick r:id="rId17" tooltip="https://www.youtube.com/watch?v=lciMCfRIHpQ"/>
              </a:rPr>
              <a:t>Kelvin Vidal. </a:t>
            </a:r>
            <a:r>
              <a:rPr lang="en-US" sz="6216" b="true">
                <a:solidFill>
                  <a:srgbClr val="FFF8ED"/>
                </a:solidFill>
                <a:latin typeface="Glacial Indifference Bold"/>
                <a:ea typeface="Glacial Indifference Bold"/>
                <a:cs typeface="Glacial Indifference Bold"/>
                <a:sym typeface="Glacial Indifference Bold"/>
                <a:hlinkClick r:id="rId18" tooltip="https://www.youtube.com/watch?v=lciMCfRIHpQ"/>
              </a:rPr>
              <a:t>¿Qué e</a:t>
            </a:r>
            <a:r>
              <a:rPr lang="en-US" sz="6216" b="true">
                <a:solidFill>
                  <a:srgbClr val="FFF8ED"/>
                </a:solidFill>
                <a:latin typeface="Glacial Indifference Bold"/>
                <a:ea typeface="Glacial Indifference Bold"/>
                <a:cs typeface="Glacial Indifference Bold"/>
                <a:sym typeface="Glacial Indifference Bold"/>
                <a:hlinkClick r:id="rId19" tooltip="https://www.youtube.com/watch?v=lciMCfRIHpQ"/>
              </a:rPr>
              <a:t>s el Efecto Corona? La Fuga de Energía Invisible en los Cables</a:t>
            </a:r>
            <a:r>
              <a:rPr lang="en-US" sz="6216">
                <a:solidFill>
                  <a:srgbClr val="FFF8ED"/>
                </a:solidFill>
                <a:latin typeface="Glacial Indifference"/>
                <a:ea typeface="Glacial Indifference"/>
                <a:cs typeface="Glacial Indifference"/>
                <a:sym typeface="Glacial Indifference"/>
                <a:hlinkClick r:id="rId20" tooltip="https://www.youtube.com/watch?v=lciMCfRIHpQ"/>
              </a:rPr>
              <a:t>. Youtube. 2025.</a:t>
            </a:r>
          </a:p>
        </p:txBody>
      </p:sp>
      <p:sp>
        <p:nvSpPr>
          <p:cNvPr name="Freeform 10" id="10"/>
          <p:cNvSpPr/>
          <p:nvPr/>
        </p:nvSpPr>
        <p:spPr>
          <a:xfrm flipH="false" flipV="false" rot="0">
            <a:off x="15869254" y="7868254"/>
            <a:ext cx="1390046" cy="1390046"/>
          </a:xfrm>
          <a:custGeom>
            <a:avLst/>
            <a:gdLst/>
            <a:ahLst/>
            <a:cxnLst/>
            <a:rect r="r" b="b" t="t" l="l"/>
            <a:pathLst>
              <a:path h="1390046" w="1390046">
                <a:moveTo>
                  <a:pt x="0" y="0"/>
                </a:moveTo>
                <a:lnTo>
                  <a:pt x="1390046" y="0"/>
                </a:lnTo>
                <a:lnTo>
                  <a:pt x="1390046" y="1390046"/>
                </a:lnTo>
                <a:lnTo>
                  <a:pt x="0" y="1390046"/>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1" id="11"/>
          <p:cNvSpPr/>
          <p:nvPr/>
        </p:nvSpPr>
        <p:spPr>
          <a:xfrm flipH="false" flipV="false" rot="0">
            <a:off x="15938410" y="5318836"/>
            <a:ext cx="1251735" cy="1571813"/>
          </a:xfrm>
          <a:custGeom>
            <a:avLst/>
            <a:gdLst/>
            <a:ahLst/>
            <a:cxnLst/>
            <a:rect r="r" b="b" t="t" l="l"/>
            <a:pathLst>
              <a:path h="1571813" w="1251735">
                <a:moveTo>
                  <a:pt x="0" y="0"/>
                </a:moveTo>
                <a:lnTo>
                  <a:pt x="1251734" y="0"/>
                </a:lnTo>
                <a:lnTo>
                  <a:pt x="1251734" y="1571813"/>
                </a:lnTo>
                <a:lnTo>
                  <a:pt x="0" y="1571813"/>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12" id="12"/>
          <p:cNvSpPr txBox="true"/>
          <p:nvPr/>
        </p:nvSpPr>
        <p:spPr>
          <a:xfrm rot="0">
            <a:off x="4874598" y="580573"/>
            <a:ext cx="8538804" cy="1531600"/>
          </a:xfrm>
          <a:prstGeom prst="rect">
            <a:avLst/>
          </a:prstGeom>
        </p:spPr>
        <p:txBody>
          <a:bodyPr anchor="t" rtlCol="false" tIns="0" lIns="0" bIns="0" rIns="0">
            <a:spAutoFit/>
          </a:bodyPr>
          <a:lstStyle/>
          <a:p>
            <a:pPr algn="ctr">
              <a:lnSpc>
                <a:spcPts val="11604"/>
              </a:lnSpc>
            </a:pPr>
            <a:r>
              <a:rPr lang="en-US" sz="10844">
                <a:solidFill>
                  <a:srgbClr val="450F1E"/>
                </a:solidFill>
                <a:latin typeface="Londrina Solid"/>
                <a:ea typeface="Londrina Solid"/>
                <a:cs typeface="Londrina Solid"/>
                <a:sym typeface="Londrina Solid"/>
              </a:rPr>
              <a:t>BIBLIOGRAFÍA</a:t>
            </a:r>
          </a:p>
        </p:txBody>
      </p:sp>
    </p:spTree>
  </p:cSld>
  <p:clrMapOvr>
    <a:masterClrMapping/>
  </p:clrMapOvr>
  <p:transition spd="fast">
    <p:fade/>
  </p:transition>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
        <p:nvSpPr>
          <p:cNvPr name="Freeform 3" id="3"/>
          <p:cNvSpPr/>
          <p:nvPr/>
        </p:nvSpPr>
        <p:spPr>
          <a:xfrm flipH="false" flipV="false" rot="0">
            <a:off x="-256702" y="3504765"/>
            <a:ext cx="861898" cy="861898"/>
          </a:xfrm>
          <a:custGeom>
            <a:avLst/>
            <a:gdLst/>
            <a:ahLst/>
            <a:cxnLst/>
            <a:rect r="r" b="b" t="t" l="l"/>
            <a:pathLst>
              <a:path h="861898" w="861898">
                <a:moveTo>
                  <a:pt x="0" y="0"/>
                </a:moveTo>
                <a:lnTo>
                  <a:pt x="861898" y="0"/>
                </a:lnTo>
                <a:lnTo>
                  <a:pt x="861898" y="861898"/>
                </a:lnTo>
                <a:lnTo>
                  <a:pt x="0" y="8618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56702" y="5531511"/>
            <a:ext cx="861898" cy="861898"/>
          </a:xfrm>
          <a:custGeom>
            <a:avLst/>
            <a:gdLst/>
            <a:ahLst/>
            <a:cxnLst/>
            <a:rect r="r" b="b" t="t" l="l"/>
            <a:pathLst>
              <a:path h="861898" w="861898">
                <a:moveTo>
                  <a:pt x="0" y="0"/>
                </a:moveTo>
                <a:lnTo>
                  <a:pt x="861898" y="0"/>
                </a:lnTo>
                <a:lnTo>
                  <a:pt x="861898" y="861898"/>
                </a:lnTo>
                <a:lnTo>
                  <a:pt x="0" y="8618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6113437" y="3240691"/>
            <a:ext cx="1390046" cy="1390046"/>
          </a:xfrm>
          <a:custGeom>
            <a:avLst/>
            <a:gdLst/>
            <a:ahLst/>
            <a:cxnLst/>
            <a:rect r="r" b="b" t="t" l="l"/>
            <a:pathLst>
              <a:path h="1390046" w="1390046">
                <a:moveTo>
                  <a:pt x="0" y="0"/>
                </a:moveTo>
                <a:lnTo>
                  <a:pt x="1390046" y="0"/>
                </a:lnTo>
                <a:lnTo>
                  <a:pt x="1390046" y="1390046"/>
                </a:lnTo>
                <a:lnTo>
                  <a:pt x="0" y="139004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880992" y="3183429"/>
            <a:ext cx="15232445" cy="1571245"/>
          </a:xfrm>
          <a:prstGeom prst="rect">
            <a:avLst/>
          </a:prstGeom>
        </p:spPr>
        <p:txBody>
          <a:bodyPr anchor="t" rtlCol="false" tIns="0" lIns="0" bIns="0" rIns="0">
            <a:spAutoFit/>
          </a:bodyPr>
          <a:lstStyle/>
          <a:p>
            <a:pPr algn="l">
              <a:lnSpc>
                <a:spcPts val="6143"/>
              </a:lnSpc>
            </a:pPr>
            <a:r>
              <a:rPr lang="en-US" sz="5741">
                <a:solidFill>
                  <a:srgbClr val="FFF8ED"/>
                </a:solidFill>
                <a:latin typeface="Glacial Indifference"/>
                <a:ea typeface="Glacial Indifference"/>
                <a:cs typeface="Glacial Indifference"/>
                <a:sym typeface="Glacial Indifference"/>
                <a:hlinkClick r:id="rId7" tooltip="https://www.youtube.com/watch?v=722kbUSMHoc&amp;t=2s"/>
              </a:rPr>
              <a:t>Tecnova Limitada. </a:t>
            </a:r>
            <a:r>
              <a:rPr lang="en-US" sz="5741" b="true">
                <a:solidFill>
                  <a:srgbClr val="FFF8ED"/>
                </a:solidFill>
                <a:latin typeface="Glacial Indifference Bold"/>
                <a:ea typeface="Glacial Indifference Bold"/>
                <a:cs typeface="Glacial Indifference Bold"/>
                <a:sym typeface="Glacial Indifference Bold"/>
                <a:hlinkClick r:id="rId8" tooltip="https://www.youtube.com/watch?v=722kbUSMHoc&amp;t=2s"/>
              </a:rPr>
              <a:t>Precipitador electrostático ESP</a:t>
            </a:r>
            <a:r>
              <a:rPr lang="en-US" sz="5741">
                <a:solidFill>
                  <a:srgbClr val="FFF8ED"/>
                </a:solidFill>
                <a:latin typeface="Glacial Indifference"/>
                <a:ea typeface="Glacial Indifference"/>
                <a:cs typeface="Glacial Indifference"/>
                <a:sym typeface="Glacial Indifference"/>
                <a:hlinkClick r:id="rId9" tooltip="https://www.youtube.com/watch?v=722kbUSMHoc&amp;t=2s"/>
              </a:rPr>
              <a:t>. Youtube. 2018.</a:t>
            </a:r>
          </a:p>
        </p:txBody>
      </p:sp>
      <p:sp>
        <p:nvSpPr>
          <p:cNvPr name="Freeform 7" id="7"/>
          <p:cNvSpPr/>
          <p:nvPr/>
        </p:nvSpPr>
        <p:spPr>
          <a:xfrm flipH="false" flipV="false" rot="0">
            <a:off x="16113437" y="5267437"/>
            <a:ext cx="1390046" cy="1390046"/>
          </a:xfrm>
          <a:custGeom>
            <a:avLst/>
            <a:gdLst/>
            <a:ahLst/>
            <a:cxnLst/>
            <a:rect r="r" b="b" t="t" l="l"/>
            <a:pathLst>
              <a:path h="1390046" w="1390046">
                <a:moveTo>
                  <a:pt x="0" y="0"/>
                </a:moveTo>
                <a:lnTo>
                  <a:pt x="1390046" y="0"/>
                </a:lnTo>
                <a:lnTo>
                  <a:pt x="1390046" y="1390046"/>
                </a:lnTo>
                <a:lnTo>
                  <a:pt x="0" y="139004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880992" y="5210175"/>
            <a:ext cx="14063163" cy="1571245"/>
          </a:xfrm>
          <a:prstGeom prst="rect">
            <a:avLst/>
          </a:prstGeom>
        </p:spPr>
        <p:txBody>
          <a:bodyPr anchor="t" rtlCol="false" tIns="0" lIns="0" bIns="0" rIns="0">
            <a:spAutoFit/>
          </a:bodyPr>
          <a:lstStyle/>
          <a:p>
            <a:pPr algn="l">
              <a:lnSpc>
                <a:spcPts val="6143"/>
              </a:lnSpc>
            </a:pPr>
            <a:r>
              <a:rPr lang="en-US" sz="5741">
                <a:solidFill>
                  <a:srgbClr val="FFF8ED"/>
                </a:solidFill>
                <a:latin typeface="Glacial Indifference"/>
                <a:ea typeface="Glacial Indifference"/>
                <a:cs typeface="Glacial Indifference"/>
                <a:sym typeface="Glacial Indifference"/>
                <a:hlinkClick r:id="rId10" tooltip="https://www.youtube.com/watch?v=G6VCUsuQFzk&amp;t=2s"/>
              </a:rPr>
              <a:t>L</a:t>
            </a:r>
            <a:r>
              <a:rPr lang="en-US" sz="5741">
                <a:solidFill>
                  <a:srgbClr val="FFF8ED"/>
                </a:solidFill>
                <a:latin typeface="Glacial Indifference"/>
                <a:ea typeface="Glacial Indifference"/>
                <a:cs typeface="Glacial Indifference"/>
                <a:sym typeface="Glacial Indifference"/>
                <a:hlinkClick r:id="rId11" tooltip="https://www.youtube.com/watch?v=G6VCUsuQFzk&amp;t=2s"/>
              </a:rPr>
              <a:t>eona</a:t>
            </a:r>
            <a:r>
              <a:rPr lang="en-US" sz="5741">
                <a:solidFill>
                  <a:srgbClr val="FFF8ED"/>
                </a:solidFill>
                <a:latin typeface="Glacial Indifference"/>
                <a:ea typeface="Glacial Indifference"/>
                <a:cs typeface="Glacial Indifference"/>
                <a:sym typeface="Glacial Indifference"/>
                <a:hlinkClick r:id="rId12" tooltip="https://www.youtube.com/watch?v=G6VCUsuQFzk&amp;t=2s"/>
              </a:rPr>
              <a:t>rdo </a:t>
            </a:r>
            <a:r>
              <a:rPr lang="en-US" sz="5741">
                <a:solidFill>
                  <a:srgbClr val="FFF8ED"/>
                </a:solidFill>
                <a:latin typeface="Glacial Indifference"/>
                <a:ea typeface="Glacial Indifference"/>
                <a:cs typeface="Glacial Indifference"/>
                <a:sym typeface="Glacial Indifference"/>
                <a:hlinkClick r:id="rId13" tooltip="https://www.youtube.com/watch?v=G6VCUsuQFzk&amp;t=2s"/>
              </a:rPr>
              <a:t>V</a:t>
            </a:r>
            <a:r>
              <a:rPr lang="en-US" sz="5741">
                <a:solidFill>
                  <a:srgbClr val="FFF8ED"/>
                </a:solidFill>
                <a:latin typeface="Glacial Indifference"/>
                <a:ea typeface="Glacial Indifference"/>
                <a:cs typeface="Glacial Indifference"/>
                <a:sym typeface="Glacial Indifference"/>
                <a:hlinkClick r:id="rId14" tooltip="https://www.youtube.com/watch?v=G6VCUsuQFzk&amp;t=2s"/>
              </a:rPr>
              <a:t>á</a:t>
            </a:r>
            <a:r>
              <a:rPr lang="en-US" sz="5741">
                <a:solidFill>
                  <a:srgbClr val="FFF8ED"/>
                </a:solidFill>
                <a:latin typeface="Glacial Indifference"/>
                <a:ea typeface="Glacial Indifference"/>
                <a:cs typeface="Glacial Indifference"/>
                <a:sym typeface="Glacial Indifference"/>
                <a:hlinkClick r:id="rId15" tooltip="https://www.youtube.com/watch?v=G6VCUsuQFzk&amp;t=2s"/>
              </a:rPr>
              <a:t>squez. </a:t>
            </a:r>
            <a:r>
              <a:rPr lang="en-US" sz="5741" b="true">
                <a:solidFill>
                  <a:srgbClr val="FFF8ED"/>
                </a:solidFill>
                <a:latin typeface="Glacial Indifference Bold"/>
                <a:ea typeface="Glacial Indifference Bold"/>
                <a:cs typeface="Glacial Indifference Bold"/>
                <a:sym typeface="Glacial Indifference Bold"/>
                <a:hlinkClick r:id="rId16" tooltip="https://www.youtube.com/watch?v=G6VCUsuQFzk&amp;t=2s"/>
              </a:rPr>
              <a:t>Precipitadores Electrostáticos</a:t>
            </a:r>
            <a:r>
              <a:rPr lang="en-US" sz="5741">
                <a:solidFill>
                  <a:srgbClr val="FFF8ED"/>
                </a:solidFill>
                <a:latin typeface="Glacial Indifference"/>
                <a:ea typeface="Glacial Indifference"/>
                <a:cs typeface="Glacial Indifference"/>
                <a:sym typeface="Glacial Indifference"/>
                <a:hlinkClick r:id="rId17" tooltip="https://www.youtube.com/watch?v=G6VCUsuQFzk&amp;t=2s"/>
              </a:rPr>
              <a:t>. Youtube. 2021.</a:t>
            </a:r>
          </a:p>
        </p:txBody>
      </p:sp>
      <p:sp>
        <p:nvSpPr>
          <p:cNvPr name="Freeform 9" id="9"/>
          <p:cNvSpPr/>
          <p:nvPr/>
        </p:nvSpPr>
        <p:spPr>
          <a:xfrm flipH="false" flipV="false" rot="0">
            <a:off x="-256702" y="7607580"/>
            <a:ext cx="861898" cy="861898"/>
          </a:xfrm>
          <a:custGeom>
            <a:avLst/>
            <a:gdLst/>
            <a:ahLst/>
            <a:cxnLst/>
            <a:rect r="r" b="b" t="t" l="l"/>
            <a:pathLst>
              <a:path h="861898" w="861898">
                <a:moveTo>
                  <a:pt x="0" y="0"/>
                </a:moveTo>
                <a:lnTo>
                  <a:pt x="861898" y="0"/>
                </a:lnTo>
                <a:lnTo>
                  <a:pt x="861898" y="861898"/>
                </a:lnTo>
                <a:lnTo>
                  <a:pt x="0" y="8618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0">
            <a:off x="880992" y="7286245"/>
            <a:ext cx="14063163" cy="1571245"/>
          </a:xfrm>
          <a:prstGeom prst="rect">
            <a:avLst/>
          </a:prstGeom>
        </p:spPr>
        <p:txBody>
          <a:bodyPr anchor="t" rtlCol="false" tIns="0" lIns="0" bIns="0" rIns="0">
            <a:spAutoFit/>
          </a:bodyPr>
          <a:lstStyle/>
          <a:p>
            <a:pPr algn="l">
              <a:lnSpc>
                <a:spcPts val="6143"/>
              </a:lnSpc>
            </a:pPr>
            <a:r>
              <a:rPr lang="en-US" sz="5741">
                <a:solidFill>
                  <a:srgbClr val="FFF8ED"/>
                </a:solidFill>
                <a:latin typeface="Glacial Indifference"/>
                <a:ea typeface="Glacial Indifference"/>
                <a:cs typeface="Glacial Indifference"/>
                <a:sym typeface="Glacial Indifference"/>
                <a:hlinkClick r:id="rId18" tooltip="https://www.youtube.com/watch?v=3BsH4qA8_Vs&amp;t=50s"/>
              </a:rPr>
              <a:t>Renee. </a:t>
            </a:r>
            <a:r>
              <a:rPr lang="en-US" sz="5741" b="true">
                <a:solidFill>
                  <a:srgbClr val="FFF8ED"/>
                </a:solidFill>
                <a:latin typeface="Glacial Indifference Bold"/>
                <a:ea typeface="Glacial Indifference Bold"/>
                <a:cs typeface="Glacial Indifference Bold"/>
                <a:sym typeface="Glacial Indifference Bold"/>
                <a:hlinkClick r:id="rId19" tooltip="https://www.youtube.com/watch?v=3BsH4qA8_Vs&amp;t=50s"/>
              </a:rPr>
              <a:t>PRECIPITADOR ELECTROSTÁTICO</a:t>
            </a:r>
            <a:r>
              <a:rPr lang="en-US" sz="5741">
                <a:solidFill>
                  <a:srgbClr val="FFF8ED"/>
                </a:solidFill>
                <a:latin typeface="Glacial Indifference"/>
                <a:ea typeface="Glacial Indifference"/>
                <a:cs typeface="Glacial Indifference"/>
                <a:sym typeface="Glacial Indifference"/>
                <a:hlinkClick r:id="rId20" tooltip="https://www.youtube.com/watch?v=3BsH4qA8_Vs&amp;t=50s"/>
              </a:rPr>
              <a:t>. Youtube. 2017.</a:t>
            </a:r>
          </a:p>
        </p:txBody>
      </p:sp>
      <p:sp>
        <p:nvSpPr>
          <p:cNvPr name="Freeform 11" id="11"/>
          <p:cNvSpPr/>
          <p:nvPr/>
        </p:nvSpPr>
        <p:spPr>
          <a:xfrm flipH="false" flipV="false" rot="0">
            <a:off x="16113437" y="7343506"/>
            <a:ext cx="1390046" cy="1390046"/>
          </a:xfrm>
          <a:custGeom>
            <a:avLst/>
            <a:gdLst/>
            <a:ahLst/>
            <a:cxnLst/>
            <a:rect r="r" b="b" t="t" l="l"/>
            <a:pathLst>
              <a:path h="1390046" w="1390046">
                <a:moveTo>
                  <a:pt x="0" y="0"/>
                </a:moveTo>
                <a:lnTo>
                  <a:pt x="1390046" y="0"/>
                </a:lnTo>
                <a:lnTo>
                  <a:pt x="1390046" y="1390047"/>
                </a:lnTo>
                <a:lnTo>
                  <a:pt x="0" y="139004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4874598" y="1143000"/>
            <a:ext cx="8538804" cy="1531600"/>
          </a:xfrm>
          <a:prstGeom prst="rect">
            <a:avLst/>
          </a:prstGeom>
        </p:spPr>
        <p:txBody>
          <a:bodyPr anchor="t" rtlCol="false" tIns="0" lIns="0" bIns="0" rIns="0">
            <a:spAutoFit/>
          </a:bodyPr>
          <a:lstStyle/>
          <a:p>
            <a:pPr algn="ctr">
              <a:lnSpc>
                <a:spcPts val="11604"/>
              </a:lnSpc>
            </a:pPr>
            <a:r>
              <a:rPr lang="en-US" sz="10844">
                <a:solidFill>
                  <a:srgbClr val="450F1E"/>
                </a:solidFill>
                <a:latin typeface="Londrina Solid"/>
                <a:ea typeface="Londrina Solid"/>
                <a:cs typeface="Londrina Solid"/>
                <a:sym typeface="Londrina Solid"/>
              </a:rPr>
              <a:t>BIBLIOGRAFÍA</a:t>
            </a:r>
          </a:p>
        </p:txBody>
      </p:sp>
    </p:spTree>
  </p:cSld>
  <p:clrMapOvr>
    <a:masterClrMapping/>
  </p:clrMapOvr>
  <p:transition spd="fast">
    <p:fade/>
  </p:transition>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Freeform 2" id="2"/>
          <p:cNvSpPr/>
          <p:nvPr/>
        </p:nvSpPr>
        <p:spPr>
          <a:xfrm flipH="false" flipV="false" rot="0">
            <a:off x="306995" y="-2460333"/>
            <a:ext cx="17674010" cy="17629825"/>
          </a:xfrm>
          <a:custGeom>
            <a:avLst/>
            <a:gdLst/>
            <a:ahLst/>
            <a:cxnLst/>
            <a:rect r="r" b="b" t="t" l="l"/>
            <a:pathLst>
              <a:path h="17629825" w="17674010">
                <a:moveTo>
                  <a:pt x="0" y="0"/>
                </a:moveTo>
                <a:lnTo>
                  <a:pt x="17674010" y="0"/>
                </a:lnTo>
                <a:lnTo>
                  <a:pt x="17674010" y="17629826"/>
                </a:lnTo>
                <a:lnTo>
                  <a:pt x="0" y="17629826"/>
                </a:lnTo>
                <a:lnTo>
                  <a:pt x="0" y="0"/>
                </a:lnTo>
                <a:close/>
              </a:path>
            </a:pathLst>
          </a:custGeom>
          <a:blipFill>
            <a:blip r:embed="rId2"/>
            <a:stretch>
              <a:fillRect l="0" t="0" r="0" b="0"/>
            </a:stretch>
          </a:blipFill>
        </p:spPr>
      </p:sp>
      <p:sp>
        <p:nvSpPr>
          <p:cNvPr name="Freeform 3" id="3"/>
          <p:cNvSpPr/>
          <p:nvPr/>
        </p:nvSpPr>
        <p:spPr>
          <a:xfrm flipH="false" flipV="false" rot="0">
            <a:off x="-233865" y="-3905501"/>
            <a:ext cx="18755730" cy="22428376"/>
          </a:xfrm>
          <a:custGeom>
            <a:avLst/>
            <a:gdLst/>
            <a:ahLst/>
            <a:cxnLst/>
            <a:rect r="r" b="b" t="t" l="l"/>
            <a:pathLst>
              <a:path h="22428376" w="18755730">
                <a:moveTo>
                  <a:pt x="0" y="0"/>
                </a:moveTo>
                <a:lnTo>
                  <a:pt x="18755730" y="0"/>
                </a:lnTo>
                <a:lnTo>
                  <a:pt x="18755730" y="22428376"/>
                </a:lnTo>
                <a:lnTo>
                  <a:pt x="0" y="22428376"/>
                </a:lnTo>
                <a:lnTo>
                  <a:pt x="0" y="0"/>
                </a:lnTo>
                <a:close/>
              </a:path>
            </a:pathLst>
          </a:custGeom>
          <a:blipFill>
            <a:blip r:embed="rId3"/>
            <a:stretch>
              <a:fillRect l="0" t="0" r="0" b="0"/>
            </a:stretch>
          </a:blipFill>
        </p:spPr>
      </p:sp>
      <p:grpSp>
        <p:nvGrpSpPr>
          <p:cNvPr name="Group 4" id="4"/>
          <p:cNvGrpSpPr/>
          <p:nvPr/>
        </p:nvGrpSpPr>
        <p:grpSpPr>
          <a:xfrm rot="0">
            <a:off x="0" y="0"/>
            <a:ext cx="18288000" cy="10287000"/>
            <a:chOff x="0" y="0"/>
            <a:chExt cx="4816593" cy="2709333"/>
          </a:xfrm>
        </p:grpSpPr>
        <p:sp>
          <p:nvSpPr>
            <p:cNvPr name="Freeform 5" id="5"/>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282325">
                <a:alpha val="84706"/>
              </a:srgbClr>
            </a:solidFill>
          </p:spPr>
        </p:sp>
        <p:sp>
          <p:nvSpPr>
            <p:cNvPr name="TextBox 6" id="6"/>
            <p:cNvSpPr txBox="true"/>
            <p:nvPr/>
          </p:nvSpPr>
          <p:spPr>
            <a:xfrm>
              <a:off x="0" y="-38100"/>
              <a:ext cx="4816593" cy="2747433"/>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3613742" y="4445019"/>
            <a:ext cx="11060515" cy="1520788"/>
          </a:xfrm>
          <a:prstGeom prst="rect">
            <a:avLst/>
          </a:prstGeom>
        </p:spPr>
        <p:txBody>
          <a:bodyPr anchor="t" rtlCol="false" tIns="0" lIns="0" bIns="0" rIns="0">
            <a:spAutoFit/>
          </a:bodyPr>
          <a:lstStyle/>
          <a:p>
            <a:pPr algn="ctr">
              <a:lnSpc>
                <a:spcPts val="11594"/>
              </a:lnSpc>
            </a:pPr>
            <a:r>
              <a:rPr lang="en-US" sz="10836">
                <a:solidFill>
                  <a:srgbClr val="450F1E"/>
                </a:solidFill>
                <a:latin typeface="Londrina Solid"/>
                <a:ea typeface="Londrina Solid"/>
                <a:cs typeface="Londrina Solid"/>
                <a:sym typeface="Londrina Solid"/>
              </a:rPr>
              <a:t>GRACIAS POR VER</a:t>
            </a:r>
          </a:p>
        </p:txBody>
      </p:sp>
    </p:spTree>
  </p:cSld>
  <p:clrMapOvr>
    <a:masterClrMapping/>
  </p:clrMapOvr>
  <p:transition spd="fast">
    <p:fade/>
  </p:transition>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
        <p:nvSpPr>
          <p:cNvPr name="TextBox 3" id="3"/>
          <p:cNvSpPr txBox="true"/>
          <p:nvPr/>
        </p:nvSpPr>
        <p:spPr>
          <a:xfrm rot="0">
            <a:off x="602627" y="3968345"/>
            <a:ext cx="17082746" cy="2569827"/>
          </a:xfrm>
          <a:prstGeom prst="rect">
            <a:avLst/>
          </a:prstGeom>
        </p:spPr>
        <p:txBody>
          <a:bodyPr anchor="t" rtlCol="false" tIns="0" lIns="0" bIns="0" rIns="0">
            <a:spAutoFit/>
          </a:bodyPr>
          <a:lstStyle/>
          <a:p>
            <a:pPr algn="ctr">
              <a:lnSpc>
                <a:spcPts val="19629"/>
              </a:lnSpc>
            </a:pPr>
            <a:r>
              <a:rPr lang="en-US" sz="18345">
                <a:solidFill>
                  <a:srgbClr val="2849BC"/>
                </a:solidFill>
                <a:latin typeface="Londrina Solid"/>
                <a:ea typeface="Londrina Solid"/>
                <a:cs typeface="Londrina Solid"/>
                <a:sym typeface="Londrina Solid"/>
                <a:hlinkClick r:id="rId3" tooltip="https://fisica2.fica.unsl.edu.ar/index.php/movimiento_cargas_campo_electrico/"/>
              </a:rPr>
              <a:t>FUNCIONAMIENTO</a:t>
            </a:r>
          </a:p>
        </p:txBody>
      </p:sp>
      <p:pic>
        <p:nvPicPr>
          <p:cNvPr name="Picture 4" id="4"/>
          <p:cNvPicPr>
            <a:picLocks noChangeAspect="true"/>
          </p:cNvPicPr>
          <p:nvPr/>
        </p:nvPicPr>
        <p:blipFill>
          <a:blip r:embed="rId4"/>
          <a:srcRect l="0" t="0" r="0" b="0"/>
          <a:stretch>
            <a:fillRect/>
          </a:stretch>
        </p:blipFill>
        <p:spPr>
          <a:xfrm flipH="false" flipV="false" rot="0">
            <a:off x="16167256" y="5805424"/>
            <a:ext cx="954487" cy="1048887"/>
          </a:xfrm>
          <a:prstGeom prst="rect">
            <a:avLst/>
          </a:prstGeom>
        </p:spPr>
      </p:pic>
    </p:spTree>
  </p:cSld>
  <p:clrMapOvr>
    <a:masterClrMapping/>
  </p:clrMapOvr>
  <p:transition spd="fast">
    <p:circle/>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grpSp>
        <p:nvGrpSpPr>
          <p:cNvPr name="Group 3" id="3"/>
          <p:cNvGrpSpPr/>
          <p:nvPr/>
        </p:nvGrpSpPr>
        <p:grpSpPr>
          <a:xfrm rot="-10800000">
            <a:off x="0" y="0"/>
            <a:ext cx="18288000" cy="10287000"/>
            <a:chOff x="0" y="0"/>
            <a:chExt cx="9708542" cy="5461055"/>
          </a:xfrm>
        </p:grpSpPr>
        <p:sp>
          <p:nvSpPr>
            <p:cNvPr name="Freeform 4" id="4"/>
            <p:cNvSpPr/>
            <p:nvPr/>
          </p:nvSpPr>
          <p:spPr>
            <a:xfrm flipH="false" flipV="false" rot="0">
              <a:off x="0" y="0"/>
              <a:ext cx="9708542" cy="5460919"/>
            </a:xfrm>
            <a:custGeom>
              <a:avLst/>
              <a:gdLst/>
              <a:ahLst/>
              <a:cxnLst/>
              <a:rect r="r" b="b" t="t" l="l"/>
              <a:pathLst>
                <a:path h="5460919" w="9708542">
                  <a:moveTo>
                    <a:pt x="9647201" y="5459277"/>
                  </a:moveTo>
                  <a:cubicBezTo>
                    <a:pt x="9654440" y="5457245"/>
                    <a:pt x="9661934" y="5454197"/>
                    <a:pt x="9668537" y="5450006"/>
                  </a:cubicBezTo>
                  <a:cubicBezTo>
                    <a:pt x="9661552" y="5454324"/>
                    <a:pt x="9654060" y="5457499"/>
                    <a:pt x="9647201" y="5459277"/>
                  </a:cubicBezTo>
                  <a:close/>
                  <a:moveTo>
                    <a:pt x="9708542" y="5365297"/>
                  </a:moveTo>
                  <a:cubicBezTo>
                    <a:pt x="9708288" y="5376727"/>
                    <a:pt x="9707907" y="5377108"/>
                    <a:pt x="9707526" y="5377108"/>
                  </a:cubicBezTo>
                  <a:cubicBezTo>
                    <a:pt x="9707273" y="5377108"/>
                    <a:pt x="9707145" y="5376981"/>
                    <a:pt x="9706891" y="5377997"/>
                  </a:cubicBezTo>
                  <a:cubicBezTo>
                    <a:pt x="9706637" y="5379267"/>
                    <a:pt x="9706764" y="5380410"/>
                    <a:pt x="9706129" y="5388284"/>
                  </a:cubicBezTo>
                  <a:cubicBezTo>
                    <a:pt x="9706256" y="5394634"/>
                    <a:pt x="9704732" y="5405937"/>
                    <a:pt x="9698636" y="5417875"/>
                  </a:cubicBezTo>
                  <a:cubicBezTo>
                    <a:pt x="9692667" y="5429813"/>
                    <a:pt x="9681999" y="5442005"/>
                    <a:pt x="9668537" y="5450006"/>
                  </a:cubicBezTo>
                  <a:cubicBezTo>
                    <a:pt x="9683523" y="5441116"/>
                    <a:pt x="9695080" y="5425622"/>
                    <a:pt x="9700034" y="5412668"/>
                  </a:cubicBezTo>
                  <a:cubicBezTo>
                    <a:pt x="9705113" y="5399587"/>
                    <a:pt x="9704986" y="5390189"/>
                    <a:pt x="9704351" y="5391332"/>
                  </a:cubicBezTo>
                  <a:cubicBezTo>
                    <a:pt x="9703081" y="5401746"/>
                    <a:pt x="9700541" y="5407207"/>
                    <a:pt x="9699398" y="5410382"/>
                  </a:cubicBezTo>
                  <a:cubicBezTo>
                    <a:pt x="9698128" y="5413557"/>
                    <a:pt x="9697239" y="5414446"/>
                    <a:pt x="9696604" y="5415589"/>
                  </a:cubicBezTo>
                  <a:cubicBezTo>
                    <a:pt x="9695842" y="5416859"/>
                    <a:pt x="9695207" y="5417875"/>
                    <a:pt x="9693556" y="5420669"/>
                  </a:cubicBezTo>
                  <a:cubicBezTo>
                    <a:pt x="9693302" y="5421177"/>
                    <a:pt x="9692922" y="5421812"/>
                    <a:pt x="9692540" y="5422320"/>
                  </a:cubicBezTo>
                  <a:cubicBezTo>
                    <a:pt x="9692540" y="5422320"/>
                    <a:pt x="9691270" y="5427146"/>
                    <a:pt x="9681364" y="5436798"/>
                  </a:cubicBezTo>
                  <a:lnTo>
                    <a:pt x="9680222" y="5439973"/>
                  </a:lnTo>
                  <a:cubicBezTo>
                    <a:pt x="9675776" y="5444418"/>
                    <a:pt x="9668791" y="5449244"/>
                    <a:pt x="9661298" y="5452927"/>
                  </a:cubicBezTo>
                  <a:cubicBezTo>
                    <a:pt x="9642502" y="5464103"/>
                    <a:pt x="9626500" y="5460293"/>
                    <a:pt x="9626500" y="5460293"/>
                  </a:cubicBezTo>
                  <a:lnTo>
                    <a:pt x="9600719" y="5456864"/>
                  </a:lnTo>
                  <a:lnTo>
                    <a:pt x="9593861" y="5457245"/>
                  </a:lnTo>
                  <a:lnTo>
                    <a:pt x="9546998" y="5454070"/>
                  </a:lnTo>
                  <a:cubicBezTo>
                    <a:pt x="8718662" y="5455594"/>
                    <a:pt x="7410146" y="5453562"/>
                    <a:pt x="6561003" y="5453181"/>
                  </a:cubicBezTo>
                  <a:cubicBezTo>
                    <a:pt x="6189130" y="5453308"/>
                    <a:pt x="5218681" y="5452800"/>
                    <a:pt x="4701638" y="5454070"/>
                  </a:cubicBezTo>
                  <a:lnTo>
                    <a:pt x="4725502" y="5452927"/>
                  </a:lnTo>
                  <a:cubicBezTo>
                    <a:pt x="4107039" y="5453181"/>
                    <a:pt x="3255907" y="5454959"/>
                    <a:pt x="2882046" y="5455340"/>
                  </a:cubicBezTo>
                  <a:lnTo>
                    <a:pt x="2891989" y="5454832"/>
                  </a:lnTo>
                  <a:cubicBezTo>
                    <a:pt x="2643411" y="5454959"/>
                    <a:pt x="1991142" y="5456102"/>
                    <a:pt x="2070687" y="5458261"/>
                  </a:cubicBezTo>
                  <a:cubicBezTo>
                    <a:pt x="1470122" y="5457626"/>
                    <a:pt x="1575519" y="5455594"/>
                    <a:pt x="813875" y="5456737"/>
                  </a:cubicBezTo>
                  <a:lnTo>
                    <a:pt x="931204" y="5456991"/>
                  </a:lnTo>
                  <a:cubicBezTo>
                    <a:pt x="712455" y="5456991"/>
                    <a:pt x="282912" y="5457118"/>
                    <a:pt x="170688" y="5457118"/>
                  </a:cubicBezTo>
                  <a:cubicBezTo>
                    <a:pt x="153670" y="5457118"/>
                    <a:pt x="135001" y="5456991"/>
                    <a:pt x="115570" y="5456991"/>
                  </a:cubicBezTo>
                  <a:cubicBezTo>
                    <a:pt x="105791" y="5456991"/>
                    <a:pt x="95885" y="5456991"/>
                    <a:pt x="85852" y="5456864"/>
                  </a:cubicBezTo>
                  <a:cubicBezTo>
                    <a:pt x="80645" y="5456737"/>
                    <a:pt x="76708" y="5456991"/>
                    <a:pt x="68453" y="5456483"/>
                  </a:cubicBezTo>
                  <a:cubicBezTo>
                    <a:pt x="61087" y="5455594"/>
                    <a:pt x="53975" y="5453816"/>
                    <a:pt x="47117" y="5451022"/>
                  </a:cubicBezTo>
                  <a:cubicBezTo>
                    <a:pt x="19558" y="5439846"/>
                    <a:pt x="1143" y="5411271"/>
                    <a:pt x="1270" y="5383204"/>
                  </a:cubicBezTo>
                  <a:cubicBezTo>
                    <a:pt x="1270" y="5363773"/>
                    <a:pt x="1270" y="5345358"/>
                    <a:pt x="1397" y="5328721"/>
                  </a:cubicBezTo>
                  <a:cubicBezTo>
                    <a:pt x="1270" y="5295701"/>
                    <a:pt x="1270" y="5269793"/>
                    <a:pt x="1270" y="5177893"/>
                  </a:cubicBezTo>
                  <a:lnTo>
                    <a:pt x="1651" y="5214829"/>
                  </a:lnTo>
                  <a:cubicBezTo>
                    <a:pt x="508" y="4843356"/>
                    <a:pt x="1778" y="4370572"/>
                    <a:pt x="0" y="3991712"/>
                  </a:cubicBezTo>
                  <a:cubicBezTo>
                    <a:pt x="1016" y="3286758"/>
                    <a:pt x="2413" y="247433"/>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2311310" y="508"/>
                    <a:pt x="7503611" y="635"/>
                    <a:pt x="9558301" y="0"/>
                  </a:cubicBezTo>
                  <a:lnTo>
                    <a:pt x="9554110" y="254"/>
                  </a:lnTo>
                  <a:cubicBezTo>
                    <a:pt x="9567318" y="254"/>
                    <a:pt x="9585479" y="127"/>
                    <a:pt x="9607197" y="127"/>
                  </a:cubicBezTo>
                  <a:cubicBezTo>
                    <a:pt x="9612657" y="127"/>
                    <a:pt x="9618245" y="127"/>
                    <a:pt x="9624214" y="127"/>
                  </a:cubicBezTo>
                  <a:lnTo>
                    <a:pt x="9626500" y="127"/>
                  </a:lnTo>
                  <a:lnTo>
                    <a:pt x="9629929" y="254"/>
                  </a:lnTo>
                  <a:cubicBezTo>
                    <a:pt x="9632215" y="381"/>
                    <a:pt x="9634501" y="381"/>
                    <a:pt x="9636787" y="762"/>
                  </a:cubicBezTo>
                  <a:cubicBezTo>
                    <a:pt x="9641360" y="1270"/>
                    <a:pt x="9646059" y="2413"/>
                    <a:pt x="9650630" y="3810"/>
                  </a:cubicBezTo>
                  <a:cubicBezTo>
                    <a:pt x="9668918" y="9525"/>
                    <a:pt x="9686063" y="22860"/>
                    <a:pt x="9696097" y="41656"/>
                  </a:cubicBezTo>
                  <a:cubicBezTo>
                    <a:pt x="9701049" y="51054"/>
                    <a:pt x="9704351" y="61722"/>
                    <a:pt x="9705113" y="72771"/>
                  </a:cubicBezTo>
                  <a:cubicBezTo>
                    <a:pt x="9705494" y="79121"/>
                    <a:pt x="9705367" y="81915"/>
                    <a:pt x="9705367" y="85725"/>
                  </a:cubicBezTo>
                  <a:cubicBezTo>
                    <a:pt x="9705367" y="89408"/>
                    <a:pt x="9705367" y="93091"/>
                    <a:pt x="9705367" y="96901"/>
                  </a:cubicBezTo>
                  <a:cubicBezTo>
                    <a:pt x="9705367" y="111887"/>
                    <a:pt x="9705494" y="127254"/>
                    <a:pt x="9705494" y="143002"/>
                  </a:cubicBezTo>
                  <a:cubicBezTo>
                    <a:pt x="9705622" y="196778"/>
                    <a:pt x="9705748" y="467995"/>
                    <a:pt x="9705875" y="739213"/>
                  </a:cubicBezTo>
                  <a:cubicBezTo>
                    <a:pt x="9706129" y="1825138"/>
                    <a:pt x="9706510" y="2910008"/>
                    <a:pt x="9706637" y="3347966"/>
                  </a:cubicBezTo>
                  <a:lnTo>
                    <a:pt x="9707907" y="3524205"/>
                  </a:lnTo>
                  <a:cubicBezTo>
                    <a:pt x="9706891" y="3707830"/>
                    <a:pt x="9707653" y="3879848"/>
                    <a:pt x="9706891" y="4132069"/>
                  </a:cubicBezTo>
                  <a:cubicBezTo>
                    <a:pt x="9707018" y="4263984"/>
                    <a:pt x="9708035" y="4209108"/>
                    <a:pt x="9708288" y="4146844"/>
                  </a:cubicBezTo>
                  <a:cubicBezTo>
                    <a:pt x="9707526" y="4366351"/>
                    <a:pt x="9708542" y="4604853"/>
                    <a:pt x="9707780" y="4726215"/>
                  </a:cubicBezTo>
                  <a:lnTo>
                    <a:pt x="9707399" y="4689279"/>
                  </a:lnTo>
                  <a:cubicBezTo>
                    <a:pt x="9706129" y="5032258"/>
                    <a:pt x="9709431" y="5231714"/>
                    <a:pt x="9708035" y="5309544"/>
                  </a:cubicBezTo>
                  <a:lnTo>
                    <a:pt x="9707780" y="5309163"/>
                  </a:lnTo>
                  <a:cubicBezTo>
                    <a:pt x="9706891" y="5327832"/>
                    <a:pt x="9708161" y="5349041"/>
                    <a:pt x="9708542" y="5365297"/>
                  </a:cubicBezTo>
                  <a:close/>
                  <a:moveTo>
                    <a:pt x="9666124" y="5449625"/>
                  </a:moveTo>
                  <a:cubicBezTo>
                    <a:pt x="9665489" y="5450006"/>
                    <a:pt x="9664981" y="5450387"/>
                    <a:pt x="9664473" y="5450768"/>
                  </a:cubicBezTo>
                  <a:cubicBezTo>
                    <a:pt x="9664981" y="5450514"/>
                    <a:pt x="9665489" y="5450387"/>
                    <a:pt x="9665997" y="5450006"/>
                  </a:cubicBezTo>
                  <a:cubicBezTo>
                    <a:pt x="9665998" y="5450006"/>
                    <a:pt x="9666124" y="5449752"/>
                    <a:pt x="9666124" y="5449625"/>
                  </a:cubicBezTo>
                  <a:close/>
                </a:path>
              </a:pathLst>
            </a:custGeom>
            <a:solidFill>
              <a:srgbClr val="282325"/>
            </a:solidFill>
          </p:spPr>
        </p:sp>
      </p:grpSp>
      <p:sp>
        <p:nvSpPr>
          <p:cNvPr name="Freeform 5" id="5"/>
          <p:cNvSpPr/>
          <p:nvPr/>
        </p:nvSpPr>
        <p:spPr>
          <a:xfrm flipH="false" flipV="false" rot="0">
            <a:off x="2090552" y="189215"/>
            <a:ext cx="15498799" cy="9908570"/>
          </a:xfrm>
          <a:custGeom>
            <a:avLst/>
            <a:gdLst/>
            <a:ahLst/>
            <a:cxnLst/>
            <a:rect r="r" b="b" t="t" l="l"/>
            <a:pathLst>
              <a:path h="9908570" w="15498799">
                <a:moveTo>
                  <a:pt x="0" y="0"/>
                </a:moveTo>
                <a:lnTo>
                  <a:pt x="15498800" y="0"/>
                </a:lnTo>
                <a:lnTo>
                  <a:pt x="15498800" y="9908570"/>
                </a:lnTo>
                <a:lnTo>
                  <a:pt x="0" y="9908570"/>
                </a:lnTo>
                <a:lnTo>
                  <a:pt x="0" y="0"/>
                </a:lnTo>
                <a:close/>
              </a:path>
            </a:pathLst>
          </a:custGeom>
          <a:blipFill>
            <a:blip r:embed="rId3"/>
            <a:stretch>
              <a:fillRect l="-728" t="-2417" r="-728" b="0"/>
            </a:stretch>
          </a:blipFill>
          <a:ln w="57150" cap="sq">
            <a:solidFill>
              <a:srgbClr val="2849BC"/>
            </a:solidFill>
            <a:prstDash val="solid"/>
            <a:miter/>
          </a:ln>
        </p:spPr>
      </p:sp>
      <p:sp>
        <p:nvSpPr>
          <p:cNvPr name="TextBox 6" id="6"/>
          <p:cNvSpPr txBox="true"/>
          <p:nvPr/>
        </p:nvSpPr>
        <p:spPr>
          <a:xfrm rot="-5400000">
            <a:off x="-4242002" y="4365826"/>
            <a:ext cx="10287000" cy="1555348"/>
          </a:xfrm>
          <a:prstGeom prst="rect">
            <a:avLst/>
          </a:prstGeom>
        </p:spPr>
        <p:txBody>
          <a:bodyPr anchor="t" rtlCol="false" tIns="0" lIns="0" bIns="0" rIns="0">
            <a:spAutoFit/>
          </a:bodyPr>
          <a:lstStyle/>
          <a:p>
            <a:pPr algn="ctr">
              <a:lnSpc>
                <a:spcPts val="11820"/>
              </a:lnSpc>
            </a:pPr>
            <a:r>
              <a:rPr lang="en-US" sz="11047">
                <a:solidFill>
                  <a:srgbClr val="2849BC"/>
                </a:solidFill>
                <a:latin typeface="Londrina Solid"/>
                <a:ea typeface="Londrina Solid"/>
                <a:cs typeface="Londrina Solid"/>
                <a:sym typeface="Londrina Solid"/>
              </a:rPr>
              <a:t>FUNCIONAMIENTO</a:t>
            </a:r>
          </a:p>
        </p:txBody>
      </p:sp>
    </p:spTree>
  </p:cSld>
  <p:clrMapOvr>
    <a:masterClrMapping/>
  </p:clrMapOvr>
  <p:transition spd="fast">
    <p:fade/>
  </p:transition>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0"/>
                </a:moveTo>
                <a:lnTo>
                  <a:pt x="10287000" y="0"/>
                </a:lnTo>
                <a:lnTo>
                  <a:pt x="10287000" y="18288000"/>
                </a:lnTo>
                <a:lnTo>
                  <a:pt x="0" y="18288000"/>
                </a:lnTo>
                <a:lnTo>
                  <a:pt x="0" y="0"/>
                </a:lnTo>
                <a:close/>
              </a:path>
            </a:pathLst>
          </a:custGeom>
          <a:blipFill>
            <a:blip r:embed="rId2"/>
            <a:stretch>
              <a:fillRect l="0" t="0" r="0" b="0"/>
            </a:stretch>
          </a:blipFill>
        </p:spPr>
      </p:sp>
      <p:sp>
        <p:nvSpPr>
          <p:cNvPr name="TextBox 3" id="3"/>
          <p:cNvSpPr txBox="true"/>
          <p:nvPr/>
        </p:nvSpPr>
        <p:spPr>
          <a:xfrm rot="0">
            <a:off x="602627" y="3968345"/>
            <a:ext cx="17082746" cy="2569827"/>
          </a:xfrm>
          <a:prstGeom prst="rect">
            <a:avLst/>
          </a:prstGeom>
        </p:spPr>
        <p:txBody>
          <a:bodyPr anchor="t" rtlCol="false" tIns="0" lIns="0" bIns="0" rIns="0">
            <a:spAutoFit/>
          </a:bodyPr>
          <a:lstStyle/>
          <a:p>
            <a:pPr algn="ctr">
              <a:lnSpc>
                <a:spcPts val="19629"/>
              </a:lnSpc>
            </a:pPr>
            <a:r>
              <a:rPr lang="en-US" sz="18345">
                <a:solidFill>
                  <a:srgbClr val="2849BC"/>
                </a:solidFill>
                <a:latin typeface="Londrina Solid"/>
                <a:ea typeface="Londrina Solid"/>
                <a:cs typeface="Londrina Solid"/>
                <a:sym typeface="Londrina Solid"/>
              </a:rPr>
              <a:t>JUSTIFICACIÓN</a:t>
            </a:r>
          </a:p>
        </p:txBody>
      </p:sp>
    </p:spTree>
  </p:cSld>
  <p:clrMapOvr>
    <a:masterClrMapping/>
  </p:clrMapOvr>
  <p:transition spd="fast">
    <p:cover dir="l"/>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82325"/>
        </a:solidFill>
      </p:bgPr>
    </p:bg>
    <p:spTree>
      <p:nvGrpSpPr>
        <p:cNvPr id="1" name=""/>
        <p:cNvGrpSpPr/>
        <p:nvPr/>
      </p:nvGrpSpPr>
      <p:grpSpPr>
        <a:xfrm>
          <a:off x="0" y="0"/>
          <a:ext cx="0" cy="0"/>
          <a:chOff x="0" y="0"/>
          <a:chExt cx="0" cy="0"/>
        </a:xfrm>
      </p:grpSpPr>
      <p:sp>
        <p:nvSpPr>
          <p:cNvPr name="Freeform 2" id="2">
            <a:hlinkClick r:id="rId3" tooltip="https://go.gale.com/ps/i.do?id=GALE%7CA687676864&amp;sid=googleScholar&amp;v=2.1&amp;it=r&amp;linkaccess=abs&amp;issn=22561498&amp;sw=w&amp;p=IFME&amp;userGroupName=anon%7E3cfbae40&amp;aty=open-web-entry"/>
          </p:cNvPr>
          <p:cNvSpPr/>
          <p:nvPr/>
        </p:nvSpPr>
        <p:spPr>
          <a:xfrm flipH="false" flipV="false" rot="0">
            <a:off x="1694024" y="-52859"/>
            <a:ext cx="14899953" cy="10392717"/>
          </a:xfrm>
          <a:custGeom>
            <a:avLst/>
            <a:gdLst/>
            <a:ahLst/>
            <a:cxnLst/>
            <a:rect r="r" b="b" t="t" l="l"/>
            <a:pathLst>
              <a:path h="10392717" w="14899953">
                <a:moveTo>
                  <a:pt x="0" y="0"/>
                </a:moveTo>
                <a:lnTo>
                  <a:pt x="14899952" y="0"/>
                </a:lnTo>
                <a:lnTo>
                  <a:pt x="14899952" y="10392718"/>
                </a:lnTo>
                <a:lnTo>
                  <a:pt x="0" y="10392718"/>
                </a:lnTo>
                <a:lnTo>
                  <a:pt x="0" y="0"/>
                </a:lnTo>
                <a:close/>
              </a:path>
            </a:pathLst>
          </a:custGeom>
          <a:blipFill>
            <a:blip r:embed="rId2"/>
            <a:stretch>
              <a:fillRect l="0" t="0" r="0" b="0"/>
            </a:stretch>
          </a:blipFill>
          <a:ln w="104775" cap="sq">
            <a:solidFill>
              <a:srgbClr val="000000"/>
            </a:solidFill>
            <a:prstDash val="solid"/>
            <a:miter/>
          </a:ln>
        </p:spPr>
      </p:sp>
      <p:sp>
        <p:nvSpPr>
          <p:cNvPr name="TextBox 3" id="3"/>
          <p:cNvSpPr txBox="true"/>
          <p:nvPr/>
        </p:nvSpPr>
        <p:spPr>
          <a:xfrm rot="-5400000">
            <a:off x="-5192344" y="4226252"/>
            <a:ext cx="12228605" cy="1834497"/>
          </a:xfrm>
          <a:prstGeom prst="rect">
            <a:avLst/>
          </a:prstGeom>
        </p:spPr>
        <p:txBody>
          <a:bodyPr anchor="t" rtlCol="false" tIns="0" lIns="0" bIns="0" rIns="0">
            <a:spAutoFit/>
          </a:bodyPr>
          <a:lstStyle/>
          <a:p>
            <a:pPr algn="ctr">
              <a:lnSpc>
                <a:spcPts val="14051"/>
              </a:lnSpc>
            </a:pPr>
            <a:r>
              <a:rPr lang="en-US" sz="13132">
                <a:solidFill>
                  <a:srgbClr val="2849BC"/>
                </a:solidFill>
                <a:latin typeface="Londrina Solid"/>
                <a:ea typeface="Londrina Solid"/>
                <a:cs typeface="Londrina Solid"/>
                <a:sym typeface="Londrina Solid"/>
              </a:rPr>
              <a:t>JUSTIFICACIÓN</a:t>
            </a:r>
          </a:p>
        </p:txBody>
      </p:sp>
    </p:spTree>
  </p:cSld>
  <p:clrMapOvr>
    <a:masterClrMapping/>
  </p:clrMapOvr>
  <p:transition spd="med">
    <p:push dir="l"/>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8ED"/>
        </a:solidFill>
      </p:bgPr>
    </p:bg>
    <p:spTree>
      <p:nvGrpSpPr>
        <p:cNvPr id="1" name=""/>
        <p:cNvGrpSpPr/>
        <p:nvPr/>
      </p:nvGrpSpPr>
      <p:grpSpPr>
        <a:xfrm>
          <a:off x="0" y="0"/>
          <a:ext cx="0" cy="0"/>
          <a:chOff x="0" y="0"/>
          <a:chExt cx="0" cy="0"/>
        </a:xfrm>
      </p:grpSpPr>
      <p:sp>
        <p:nvSpPr>
          <p:cNvPr name="Freeform 2" id="2"/>
          <p:cNvSpPr/>
          <p:nvPr/>
        </p:nvSpPr>
        <p:spPr>
          <a:xfrm flipH="false" flipV="false" rot="0">
            <a:off x="8428382" y="3594593"/>
            <a:ext cx="1042885" cy="1029612"/>
          </a:xfrm>
          <a:custGeom>
            <a:avLst/>
            <a:gdLst/>
            <a:ahLst/>
            <a:cxnLst/>
            <a:rect r="r" b="b" t="t" l="l"/>
            <a:pathLst>
              <a:path h="1029612" w="1042885">
                <a:moveTo>
                  <a:pt x="0" y="0"/>
                </a:moveTo>
                <a:lnTo>
                  <a:pt x="1042885" y="0"/>
                </a:lnTo>
                <a:lnTo>
                  <a:pt x="1042885" y="1029612"/>
                </a:lnTo>
                <a:lnTo>
                  <a:pt x="0" y="10296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285342"/>
            <a:ext cx="8918633" cy="1600620"/>
          </a:xfrm>
          <a:prstGeom prst="rect">
            <a:avLst/>
          </a:prstGeom>
        </p:spPr>
        <p:txBody>
          <a:bodyPr anchor="t" rtlCol="false" tIns="0" lIns="0" bIns="0" rIns="0">
            <a:spAutoFit/>
          </a:bodyPr>
          <a:lstStyle/>
          <a:p>
            <a:pPr algn="l">
              <a:lnSpc>
                <a:spcPts val="12121"/>
              </a:lnSpc>
            </a:pPr>
            <a:r>
              <a:rPr lang="en-US" sz="11328">
                <a:solidFill>
                  <a:srgbClr val="2849BC"/>
                </a:solidFill>
                <a:latin typeface="Londrina Solid"/>
                <a:ea typeface="Londrina Solid"/>
                <a:cs typeface="Londrina Solid"/>
                <a:sym typeface="Londrina Solid"/>
              </a:rPr>
              <a:t>JUSTIFICACIÓN</a:t>
            </a:r>
          </a:p>
        </p:txBody>
      </p:sp>
      <p:sp>
        <p:nvSpPr>
          <p:cNvPr name="TextBox 4" id="4"/>
          <p:cNvSpPr txBox="true"/>
          <p:nvPr/>
        </p:nvSpPr>
        <p:spPr>
          <a:xfrm rot="0">
            <a:off x="9687862" y="3320165"/>
            <a:ext cx="7913640" cy="6509631"/>
          </a:xfrm>
          <a:prstGeom prst="rect">
            <a:avLst/>
          </a:prstGeom>
        </p:spPr>
        <p:txBody>
          <a:bodyPr anchor="t" rtlCol="false" tIns="0" lIns="0" bIns="0" rIns="0">
            <a:spAutoFit/>
          </a:bodyPr>
          <a:lstStyle/>
          <a:p>
            <a:pPr algn="l">
              <a:lnSpc>
                <a:spcPts val="4301"/>
              </a:lnSpc>
            </a:pPr>
            <a:r>
              <a:rPr lang="en-US" sz="4019">
                <a:solidFill>
                  <a:srgbClr val="000000"/>
                </a:solidFill>
                <a:latin typeface="Glacial Indifference"/>
                <a:ea typeface="Glacial Indifference"/>
                <a:cs typeface="Glacial Indifference"/>
                <a:sym typeface="Glacial Indifference"/>
              </a:rPr>
              <a:t>Los electrodos generan una distribución de cargas que produce un campo eléctrico en la región.</a:t>
            </a:r>
          </a:p>
          <a:p>
            <a:pPr algn="l">
              <a:lnSpc>
                <a:spcPts val="4301"/>
              </a:lnSpc>
            </a:pPr>
          </a:p>
          <a:p>
            <a:pPr algn="l">
              <a:lnSpc>
                <a:spcPts val="4301"/>
              </a:lnSpc>
            </a:pPr>
            <a:r>
              <a:rPr lang="en-US" sz="4019">
                <a:solidFill>
                  <a:srgbClr val="000000"/>
                </a:solidFill>
                <a:latin typeface="Glacial Indifference"/>
                <a:ea typeface="Glacial Indifference"/>
                <a:cs typeface="Glacial Indifference"/>
                <a:sym typeface="Glacial Indifference"/>
              </a:rPr>
              <a:t>En el interior del dispositivo, el campo intenso produce la ionización del gas, generando electrones e iones libres. Estas cargas interactúan con las partículas en suspensión, transfiriéndoles carga y produciendo una carga neta </a:t>
            </a:r>
            <a:r>
              <a:rPr lang="en-US" sz="4019" b="true">
                <a:solidFill>
                  <a:srgbClr val="000000"/>
                </a:solidFill>
                <a:latin typeface="Glacial Indifference Bold"/>
                <a:ea typeface="Glacial Indifference Bold"/>
                <a:cs typeface="Glacial Indifference Bold"/>
                <a:sym typeface="Glacial Indifference Bold"/>
              </a:rPr>
              <a:t>q</a:t>
            </a:r>
            <a:r>
              <a:rPr lang="en-US" sz="4019">
                <a:solidFill>
                  <a:srgbClr val="000000"/>
                </a:solidFill>
                <a:latin typeface="Glacial Indifference"/>
                <a:ea typeface="Glacial Indifference"/>
                <a:cs typeface="Glacial Indifference"/>
                <a:sym typeface="Glacial Indifference"/>
              </a:rPr>
              <a:t>. </a:t>
            </a:r>
          </a:p>
        </p:txBody>
      </p:sp>
      <p:sp>
        <p:nvSpPr>
          <p:cNvPr name="Freeform 5" id="5"/>
          <p:cNvSpPr/>
          <p:nvPr/>
        </p:nvSpPr>
        <p:spPr>
          <a:xfrm flipH="false" flipV="false" rot="0">
            <a:off x="8428382" y="7193387"/>
            <a:ext cx="1042885" cy="1029612"/>
          </a:xfrm>
          <a:custGeom>
            <a:avLst/>
            <a:gdLst/>
            <a:ahLst/>
            <a:cxnLst/>
            <a:rect r="r" b="b" t="t" l="l"/>
            <a:pathLst>
              <a:path h="1029612" w="1042885">
                <a:moveTo>
                  <a:pt x="0" y="0"/>
                </a:moveTo>
                <a:lnTo>
                  <a:pt x="1042885" y="0"/>
                </a:lnTo>
                <a:lnTo>
                  <a:pt x="1042885" y="1029612"/>
                </a:lnTo>
                <a:lnTo>
                  <a:pt x="0" y="10296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a:hlinkClick r:id="rId5" tooltip="https://go.gale.com/ps/i.do?id=GALE%7CA687676864&amp;sid=googleScholar&amp;v=2.1&amp;it=r&amp;linkaccess=abs&amp;issn=22561498&amp;sw=w&amp;p=IFME&amp;userGroupName=anon%7E3cfbae40&amp;aty=open-web-entry"/>
          </p:cNvPr>
          <p:cNvSpPr/>
          <p:nvPr/>
        </p:nvSpPr>
        <p:spPr>
          <a:xfrm flipH="false" flipV="false" rot="0">
            <a:off x="472745" y="3272540"/>
            <a:ext cx="7850096" cy="5475442"/>
          </a:xfrm>
          <a:custGeom>
            <a:avLst/>
            <a:gdLst/>
            <a:ahLst/>
            <a:cxnLst/>
            <a:rect r="r" b="b" t="t" l="l"/>
            <a:pathLst>
              <a:path h="5475442" w="7850096">
                <a:moveTo>
                  <a:pt x="0" y="0"/>
                </a:moveTo>
                <a:lnTo>
                  <a:pt x="7850096" y="0"/>
                </a:lnTo>
                <a:lnTo>
                  <a:pt x="7850096" y="5475442"/>
                </a:lnTo>
                <a:lnTo>
                  <a:pt x="0" y="5475442"/>
                </a:lnTo>
                <a:lnTo>
                  <a:pt x="0" y="0"/>
                </a:lnTo>
                <a:close/>
              </a:path>
            </a:pathLst>
          </a:custGeom>
          <a:blipFill>
            <a:blip r:embed="rId4"/>
            <a:stretch>
              <a:fillRect l="0" t="0" r="0" b="0"/>
            </a:stretch>
          </a:blipFill>
          <a:ln w="104775" cap="sq">
            <a:solidFill>
              <a:srgbClr val="000000"/>
            </a:solidFill>
            <a:prstDash val="solid"/>
            <a:miter/>
          </a:ln>
        </p:spPr>
      </p:sp>
      <p:sp>
        <p:nvSpPr>
          <p:cNvPr name="TextBox 7" id="7"/>
          <p:cNvSpPr txBox="true"/>
          <p:nvPr/>
        </p:nvSpPr>
        <p:spPr>
          <a:xfrm rot="0">
            <a:off x="472745" y="2095374"/>
            <a:ext cx="9215118" cy="561902"/>
          </a:xfrm>
          <a:prstGeom prst="rect">
            <a:avLst/>
          </a:prstGeom>
        </p:spPr>
        <p:txBody>
          <a:bodyPr anchor="t" rtlCol="false" tIns="0" lIns="0" bIns="0" rIns="0">
            <a:spAutoFit/>
          </a:bodyPr>
          <a:lstStyle/>
          <a:p>
            <a:pPr algn="l">
              <a:lnSpc>
                <a:spcPts val="4316"/>
              </a:lnSpc>
            </a:pPr>
            <a:r>
              <a:rPr lang="en-US" sz="4034">
                <a:solidFill>
                  <a:srgbClr val="000000"/>
                </a:solidFill>
                <a:latin typeface="Glacial Indifference"/>
                <a:ea typeface="Glacial Indifference"/>
                <a:cs typeface="Glacial Indifference"/>
                <a:sym typeface="Glacial Indifference"/>
              </a:rPr>
              <a:t>El motor conceptual de este proceso es...</a:t>
            </a:r>
          </a:p>
        </p:txBody>
      </p:sp>
      <p:sp>
        <p:nvSpPr>
          <p:cNvPr name="TextBox 8" id="8"/>
          <p:cNvSpPr txBox="true"/>
          <p:nvPr/>
        </p:nvSpPr>
        <p:spPr>
          <a:xfrm rot="0">
            <a:off x="9687862" y="1962162"/>
            <a:ext cx="6219657" cy="856900"/>
          </a:xfrm>
          <a:prstGeom prst="rect">
            <a:avLst/>
          </a:prstGeom>
        </p:spPr>
        <p:txBody>
          <a:bodyPr anchor="t" rtlCol="false" tIns="0" lIns="0" bIns="0" rIns="0">
            <a:spAutoFit/>
          </a:bodyPr>
          <a:lstStyle/>
          <a:p>
            <a:pPr algn="l">
              <a:lnSpc>
                <a:spcPts val="6591"/>
              </a:lnSpc>
            </a:pPr>
            <a:r>
              <a:rPr lang="en-US" sz="6160" b="true">
                <a:solidFill>
                  <a:srgbClr val="000000"/>
                </a:solidFill>
                <a:latin typeface="Glacial Indifference Bold"/>
                <a:ea typeface="Glacial Indifference Bold"/>
                <a:cs typeface="Glacial Indifference Bold"/>
                <a:sym typeface="Glacial Indifference Bold"/>
              </a:rPr>
              <a:t>Campo eléctrico</a:t>
            </a:r>
          </a:p>
        </p:txBody>
      </p:sp>
      <p:pic>
        <p:nvPicPr>
          <p:cNvPr name="Picture 9" id="9"/>
          <p:cNvPicPr>
            <a:picLocks noChangeAspect="true"/>
          </p:cNvPicPr>
          <p:nvPr/>
        </p:nvPicPr>
        <p:blipFill>
          <a:blip r:embed="rId6"/>
          <a:srcRect l="0" t="0" r="0" b="0"/>
          <a:stretch>
            <a:fillRect/>
          </a:stretch>
        </p:blipFill>
        <p:spPr>
          <a:xfrm flipH="false" flipV="false" rot="0">
            <a:off x="7859442" y="8384924"/>
            <a:ext cx="1458734" cy="1603005"/>
          </a:xfrm>
          <a:prstGeom prst="rect">
            <a:avLst/>
          </a:prstGeom>
        </p:spPr>
      </p:pic>
    </p:spTree>
  </p:cSld>
  <p:clrMapOvr>
    <a:masterClrMapping/>
  </p:clrMapOvr>
  <p:transition spd="fast">
    <p:fad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8ED"/>
        </a:solidFill>
      </p:bgPr>
    </p:bg>
    <p:spTree>
      <p:nvGrpSpPr>
        <p:cNvPr id="1" name=""/>
        <p:cNvGrpSpPr/>
        <p:nvPr/>
      </p:nvGrpSpPr>
      <p:grpSpPr>
        <a:xfrm>
          <a:off x="0" y="0"/>
          <a:ext cx="0" cy="0"/>
          <a:chOff x="0" y="0"/>
          <a:chExt cx="0" cy="0"/>
        </a:xfrm>
      </p:grpSpPr>
      <p:sp>
        <p:nvSpPr>
          <p:cNvPr name="Freeform 2" id="2">
            <a:hlinkClick r:id="rId3" tooltip="https://go.gale.com/ps/i.do?id=GALE%7CA687676864&amp;sid=googleScholar&amp;v=2.1&amp;it=r&amp;linkaccess=abs&amp;issn=22561498&amp;sw=w&amp;p=IFME&amp;userGroupName=anon%7E3cfbae40&amp;aty=open-web-entry"/>
          </p:cNvPr>
          <p:cNvSpPr/>
          <p:nvPr/>
        </p:nvSpPr>
        <p:spPr>
          <a:xfrm flipH="false" flipV="false" rot="0">
            <a:off x="9947333" y="3453078"/>
            <a:ext cx="7837392" cy="5466581"/>
          </a:xfrm>
          <a:custGeom>
            <a:avLst/>
            <a:gdLst/>
            <a:ahLst/>
            <a:cxnLst/>
            <a:rect r="r" b="b" t="t" l="l"/>
            <a:pathLst>
              <a:path h="5466581" w="7837392">
                <a:moveTo>
                  <a:pt x="0" y="0"/>
                </a:moveTo>
                <a:lnTo>
                  <a:pt x="7837392" y="0"/>
                </a:lnTo>
                <a:lnTo>
                  <a:pt x="7837392" y="5466581"/>
                </a:lnTo>
                <a:lnTo>
                  <a:pt x="0" y="5466581"/>
                </a:lnTo>
                <a:lnTo>
                  <a:pt x="0" y="0"/>
                </a:lnTo>
                <a:close/>
              </a:path>
            </a:pathLst>
          </a:custGeom>
          <a:blipFill>
            <a:blip r:embed="rId2"/>
            <a:stretch>
              <a:fillRect l="0" t="0" r="0" b="0"/>
            </a:stretch>
          </a:blipFill>
          <a:ln w="104775" cap="sq">
            <a:solidFill>
              <a:srgbClr val="000000"/>
            </a:solidFill>
            <a:prstDash val="solid"/>
            <a:miter/>
          </a:ln>
        </p:spPr>
      </p:sp>
      <p:sp>
        <p:nvSpPr>
          <p:cNvPr name="TextBox 3" id="3"/>
          <p:cNvSpPr txBox="true"/>
          <p:nvPr/>
        </p:nvSpPr>
        <p:spPr>
          <a:xfrm rot="0">
            <a:off x="1028700" y="290302"/>
            <a:ext cx="8918633" cy="1600620"/>
          </a:xfrm>
          <a:prstGeom prst="rect">
            <a:avLst/>
          </a:prstGeom>
        </p:spPr>
        <p:txBody>
          <a:bodyPr anchor="t" rtlCol="false" tIns="0" lIns="0" bIns="0" rIns="0">
            <a:spAutoFit/>
          </a:bodyPr>
          <a:lstStyle/>
          <a:p>
            <a:pPr algn="l">
              <a:lnSpc>
                <a:spcPts val="12121"/>
              </a:lnSpc>
            </a:pPr>
            <a:r>
              <a:rPr lang="en-US" sz="11328">
                <a:solidFill>
                  <a:srgbClr val="2849BC"/>
                </a:solidFill>
                <a:latin typeface="Londrina Solid"/>
                <a:ea typeface="Londrina Solid"/>
                <a:cs typeface="Londrina Solid"/>
                <a:sym typeface="Londrina Solid"/>
              </a:rPr>
              <a:t>JUSTIFICACIÓN</a:t>
            </a:r>
          </a:p>
        </p:txBody>
      </p:sp>
      <p:sp>
        <p:nvSpPr>
          <p:cNvPr name="TextBox 4" id="4"/>
          <p:cNvSpPr txBox="true"/>
          <p:nvPr/>
        </p:nvSpPr>
        <p:spPr>
          <a:xfrm rot="0">
            <a:off x="9868837" y="1962162"/>
            <a:ext cx="6219657" cy="856900"/>
          </a:xfrm>
          <a:prstGeom prst="rect">
            <a:avLst/>
          </a:prstGeom>
        </p:spPr>
        <p:txBody>
          <a:bodyPr anchor="t" rtlCol="false" tIns="0" lIns="0" bIns="0" rIns="0">
            <a:spAutoFit/>
          </a:bodyPr>
          <a:lstStyle/>
          <a:p>
            <a:pPr algn="l">
              <a:lnSpc>
                <a:spcPts val="6591"/>
              </a:lnSpc>
            </a:pPr>
            <a:r>
              <a:rPr lang="en-US" sz="6160" b="true">
                <a:solidFill>
                  <a:srgbClr val="000000"/>
                </a:solidFill>
                <a:latin typeface="Glacial Indifference Bold"/>
                <a:ea typeface="Glacial Indifference Bold"/>
                <a:cs typeface="Glacial Indifference Bold"/>
                <a:sym typeface="Glacial Indifference Bold"/>
              </a:rPr>
              <a:t>Campo eléctrico</a:t>
            </a:r>
          </a:p>
        </p:txBody>
      </p:sp>
      <p:sp>
        <p:nvSpPr>
          <p:cNvPr name="TextBox 5" id="5"/>
          <p:cNvSpPr txBox="true"/>
          <p:nvPr/>
        </p:nvSpPr>
        <p:spPr>
          <a:xfrm rot="0">
            <a:off x="472745" y="2095374"/>
            <a:ext cx="9215118" cy="561902"/>
          </a:xfrm>
          <a:prstGeom prst="rect">
            <a:avLst/>
          </a:prstGeom>
        </p:spPr>
        <p:txBody>
          <a:bodyPr anchor="t" rtlCol="false" tIns="0" lIns="0" bIns="0" rIns="0">
            <a:spAutoFit/>
          </a:bodyPr>
          <a:lstStyle/>
          <a:p>
            <a:pPr algn="l">
              <a:lnSpc>
                <a:spcPts val="4316"/>
              </a:lnSpc>
            </a:pPr>
            <a:r>
              <a:rPr lang="en-US" sz="4034">
                <a:solidFill>
                  <a:srgbClr val="000000"/>
                </a:solidFill>
                <a:latin typeface="Glacial Indifference"/>
                <a:ea typeface="Glacial Indifference"/>
                <a:cs typeface="Glacial Indifference"/>
                <a:sym typeface="Glacial Indifference"/>
              </a:rPr>
              <a:t>El motor conceptual de este proceso es...</a:t>
            </a:r>
          </a:p>
        </p:txBody>
      </p:sp>
      <p:grpSp>
        <p:nvGrpSpPr>
          <p:cNvPr name="Group 6" id="6"/>
          <p:cNvGrpSpPr/>
          <p:nvPr/>
        </p:nvGrpSpPr>
        <p:grpSpPr>
          <a:xfrm rot="0">
            <a:off x="684108" y="2352513"/>
            <a:ext cx="8792391" cy="7667713"/>
            <a:chOff x="0" y="0"/>
            <a:chExt cx="11723188" cy="10223617"/>
          </a:xfrm>
        </p:grpSpPr>
        <p:sp>
          <p:nvSpPr>
            <p:cNvPr name="Freeform 7" id="7"/>
            <p:cNvSpPr/>
            <p:nvPr/>
          </p:nvSpPr>
          <p:spPr>
            <a:xfrm flipH="false" flipV="false" rot="0">
              <a:off x="0" y="1656107"/>
              <a:ext cx="1390514" cy="1372816"/>
            </a:xfrm>
            <a:custGeom>
              <a:avLst/>
              <a:gdLst/>
              <a:ahLst/>
              <a:cxnLst/>
              <a:rect r="r" b="b" t="t" l="l"/>
              <a:pathLst>
                <a:path h="1372816" w="1390514">
                  <a:moveTo>
                    <a:pt x="0" y="0"/>
                  </a:moveTo>
                  <a:lnTo>
                    <a:pt x="1390514" y="0"/>
                  </a:lnTo>
                  <a:lnTo>
                    <a:pt x="1390514" y="1372817"/>
                  </a:lnTo>
                  <a:lnTo>
                    <a:pt x="0" y="137281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0" y="5498067"/>
              <a:ext cx="1390514" cy="1372816"/>
            </a:xfrm>
            <a:custGeom>
              <a:avLst/>
              <a:gdLst/>
              <a:ahLst/>
              <a:cxnLst/>
              <a:rect r="r" b="b" t="t" l="l"/>
              <a:pathLst>
                <a:path h="1372816" w="1390514">
                  <a:moveTo>
                    <a:pt x="0" y="0"/>
                  </a:moveTo>
                  <a:lnTo>
                    <a:pt x="1390514" y="0"/>
                  </a:lnTo>
                  <a:lnTo>
                    <a:pt x="1390514" y="1372816"/>
                  </a:lnTo>
                  <a:lnTo>
                    <a:pt x="0" y="13728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920607" y="47625"/>
              <a:ext cx="9802580" cy="10175992"/>
            </a:xfrm>
            <a:prstGeom prst="rect">
              <a:avLst/>
            </a:prstGeom>
          </p:spPr>
          <p:txBody>
            <a:bodyPr anchor="t" rtlCol="false" tIns="0" lIns="0" bIns="0" rIns="0">
              <a:spAutoFit/>
            </a:bodyPr>
            <a:lstStyle/>
            <a:p>
              <a:pPr algn="l">
                <a:lnSpc>
                  <a:spcPts val="4326"/>
                </a:lnSpc>
              </a:pPr>
            </a:p>
            <a:p>
              <a:pPr algn="l">
                <a:lnSpc>
                  <a:spcPts val="4326"/>
                </a:lnSpc>
              </a:pPr>
            </a:p>
            <a:p>
              <a:pPr algn="l">
                <a:lnSpc>
                  <a:spcPts val="4326"/>
                </a:lnSpc>
              </a:pPr>
              <a:r>
                <a:rPr lang="en-US" sz="4043">
                  <a:solidFill>
                    <a:srgbClr val="000000"/>
                  </a:solidFill>
                  <a:latin typeface="Glacial Indifference"/>
                  <a:ea typeface="Glacial Indifference"/>
                  <a:cs typeface="Glacial Indifference"/>
                  <a:sym typeface="Glacial Indifference"/>
                </a:rPr>
                <a:t>El campo eléctrico describe la interacción sobre una carga mediante la expresión:   </a:t>
              </a:r>
              <a:r>
                <a:rPr lang="en-US" sz="4043" b="true">
                  <a:solidFill>
                    <a:srgbClr val="000000"/>
                  </a:solidFill>
                  <a:latin typeface="Glacial Indifference Bold"/>
                  <a:ea typeface="Glacial Indifference Bold"/>
                  <a:cs typeface="Glacial Indifference Bold"/>
                  <a:sym typeface="Glacial Indifference Bold"/>
                </a:rPr>
                <a:t>F = qE</a:t>
              </a:r>
            </a:p>
            <a:p>
              <a:pPr algn="l">
                <a:lnSpc>
                  <a:spcPts val="4326"/>
                </a:lnSpc>
              </a:pPr>
            </a:p>
            <a:p>
              <a:pPr algn="l">
                <a:lnSpc>
                  <a:spcPts val="4326"/>
                </a:lnSpc>
              </a:pPr>
            </a:p>
            <a:p>
              <a:pPr algn="l">
                <a:lnSpc>
                  <a:spcPts val="4326"/>
                </a:lnSpc>
              </a:pPr>
              <a:r>
                <a:rPr lang="en-US" sz="4043">
                  <a:solidFill>
                    <a:srgbClr val="000000"/>
                  </a:solidFill>
                  <a:latin typeface="Glacial Indifference"/>
                  <a:ea typeface="Glacial Indifference"/>
                  <a:cs typeface="Glacial Indifference"/>
                  <a:sym typeface="Glacial Indifference"/>
                </a:rPr>
                <a:t>Una vez cargadas, las partículas quedan sometidas a la acción del campo, lo que provoca su desviación respecto del flujo y su migración hacia las placas colectoras.</a:t>
              </a:r>
            </a:p>
            <a:p>
              <a:pPr algn="l">
                <a:lnSpc>
                  <a:spcPts val="4326"/>
                </a:lnSpc>
              </a:pPr>
            </a:p>
          </p:txBody>
        </p:sp>
      </p:grpSp>
      <p:pic>
        <p:nvPicPr>
          <p:cNvPr name="Picture 10" id="10"/>
          <p:cNvPicPr>
            <a:picLocks noChangeAspect="true"/>
          </p:cNvPicPr>
          <p:nvPr/>
        </p:nvPicPr>
        <p:blipFill>
          <a:blip r:embed="rId6"/>
          <a:srcRect l="0" t="0" r="0" b="0"/>
          <a:stretch>
            <a:fillRect/>
          </a:stretch>
        </p:blipFill>
        <p:spPr>
          <a:xfrm flipH="false" flipV="false" rot="0">
            <a:off x="17055358" y="8456798"/>
            <a:ext cx="1458734" cy="1603005"/>
          </a:xfrm>
          <a:prstGeom prst="rect">
            <a:avLst/>
          </a:prstGeom>
        </p:spPr>
      </p:pic>
    </p:spTree>
  </p:cSld>
  <p:clrMapOvr>
    <a:masterClrMapping/>
  </p:clrMapOvr>
  <p:transition spd="fast">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DAHFOlf-Zo8</dc:identifier>
  <dcterms:modified xsi:type="dcterms:W3CDTF">2011-08-01T06:04:30Z</dcterms:modified>
  <cp:revision>1</cp:revision>
  <dc:title>PRECIPITADOR ELECTROSTÁTICO</dc:title>
</cp:coreProperties>
</file>