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5bc9911ab_5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5bc9911ab_5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5bc9911ab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5bc9911ab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Grupo 8:</a:t>
            </a:r>
            <a:endParaRPr/>
          </a:p>
          <a:p>
            <a:pPr indent="0" lvl="0" marL="0" rtl="0" algn="l">
              <a:spcBef>
                <a:spcPts val="0"/>
              </a:spcBef>
              <a:spcAft>
                <a:spcPts val="0"/>
              </a:spcAft>
              <a:buNone/>
            </a:pPr>
            <a:r>
              <a:rPr lang="es-419"/>
              <a:t>*Luna Benjamin</a:t>
            </a:r>
            <a:endParaRPr/>
          </a:p>
          <a:p>
            <a:pPr indent="0" lvl="0" marL="0" rtl="0" algn="l">
              <a:spcBef>
                <a:spcPts val="0"/>
              </a:spcBef>
              <a:spcAft>
                <a:spcPts val="0"/>
              </a:spcAft>
              <a:buNone/>
            </a:pPr>
            <a:r>
              <a:rPr lang="es-419"/>
              <a:t>*Ghiglione Marcos Gabriel </a:t>
            </a:r>
            <a:endParaRPr/>
          </a:p>
          <a:p>
            <a:pPr indent="0" lvl="0" marL="0" rtl="0" algn="l">
              <a:spcBef>
                <a:spcPts val="0"/>
              </a:spcBef>
              <a:spcAft>
                <a:spcPts val="0"/>
              </a:spcAft>
              <a:buNone/>
            </a:pPr>
            <a:r>
              <a:rPr lang="es-419"/>
              <a:t>*Gallardo Gabriel Agustina </a:t>
            </a:r>
            <a:endParaRPr/>
          </a:p>
          <a:p>
            <a:pPr indent="0" lvl="0" marL="0" rtl="0" algn="l">
              <a:spcBef>
                <a:spcPts val="0"/>
              </a:spcBef>
              <a:spcAft>
                <a:spcPts val="0"/>
              </a:spcAft>
              <a:buNone/>
            </a:pPr>
            <a:r>
              <a:rPr lang="es-419"/>
              <a:t>*Morales Daiana Rocío</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35bc9911ab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35bc9911ab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35bc9911ab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35bc9911ab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5bc9911ab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35bc9911ab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5bc9911ab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5bc9911ab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5bc9911ab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5bc9911ab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5bc9911ab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35bc9911ab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5bc9911ab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5bc9911ab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5bc9911ab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35bc9911ab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l_0l_EbxAZw"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como-funciona.co/un-interruptor-diferencial-disyuntor/" TargetMode="External"/><Relationship Id="rId4" Type="http://schemas.openxmlformats.org/officeDocument/2006/relationships/hyperlink" Target="https://www.unirioja.es/servicios/sprl/pdf/riesgos_electrico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efectoled.com/es/87-comprar-componentes-electricos"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como-funciona.co/potencia-fisica/" TargetMode="External"/><Relationship Id="rId4" Type="http://schemas.openxmlformats.org/officeDocument/2006/relationships/hyperlink" Target="https://como-funciona.co/unidades-electricas/" TargetMode="External"/><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4294967295" type="ctrTitle"/>
          </p:nvPr>
        </p:nvSpPr>
        <p:spPr>
          <a:xfrm>
            <a:off x="619500" y="638550"/>
            <a:ext cx="7905000" cy="7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s-419"/>
              <a:t>Riesgo </a:t>
            </a:r>
            <a:r>
              <a:rPr i="1" lang="es-419"/>
              <a:t>eléctrico</a:t>
            </a:r>
            <a:r>
              <a:rPr i="1" lang="es-419"/>
              <a:t>, fugas de corriente, disyuntores</a:t>
            </a:r>
            <a:endParaRPr i="1"/>
          </a:p>
        </p:txBody>
      </p:sp>
      <p:pic>
        <p:nvPicPr>
          <p:cNvPr id="55" name="Google Shape;55;p13"/>
          <p:cNvPicPr preferRelativeResize="0"/>
          <p:nvPr/>
        </p:nvPicPr>
        <p:blipFill rotWithShape="1">
          <a:blip r:embed="rId3">
            <a:alphaModFix/>
          </a:blip>
          <a:srcRect b="9909" l="602" r="641" t="0"/>
          <a:stretch/>
        </p:blipFill>
        <p:spPr>
          <a:xfrm>
            <a:off x="4411350" y="1335550"/>
            <a:ext cx="4732651" cy="3360300"/>
          </a:xfrm>
          <a:prstGeom prst="rect">
            <a:avLst/>
          </a:prstGeom>
          <a:noFill/>
          <a:ln>
            <a:noFill/>
          </a:ln>
        </p:spPr>
      </p:pic>
      <p:pic>
        <p:nvPicPr>
          <p:cNvPr id="56" name="Google Shape;56;p13"/>
          <p:cNvPicPr preferRelativeResize="0"/>
          <p:nvPr/>
        </p:nvPicPr>
        <p:blipFill>
          <a:blip r:embed="rId4">
            <a:alphaModFix/>
          </a:blip>
          <a:stretch>
            <a:fillRect/>
          </a:stretch>
        </p:blipFill>
        <p:spPr>
          <a:xfrm flipH="1">
            <a:off x="-18525919" y="-15317275"/>
            <a:ext cx="1800976" cy="1029901"/>
          </a:xfrm>
          <a:prstGeom prst="rect">
            <a:avLst/>
          </a:prstGeom>
          <a:noFill/>
          <a:ln>
            <a:noFill/>
          </a:ln>
        </p:spPr>
      </p:pic>
      <p:pic>
        <p:nvPicPr>
          <p:cNvPr id="57" name="Google Shape;57;p13"/>
          <p:cNvPicPr preferRelativeResize="0"/>
          <p:nvPr/>
        </p:nvPicPr>
        <p:blipFill>
          <a:blip r:embed="rId5">
            <a:alphaModFix/>
          </a:blip>
          <a:stretch>
            <a:fillRect/>
          </a:stretch>
        </p:blipFill>
        <p:spPr>
          <a:xfrm>
            <a:off x="0" y="1335550"/>
            <a:ext cx="4411350" cy="3360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Por qué es tan importante utilizar un Interruptor Diferencial? Te explicamos cómo funciona y la importancia que tiene. &#10;&#10;Conoce mucho más en:&#10;Canal: https://www.youtube.com/channel/UCXu2txzmVr5wSGYoGmdi3WA&#10;Facebook: https://www.facebook.com/MIDACmx/&#10;&#10;Si tienes alguna duda o comentario déjanos saberlo y sugiere qué más te gustaría que expliquemos." id="116" name="Google Shape;116;p22" title="Interruptor Diferencial / Cómo funciona / Partes">
            <a:hlinkClick r:id="rId3"/>
          </p:cNvPr>
          <p:cNvPicPr preferRelativeResize="0"/>
          <p:nvPr/>
        </p:nvPicPr>
        <p:blipFill>
          <a:blip r:embed="rId4">
            <a:alphaModFix/>
          </a:blip>
          <a:stretch>
            <a:fillRect/>
          </a:stretch>
        </p:blipFill>
        <p:spPr>
          <a:xfrm>
            <a:off x="232150" y="372725"/>
            <a:ext cx="8679700" cy="461632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nvSpPr>
        <p:spPr>
          <a:xfrm>
            <a:off x="250350" y="534825"/>
            <a:ext cx="8557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t>Bibliografía</a:t>
            </a:r>
            <a:endParaRPr/>
          </a:p>
          <a:p>
            <a:pPr indent="0" lvl="0" marL="0" rtl="0" algn="l">
              <a:spcBef>
                <a:spcPts val="0"/>
              </a:spcBef>
              <a:spcAft>
                <a:spcPts val="0"/>
              </a:spcAft>
              <a:buNone/>
            </a:pPr>
            <a:r>
              <a:rPr lang="es-419" u="sng">
                <a:solidFill>
                  <a:schemeClr val="hlink"/>
                </a:solidFill>
                <a:hlinkClick r:id="rId3"/>
              </a:rPr>
              <a:t>https://como-funciona.co/un-interruptor-diferencial-disyuntor/</a:t>
            </a:r>
            <a:endParaRPr/>
          </a:p>
          <a:p>
            <a:pPr indent="0" lvl="0" marL="0" rtl="0" algn="l">
              <a:spcBef>
                <a:spcPts val="0"/>
              </a:spcBef>
              <a:spcAft>
                <a:spcPts val="0"/>
              </a:spcAft>
              <a:buNone/>
            </a:pPr>
            <a:r>
              <a:rPr lang="es-419" u="sng">
                <a:solidFill>
                  <a:schemeClr val="hlink"/>
                </a:solidFill>
                <a:hlinkClick r:id="rId4"/>
              </a:rPr>
              <a:t>https://www.unirioja.es/servicios/sprl/pdf/riesgos_electricos.pdf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2" name="Google Shape;122;p23"/>
          <p:cNvSpPr txBox="1"/>
          <p:nvPr/>
        </p:nvSpPr>
        <p:spPr>
          <a:xfrm>
            <a:off x="2028825" y="3079600"/>
            <a:ext cx="20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t>Riesgo E</a:t>
            </a:r>
            <a:r>
              <a:rPr lang="es-419"/>
              <a:t>léctrico</a:t>
            </a:r>
            <a:endParaRPr/>
          </a:p>
        </p:txBody>
      </p:sp>
      <p:sp>
        <p:nvSpPr>
          <p:cNvPr id="63" name="Google Shape;63;p14"/>
          <p:cNvSpPr txBox="1"/>
          <p:nvPr/>
        </p:nvSpPr>
        <p:spPr>
          <a:xfrm>
            <a:off x="478475" y="2712750"/>
            <a:ext cx="7861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t>La corriente siempre va a buscar el camino de menor resistencia a su paso, en este caso atravesara nuestro cuerpo cuando haga contacto, siempre y cuando pueda escapar a tierra.</a:t>
            </a:r>
            <a:endParaRPr/>
          </a:p>
          <a:p>
            <a:pPr indent="0" lvl="0" marL="0" rtl="0" algn="l">
              <a:spcBef>
                <a:spcPts val="0"/>
              </a:spcBef>
              <a:spcAft>
                <a:spcPts val="0"/>
              </a:spcAft>
              <a:buNone/>
            </a:pPr>
            <a:r>
              <a:rPr lang="es-419"/>
              <a:t>Un camino eléctrico que se vincula entre una fuente de corriente y una superficie en contacto con la tierra se conoce como “falla de tierra”, si ese camino eléctrico, resulta ser nuestro cuerpo entonces éste puede resultar lesionado, quemado o electrocutado. </a:t>
            </a:r>
            <a:endParaRPr/>
          </a:p>
        </p:txBody>
      </p:sp>
      <p:sp>
        <p:nvSpPr>
          <p:cNvPr id="64" name="Google Shape;64;p14"/>
          <p:cNvSpPr txBox="1"/>
          <p:nvPr/>
        </p:nvSpPr>
        <p:spPr>
          <a:xfrm>
            <a:off x="371100" y="1155175"/>
            <a:ext cx="8461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t>L</a:t>
            </a:r>
            <a:r>
              <a:rPr lang="es-419"/>
              <a:t>os seres vivos son conductores de la corriente eléctrica, sin embargo para que circule corriente por el cuerpo humano, y tener riesgo de electrocución, deben cumplirse en forma </a:t>
            </a:r>
            <a:r>
              <a:rPr lang="es-419"/>
              <a:t>simultánea</a:t>
            </a:r>
            <a:r>
              <a:rPr lang="es-419"/>
              <a:t> tres condiciones: • Que el cuerpo humano sea un buen conductor (lo cual se incrementa con la humedad). </a:t>
            </a:r>
            <a:endParaRPr/>
          </a:p>
          <a:p>
            <a:pPr indent="0" lvl="0" marL="0" rtl="0" algn="l">
              <a:spcBef>
                <a:spcPts val="0"/>
              </a:spcBef>
              <a:spcAft>
                <a:spcPts val="0"/>
              </a:spcAft>
              <a:buNone/>
            </a:pPr>
            <a:r>
              <a:rPr lang="es-419"/>
              <a:t>• Que el cuerpo humano forme parte de un circuito eléctrico. </a:t>
            </a:r>
            <a:endParaRPr/>
          </a:p>
          <a:p>
            <a:pPr indent="0" lvl="0" marL="0" rtl="0" algn="l">
              <a:spcBef>
                <a:spcPts val="0"/>
              </a:spcBef>
              <a:spcAft>
                <a:spcPts val="0"/>
              </a:spcAft>
              <a:buNone/>
            </a:pPr>
            <a:r>
              <a:rPr lang="es-419"/>
              <a:t>• Que el cuerpo humano esté sometido a una tensión o voltaje peligroso (V).</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338925" y="647925"/>
            <a:ext cx="84330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419">
                <a:solidFill>
                  <a:schemeClr val="dk1"/>
                </a:solidFill>
              </a:rPr>
              <a:t>La importancia de los efectos de la corriente sobre la salud depende de varias circunstancias, de las cuales destacamos: </a:t>
            </a:r>
            <a:endParaRPr>
              <a:solidFill>
                <a:schemeClr val="dk1"/>
              </a:solidFill>
            </a:endParaRPr>
          </a:p>
          <a:p>
            <a:pPr indent="0" lvl="0" marL="0" rtl="0" algn="l">
              <a:spcBef>
                <a:spcPts val="0"/>
              </a:spcBef>
              <a:spcAft>
                <a:spcPts val="0"/>
              </a:spcAft>
              <a:buNone/>
            </a:pPr>
            <a:r>
              <a:rPr lang="es-419">
                <a:solidFill>
                  <a:schemeClr val="dk1"/>
                </a:solidFill>
              </a:rPr>
              <a:t>• La intensidad de la corriente (I)</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419"/>
              <a:t>• El tiempo que esté sometido el ser humano al contacto eléctrico </a:t>
            </a:r>
            <a:endParaRPr/>
          </a:p>
          <a:p>
            <a:pPr indent="0" lvl="0" marL="0" rtl="0" algn="l">
              <a:spcBef>
                <a:spcPts val="0"/>
              </a:spcBef>
              <a:spcAft>
                <a:spcPts val="0"/>
              </a:spcAft>
              <a:buNone/>
            </a:pPr>
            <a:r>
              <a:rPr lang="es-419"/>
              <a:t>• El recorrido de la corriente por el cuerpo humano</a:t>
            </a:r>
            <a:endParaRPr/>
          </a:p>
          <a:p>
            <a:pPr indent="0" lvl="0" marL="0" rtl="0" algn="l">
              <a:spcBef>
                <a:spcPts val="0"/>
              </a:spcBef>
              <a:spcAft>
                <a:spcPts val="0"/>
              </a:spcAft>
              <a:buNone/>
            </a:pPr>
            <a:r>
              <a:rPr lang="es-419"/>
              <a:t>• Tensión aplicada</a:t>
            </a:r>
            <a:endParaRPr/>
          </a:p>
        </p:txBody>
      </p:sp>
      <p:pic>
        <p:nvPicPr>
          <p:cNvPr id="70" name="Google Shape;70;p15"/>
          <p:cNvPicPr preferRelativeResize="0"/>
          <p:nvPr/>
        </p:nvPicPr>
        <p:blipFill>
          <a:blip r:embed="rId3">
            <a:alphaModFix/>
          </a:blip>
          <a:stretch>
            <a:fillRect/>
          </a:stretch>
        </p:blipFill>
        <p:spPr>
          <a:xfrm>
            <a:off x="2275150" y="1468025"/>
            <a:ext cx="4195126" cy="285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358450" y="821425"/>
            <a:ext cx="7854801" cy="4076925"/>
          </a:xfrm>
          <a:prstGeom prst="rect">
            <a:avLst/>
          </a:prstGeom>
          <a:noFill/>
          <a:ln>
            <a:noFill/>
          </a:ln>
        </p:spPr>
      </p:pic>
      <p:sp>
        <p:nvSpPr>
          <p:cNvPr id="76" name="Google Shape;76;p16"/>
          <p:cNvSpPr txBox="1"/>
          <p:nvPr/>
        </p:nvSpPr>
        <p:spPr>
          <a:xfrm>
            <a:off x="498400" y="259175"/>
            <a:ext cx="798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700"/>
              <a:t>Efectos de la electricidad según la duración del contacto eléctrico</a:t>
            </a:r>
            <a:endParaRPr sz="1700"/>
          </a:p>
          <a:p>
            <a:pPr indent="0" lvl="0" marL="0" rtl="0" algn="l">
              <a:spcBef>
                <a:spcPts val="0"/>
              </a:spcBef>
              <a:spcAft>
                <a:spcPts val="0"/>
              </a:spcAft>
              <a:buNone/>
            </a:pPr>
            <a:r>
              <a:rPr lang="es-419" sz="1300"/>
              <a:t>En la tabla vemos la relación intensidad - tiempo que puede causar la muerte</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443800" y="1160700"/>
            <a:ext cx="83754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500"/>
              <a:t>Efectos del paso de la corriente en la salud</a:t>
            </a:r>
            <a:endParaRPr sz="2500"/>
          </a:p>
          <a:p>
            <a:pPr indent="0" lvl="0" marL="0" rtl="0" algn="l">
              <a:spcBef>
                <a:spcPts val="0"/>
              </a:spcBef>
              <a:spcAft>
                <a:spcPts val="0"/>
              </a:spcAft>
              <a:buNone/>
            </a:pPr>
            <a:r>
              <a:rPr lang="es-419" sz="2500"/>
              <a:t>*Muerte por fibrilación </a:t>
            </a:r>
            <a:r>
              <a:rPr lang="es-419" sz="2500"/>
              <a:t>ventricular</a:t>
            </a:r>
            <a:r>
              <a:rPr lang="es-419" sz="2500"/>
              <a:t> (es la causa del mayor número de muertes</a:t>
            </a:r>
            <a:endParaRPr sz="2500"/>
          </a:p>
          <a:p>
            <a:pPr indent="0" lvl="0" marL="0" rtl="0" algn="l">
              <a:spcBef>
                <a:spcPts val="0"/>
              </a:spcBef>
              <a:spcAft>
                <a:spcPts val="0"/>
              </a:spcAft>
              <a:buNone/>
            </a:pPr>
            <a:r>
              <a:rPr lang="es-419" sz="2500"/>
              <a:t>*Quemaduras internas y externas (mortales o no)</a:t>
            </a:r>
            <a:endParaRPr sz="2500"/>
          </a:p>
          <a:p>
            <a:pPr indent="0" lvl="0" marL="0" rtl="0" algn="l">
              <a:spcBef>
                <a:spcPts val="0"/>
              </a:spcBef>
              <a:spcAft>
                <a:spcPts val="0"/>
              </a:spcAft>
              <a:buNone/>
            </a:pPr>
            <a:r>
              <a:rPr lang="es-419" sz="2500"/>
              <a:t>*Lesiones </a:t>
            </a:r>
            <a:r>
              <a:rPr lang="es-419" sz="2500"/>
              <a:t>físicas</a:t>
            </a:r>
            <a:r>
              <a:rPr lang="es-419" sz="2500"/>
              <a:t> secundarias (golpes, </a:t>
            </a:r>
            <a:r>
              <a:rPr lang="es-419" sz="2500"/>
              <a:t>caídas</a:t>
            </a:r>
            <a:r>
              <a:rPr lang="es-419" sz="2500"/>
              <a:t>)</a:t>
            </a:r>
            <a:endParaRPr sz="2500"/>
          </a:p>
          <a:p>
            <a:pPr indent="0" lvl="0" marL="0" rtl="0" algn="l">
              <a:spcBef>
                <a:spcPts val="0"/>
              </a:spcBef>
              <a:spcAft>
                <a:spcPts val="0"/>
              </a:spcAft>
              <a:buNone/>
            </a:pPr>
            <a:r>
              <a:rPr lang="es-419" sz="2500"/>
              <a:t>*electrocución</a:t>
            </a:r>
            <a:endParaRPr sz="2500"/>
          </a:p>
          <a:p>
            <a:pPr indent="0" lvl="0" marL="0" rtl="0" algn="l">
              <a:spcBef>
                <a:spcPts val="0"/>
              </a:spcBef>
              <a:spcAft>
                <a:spcPts val="0"/>
              </a:spcAft>
              <a:buNone/>
            </a:pPr>
            <a:r>
              <a:rPr lang="es-419" sz="2500"/>
              <a:t>*tetanización</a:t>
            </a:r>
            <a:endParaRPr sz="2500"/>
          </a:p>
          <a:p>
            <a:pPr indent="0" lvl="0" marL="0" rtl="0" algn="l">
              <a:spcBef>
                <a:spcPts val="0"/>
              </a:spcBef>
              <a:spcAft>
                <a:spcPts val="0"/>
              </a:spcAft>
              <a:buNone/>
            </a:pPr>
            <a:r>
              <a:rPr lang="es-419" sz="2500"/>
              <a:t>*asfixia</a:t>
            </a:r>
            <a:endParaRPr sz="2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2" name="Google Shape;82;p17"/>
          <p:cNvPicPr preferRelativeResize="0"/>
          <p:nvPr/>
        </p:nvPicPr>
        <p:blipFill>
          <a:blip r:embed="rId3">
            <a:alphaModFix/>
          </a:blip>
          <a:stretch>
            <a:fillRect/>
          </a:stretch>
        </p:blipFill>
        <p:spPr>
          <a:xfrm>
            <a:off x="6199825" y="3488325"/>
            <a:ext cx="2619375" cy="1366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4572000" y="1466536"/>
            <a:ext cx="4572000" cy="3676964"/>
          </a:xfrm>
          <a:prstGeom prst="rect">
            <a:avLst/>
          </a:prstGeom>
          <a:noFill/>
          <a:ln>
            <a:noFill/>
          </a:ln>
        </p:spPr>
      </p:pic>
      <p:sp>
        <p:nvSpPr>
          <p:cNvPr id="88" name="Google Shape;88;p18"/>
          <p:cNvSpPr txBox="1"/>
          <p:nvPr/>
        </p:nvSpPr>
        <p:spPr>
          <a:xfrm>
            <a:off x="195400" y="146550"/>
            <a:ext cx="8849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sz="2200"/>
              <a:t>Disyuntor</a:t>
            </a:r>
            <a:endParaRPr b="1" sz="2200"/>
          </a:p>
        </p:txBody>
      </p:sp>
      <p:sp>
        <p:nvSpPr>
          <p:cNvPr id="89" name="Google Shape;89;p18"/>
          <p:cNvSpPr txBox="1"/>
          <p:nvPr/>
        </p:nvSpPr>
        <p:spPr>
          <a:xfrm>
            <a:off x="195400" y="2243013"/>
            <a:ext cx="40200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a:t>El interruptor diferencial, que algunos denominan "salvavidas" es un interruptor electromecánico especial que, gracias a sus dispositivos internos, tiene la capacidad de detectar la diferencia entre la corriente absorbida por un aparato consumidor y la de retorno,Cuando esta diferencia supera un valor (en general 30 mA -miliamperes-), el dispositivo interrumpe el circuito </a:t>
            </a:r>
            <a:endParaRPr/>
          </a:p>
        </p:txBody>
      </p:sp>
      <p:sp>
        <p:nvSpPr>
          <p:cNvPr id="90" name="Google Shape;90;p18"/>
          <p:cNvSpPr txBox="1"/>
          <p:nvPr/>
        </p:nvSpPr>
        <p:spPr>
          <a:xfrm>
            <a:off x="137025" y="1842825"/>
            <a:ext cx="402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a:t>¿</a:t>
            </a:r>
            <a:r>
              <a:rPr b="1" lang="es-419"/>
              <a:t>Qué</a:t>
            </a:r>
            <a:r>
              <a:rPr b="1" lang="es-419"/>
              <a:t> es?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nvSpPr>
        <p:spPr>
          <a:xfrm>
            <a:off x="0" y="0"/>
            <a:ext cx="8977500" cy="2400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s-419" sz="2250">
                <a:solidFill>
                  <a:schemeClr val="dk1"/>
                </a:solidFill>
                <a:highlight>
                  <a:srgbClr val="FFFFFF"/>
                </a:highlight>
              </a:rPr>
              <a:t>Características de los disyuntores eléctricos</a:t>
            </a:r>
            <a:endParaRPr sz="2250">
              <a:solidFill>
                <a:schemeClr val="dk1"/>
              </a:solidFill>
              <a:highlight>
                <a:srgbClr val="FFFFFF"/>
              </a:highlight>
            </a:endParaRPr>
          </a:p>
          <a:p>
            <a:pPr indent="0" lvl="0" marL="0" rtl="0" algn="l">
              <a:lnSpc>
                <a:spcPct val="115000"/>
              </a:lnSpc>
              <a:spcBef>
                <a:spcPts val="1500"/>
              </a:spcBef>
              <a:spcAft>
                <a:spcPts val="0"/>
              </a:spcAft>
              <a:buNone/>
            </a:pPr>
            <a:r>
              <a:rPr lang="es-419" sz="1300">
                <a:solidFill>
                  <a:schemeClr val="dk1"/>
                </a:solidFill>
                <a:highlight>
                  <a:srgbClr val="FFFFFF"/>
                </a:highlight>
              </a:rPr>
              <a:t>A la hora de adquirir uno de estos </a:t>
            </a:r>
            <a:r>
              <a:rPr lang="es-419" sz="1300">
                <a:solidFill>
                  <a:schemeClr val="dk1"/>
                </a:solidFill>
                <a:highlight>
                  <a:srgbClr val="FFFFFF"/>
                </a:highlight>
                <a:uFill>
                  <a:noFill/>
                </a:uFill>
                <a:hlinkClick r:id="rId3">
                  <a:extLst>
                    <a:ext uri="{A12FA001-AC4F-418D-AE19-62706E023703}">
                      <ahyp:hlinkClr val="tx"/>
                    </a:ext>
                  </a:extLst>
                </a:hlinkClick>
              </a:rPr>
              <a:t>componentes eléctricos</a:t>
            </a:r>
            <a:r>
              <a:rPr lang="es-419" sz="1300">
                <a:solidFill>
                  <a:schemeClr val="dk1"/>
                </a:solidFill>
                <a:highlight>
                  <a:srgbClr val="FFFFFF"/>
                </a:highlight>
              </a:rPr>
              <a:t> hemos de tener en cuenta algunas características:</a:t>
            </a:r>
            <a:endParaRPr sz="1300">
              <a:solidFill>
                <a:schemeClr val="dk1"/>
              </a:solidFill>
              <a:highlight>
                <a:srgbClr val="FFFFFF"/>
              </a:highlight>
            </a:endParaRPr>
          </a:p>
          <a:p>
            <a:pPr indent="-311150" lvl="0" marL="876300" rtl="0" algn="l">
              <a:lnSpc>
                <a:spcPct val="115000"/>
              </a:lnSpc>
              <a:spcBef>
                <a:spcPts val="2000"/>
              </a:spcBef>
              <a:spcAft>
                <a:spcPts val="0"/>
              </a:spcAft>
              <a:buClr>
                <a:schemeClr val="dk1"/>
              </a:buClr>
              <a:buSzPts val="1300"/>
              <a:buChar char="●"/>
            </a:pPr>
            <a:r>
              <a:rPr b="1" lang="es-419" sz="1300">
                <a:solidFill>
                  <a:schemeClr val="dk1"/>
                </a:solidFill>
                <a:highlight>
                  <a:srgbClr val="FFFFFF"/>
                </a:highlight>
              </a:rPr>
              <a:t>Tensión de trabajo</a:t>
            </a:r>
            <a:r>
              <a:rPr lang="es-419" sz="1300">
                <a:solidFill>
                  <a:schemeClr val="dk1"/>
                </a:solidFill>
                <a:highlight>
                  <a:srgbClr val="FFFFFF"/>
                </a:highlight>
              </a:rPr>
              <a:t>: Voltaje para el que están diseñado. Pueden ser monofásicos o trifásicos.</a:t>
            </a:r>
            <a:endParaRPr sz="1300">
              <a:solidFill>
                <a:schemeClr val="dk1"/>
              </a:solidFill>
              <a:highlight>
                <a:srgbClr val="FFFFFF"/>
              </a:highlight>
            </a:endParaRPr>
          </a:p>
          <a:p>
            <a:pPr indent="-311150" lvl="0" marL="876300" rtl="0" algn="l">
              <a:lnSpc>
                <a:spcPct val="115000"/>
              </a:lnSpc>
              <a:spcBef>
                <a:spcPts val="0"/>
              </a:spcBef>
              <a:spcAft>
                <a:spcPts val="0"/>
              </a:spcAft>
              <a:buClr>
                <a:schemeClr val="dk1"/>
              </a:buClr>
              <a:buSzPts val="1300"/>
              <a:buChar char="●"/>
            </a:pPr>
            <a:r>
              <a:rPr b="1" lang="es-419" sz="1300">
                <a:solidFill>
                  <a:schemeClr val="dk1"/>
                </a:solidFill>
                <a:highlight>
                  <a:srgbClr val="FFFFFF"/>
                </a:highlight>
              </a:rPr>
              <a:t>Intensidad nominal</a:t>
            </a:r>
            <a:r>
              <a:rPr lang="es-419" sz="1300">
                <a:solidFill>
                  <a:schemeClr val="dk1"/>
                </a:solidFill>
                <a:highlight>
                  <a:srgbClr val="FFFFFF"/>
                </a:highlight>
              </a:rPr>
              <a:t>: Al igual que con la tensión, es el valor de la corriente de trabajo.</a:t>
            </a:r>
            <a:endParaRPr sz="1300">
              <a:solidFill>
                <a:schemeClr val="dk1"/>
              </a:solidFill>
              <a:highlight>
                <a:srgbClr val="FFFFFF"/>
              </a:highlight>
            </a:endParaRPr>
          </a:p>
          <a:p>
            <a:pPr indent="-311150" lvl="0" marL="876300" rtl="0" algn="l">
              <a:lnSpc>
                <a:spcPct val="115000"/>
              </a:lnSpc>
              <a:spcBef>
                <a:spcPts val="0"/>
              </a:spcBef>
              <a:spcAft>
                <a:spcPts val="0"/>
              </a:spcAft>
              <a:buClr>
                <a:schemeClr val="dk1"/>
              </a:buClr>
              <a:buSzPts val="1300"/>
              <a:buChar char="●"/>
            </a:pPr>
            <a:r>
              <a:rPr b="1" lang="es-419" sz="1300">
                <a:solidFill>
                  <a:schemeClr val="dk1"/>
                </a:solidFill>
                <a:highlight>
                  <a:srgbClr val="FFFFFF"/>
                </a:highlight>
              </a:rPr>
              <a:t>Poder de corte</a:t>
            </a:r>
            <a:r>
              <a:rPr lang="es-419" sz="1300">
                <a:solidFill>
                  <a:schemeClr val="dk1"/>
                </a:solidFill>
                <a:highlight>
                  <a:srgbClr val="FFFFFF"/>
                </a:highlight>
              </a:rPr>
              <a:t>: La intensidad máxima que puede interrumpir.</a:t>
            </a:r>
            <a:endParaRPr sz="1300">
              <a:solidFill>
                <a:schemeClr val="dk1"/>
              </a:solidFill>
              <a:highlight>
                <a:srgbClr val="FFFFFF"/>
              </a:highlight>
            </a:endParaRPr>
          </a:p>
          <a:p>
            <a:pPr indent="-311150" lvl="0" marL="876300" rtl="0" algn="l">
              <a:lnSpc>
                <a:spcPct val="115000"/>
              </a:lnSpc>
              <a:spcBef>
                <a:spcPts val="0"/>
              </a:spcBef>
              <a:spcAft>
                <a:spcPts val="0"/>
              </a:spcAft>
              <a:buClr>
                <a:schemeClr val="dk1"/>
              </a:buClr>
              <a:buSzPts val="1300"/>
              <a:buChar char="●"/>
            </a:pPr>
            <a:r>
              <a:rPr b="1" lang="es-419" sz="1300">
                <a:solidFill>
                  <a:schemeClr val="dk1"/>
                </a:solidFill>
                <a:highlight>
                  <a:srgbClr val="FFFFFF"/>
                </a:highlight>
              </a:rPr>
              <a:t>Poder de cierre</a:t>
            </a:r>
            <a:r>
              <a:rPr lang="es-419" sz="1300">
                <a:solidFill>
                  <a:schemeClr val="dk1"/>
                </a:solidFill>
                <a:highlight>
                  <a:srgbClr val="FFFFFF"/>
                </a:highlight>
              </a:rPr>
              <a:t>: Intensidad máxima que puede soportar sin sufrir daños.</a:t>
            </a:r>
            <a:endParaRPr sz="1300">
              <a:solidFill>
                <a:schemeClr val="dk1"/>
              </a:solidFill>
              <a:highlight>
                <a:srgbClr val="FFFFFF"/>
              </a:highlight>
            </a:endParaRPr>
          </a:p>
          <a:p>
            <a:pPr indent="-311150" lvl="0" marL="876300" rtl="0" algn="l">
              <a:lnSpc>
                <a:spcPct val="115000"/>
              </a:lnSpc>
              <a:spcBef>
                <a:spcPts val="0"/>
              </a:spcBef>
              <a:spcAft>
                <a:spcPts val="0"/>
              </a:spcAft>
              <a:buClr>
                <a:schemeClr val="dk1"/>
              </a:buClr>
              <a:buSzPts val="1300"/>
              <a:buChar char="●"/>
            </a:pPr>
            <a:r>
              <a:rPr b="1" lang="es-419" sz="1300">
                <a:solidFill>
                  <a:schemeClr val="dk1"/>
                </a:solidFill>
                <a:highlight>
                  <a:srgbClr val="FFFFFF"/>
                </a:highlight>
              </a:rPr>
              <a:t>Número de polos</a:t>
            </a:r>
            <a:r>
              <a:rPr lang="es-419" sz="1300">
                <a:solidFill>
                  <a:schemeClr val="dk1"/>
                </a:solidFill>
                <a:highlight>
                  <a:srgbClr val="FFFFFF"/>
                </a:highlight>
              </a:rPr>
              <a:t>: La cantidad de conectores que podemos conectar al dispositivo.</a:t>
            </a:r>
            <a:endParaRPr sz="1300">
              <a:solidFill>
                <a:schemeClr val="dk1"/>
              </a:solidFill>
              <a:highlight>
                <a:srgbClr val="FFFFFF"/>
              </a:highlight>
            </a:endParaRPr>
          </a:p>
        </p:txBody>
      </p:sp>
      <p:sp>
        <p:nvSpPr>
          <p:cNvPr id="96" name="Google Shape;96;p19"/>
          <p:cNvSpPr txBox="1"/>
          <p:nvPr/>
        </p:nvSpPr>
        <p:spPr>
          <a:xfrm>
            <a:off x="59275" y="2451900"/>
            <a:ext cx="3591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t>Los principales tipo de disyuntores son:</a:t>
            </a:r>
            <a:endParaRPr sz="1300"/>
          </a:p>
          <a:p>
            <a:pPr indent="0" lvl="0" marL="0" rtl="0" algn="l">
              <a:spcBef>
                <a:spcPts val="0"/>
              </a:spcBef>
              <a:spcAft>
                <a:spcPts val="0"/>
              </a:spcAft>
              <a:buNone/>
            </a:pPr>
            <a:r>
              <a:t/>
            </a:r>
            <a:endParaRPr sz="1300"/>
          </a:p>
          <a:p>
            <a:pPr indent="-311150" lvl="0" marL="457200" rtl="0" algn="l">
              <a:spcBef>
                <a:spcPts val="0"/>
              </a:spcBef>
              <a:spcAft>
                <a:spcPts val="0"/>
              </a:spcAft>
              <a:buSzPts val="1300"/>
              <a:buAutoNum type="arabicPeriod"/>
            </a:pPr>
            <a:r>
              <a:rPr lang="es-419" sz="1300"/>
              <a:t>Disyuntor magnetotérmico</a:t>
            </a:r>
            <a:endParaRPr sz="1300"/>
          </a:p>
          <a:p>
            <a:pPr indent="-311150" lvl="0" marL="457200" rtl="0" algn="l">
              <a:spcBef>
                <a:spcPts val="0"/>
              </a:spcBef>
              <a:spcAft>
                <a:spcPts val="0"/>
              </a:spcAft>
              <a:buSzPts val="1300"/>
              <a:buAutoNum type="arabicPeriod"/>
            </a:pPr>
            <a:r>
              <a:rPr lang="es-419" sz="1300"/>
              <a:t>Disyuntor diferencial.</a:t>
            </a:r>
            <a:endParaRPr sz="1300"/>
          </a:p>
        </p:txBody>
      </p:sp>
      <p:sp>
        <p:nvSpPr>
          <p:cNvPr id="97" name="Google Shape;97;p19"/>
          <p:cNvSpPr txBox="1"/>
          <p:nvPr/>
        </p:nvSpPr>
        <p:spPr>
          <a:xfrm>
            <a:off x="59275" y="3823275"/>
            <a:ext cx="55425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dk1"/>
                </a:solidFill>
              </a:rPr>
              <a:t>I</a:t>
            </a:r>
            <a:r>
              <a:rPr lang="es-419">
                <a:solidFill>
                  <a:schemeClr val="dk1"/>
                </a:solidFill>
              </a:rPr>
              <a:t>nterruptor magnetotérmico: </a:t>
            </a:r>
            <a:r>
              <a:rPr lang="es-419" sz="1300">
                <a:solidFill>
                  <a:schemeClr val="dk1"/>
                </a:solidFill>
                <a:highlight>
                  <a:srgbClr val="FFFFFF"/>
                </a:highlight>
              </a:rPr>
              <a:t>Este dispositivo es el encargado de cortar el paso de la corriente cuando supera un determinado umbral. </a:t>
            </a:r>
            <a:r>
              <a:rPr b="1" lang="es-419" sz="1300">
                <a:solidFill>
                  <a:schemeClr val="dk1"/>
                </a:solidFill>
                <a:highlight>
                  <a:srgbClr val="FFFFFF"/>
                </a:highlight>
              </a:rPr>
              <a:t>Protegen al resto de la instalación y los equipos que tenemos conectados de posible sobrecargas y cortocircuitos.</a:t>
            </a:r>
            <a:endParaRPr sz="1300">
              <a:solidFill>
                <a:schemeClr val="dk1"/>
              </a:solidFill>
            </a:endParaRPr>
          </a:p>
        </p:txBody>
      </p:sp>
      <p:pic>
        <p:nvPicPr>
          <p:cNvPr id="98" name="Google Shape;98;p19"/>
          <p:cNvPicPr preferRelativeResize="0"/>
          <p:nvPr/>
        </p:nvPicPr>
        <p:blipFill>
          <a:blip r:embed="rId4">
            <a:alphaModFix/>
          </a:blip>
          <a:stretch>
            <a:fillRect/>
          </a:stretch>
        </p:blipFill>
        <p:spPr>
          <a:xfrm>
            <a:off x="5468800" y="3377175"/>
            <a:ext cx="3508700" cy="176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nvSpPr>
        <p:spPr>
          <a:xfrm>
            <a:off x="527850" y="444975"/>
            <a:ext cx="8088300" cy="3377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t/>
            </a:r>
            <a:endParaRPr sz="1250">
              <a:solidFill>
                <a:schemeClr val="dk1"/>
              </a:solidFill>
              <a:highlight>
                <a:srgbClr val="FFFFFF"/>
              </a:highlight>
              <a:latin typeface="Roboto"/>
              <a:ea typeface="Roboto"/>
              <a:cs typeface="Roboto"/>
              <a:sym typeface="Roboto"/>
            </a:endParaRPr>
          </a:p>
          <a:p>
            <a:pPr indent="0" lvl="0" marL="0" rtl="0" algn="ctr">
              <a:lnSpc>
                <a:spcPct val="120000"/>
              </a:lnSpc>
              <a:spcBef>
                <a:spcPts val="500"/>
              </a:spcBef>
              <a:spcAft>
                <a:spcPts val="0"/>
              </a:spcAft>
              <a:buNone/>
            </a:pPr>
            <a:r>
              <a:rPr b="1" i="1" lang="es-419" sz="1850">
                <a:solidFill>
                  <a:schemeClr val="dk1"/>
                </a:solidFill>
                <a:highlight>
                  <a:srgbClr val="FFFFFF"/>
                </a:highlight>
                <a:latin typeface="Roboto"/>
                <a:ea typeface="Roboto"/>
                <a:cs typeface="Roboto"/>
                <a:sym typeface="Roboto"/>
              </a:rPr>
              <a:t>¿Cómo </a:t>
            </a:r>
            <a:r>
              <a:rPr b="1" i="1" lang="es-419" sz="1850">
                <a:solidFill>
                  <a:schemeClr val="dk1"/>
                </a:solidFill>
                <a:highlight>
                  <a:srgbClr val="FFFFFF"/>
                </a:highlight>
                <a:latin typeface="Roboto"/>
                <a:ea typeface="Roboto"/>
                <a:cs typeface="Roboto"/>
                <a:sym typeface="Roboto"/>
              </a:rPr>
              <a:t>identificar</a:t>
            </a:r>
            <a:r>
              <a:rPr b="1" i="1" lang="es-419" sz="1850">
                <a:solidFill>
                  <a:schemeClr val="dk1"/>
                </a:solidFill>
                <a:highlight>
                  <a:srgbClr val="FFFFFF"/>
                </a:highlight>
                <a:latin typeface="Roboto"/>
                <a:ea typeface="Roboto"/>
                <a:cs typeface="Roboto"/>
                <a:sym typeface="Roboto"/>
              </a:rPr>
              <a:t> fugas </a:t>
            </a:r>
            <a:r>
              <a:rPr b="1" i="1" lang="es-419" sz="1850">
                <a:solidFill>
                  <a:schemeClr val="dk1"/>
                </a:solidFill>
                <a:highlight>
                  <a:srgbClr val="FFFFFF"/>
                </a:highlight>
                <a:latin typeface="Roboto"/>
                <a:ea typeface="Roboto"/>
                <a:cs typeface="Roboto"/>
                <a:sym typeface="Roboto"/>
              </a:rPr>
              <a:t>eléctricas</a:t>
            </a:r>
            <a:r>
              <a:rPr b="1" i="1" lang="es-419" sz="1850">
                <a:solidFill>
                  <a:schemeClr val="dk1"/>
                </a:solidFill>
                <a:highlight>
                  <a:srgbClr val="FFFFFF"/>
                </a:highlight>
                <a:latin typeface="Roboto"/>
                <a:ea typeface="Roboto"/>
                <a:cs typeface="Roboto"/>
                <a:sym typeface="Roboto"/>
              </a:rPr>
              <a:t>? </a:t>
            </a:r>
            <a:endParaRPr b="1" i="1" sz="1850">
              <a:solidFill>
                <a:schemeClr val="dk1"/>
              </a:solidFill>
              <a:highlight>
                <a:srgbClr val="FFFFFF"/>
              </a:highlight>
              <a:latin typeface="Roboto"/>
              <a:ea typeface="Roboto"/>
              <a:cs typeface="Roboto"/>
              <a:sym typeface="Roboto"/>
            </a:endParaRPr>
          </a:p>
          <a:p>
            <a:pPr indent="0" lvl="0" marL="0" rtl="0" algn="l">
              <a:lnSpc>
                <a:spcPct val="115000"/>
              </a:lnSpc>
              <a:spcBef>
                <a:spcPts val="500"/>
              </a:spcBef>
              <a:spcAft>
                <a:spcPts val="0"/>
              </a:spcAft>
              <a:buNone/>
            </a:pPr>
            <a:r>
              <a:rPr lang="es-419" sz="1250">
                <a:solidFill>
                  <a:schemeClr val="dk1"/>
                </a:solidFill>
                <a:highlight>
                  <a:srgbClr val="FFFFFF"/>
                </a:highlight>
                <a:latin typeface="Roboto"/>
                <a:ea typeface="Roboto"/>
                <a:cs typeface="Roboto"/>
                <a:sym typeface="Roboto"/>
              </a:rPr>
              <a:t>Los interruptores diferencial</a:t>
            </a:r>
            <a:r>
              <a:rPr b="1" lang="es-419" sz="1250">
                <a:solidFill>
                  <a:schemeClr val="dk1"/>
                </a:solidFill>
                <a:highlight>
                  <a:srgbClr val="FFFFFF"/>
                </a:highlight>
                <a:latin typeface="Roboto"/>
                <a:ea typeface="Roboto"/>
                <a:cs typeface="Roboto"/>
                <a:sym typeface="Roboto"/>
              </a:rPr>
              <a:t> son los encargados de cortar el paso de la corriente ante fugas.</a:t>
            </a:r>
            <a:endParaRPr b="1" sz="1450">
              <a:solidFill>
                <a:schemeClr val="dk1"/>
              </a:solidFill>
              <a:highlight>
                <a:srgbClr val="FFFFFF"/>
              </a:highlight>
              <a:latin typeface="Roboto"/>
              <a:ea typeface="Roboto"/>
              <a:cs typeface="Roboto"/>
              <a:sym typeface="Roboto"/>
            </a:endParaRPr>
          </a:p>
          <a:p>
            <a:pPr indent="0" lvl="0" marL="0" rtl="0" algn="l">
              <a:lnSpc>
                <a:spcPct val="120000"/>
              </a:lnSpc>
              <a:spcBef>
                <a:spcPts val="1800"/>
              </a:spcBef>
              <a:spcAft>
                <a:spcPts val="0"/>
              </a:spcAft>
              <a:buNone/>
            </a:pPr>
            <a:r>
              <a:rPr lang="es-419" sz="1250">
                <a:solidFill>
                  <a:schemeClr val="dk1"/>
                </a:solidFill>
                <a:highlight>
                  <a:srgbClr val="FFFFFF"/>
                </a:highlight>
                <a:latin typeface="Roboto"/>
                <a:ea typeface="Roboto"/>
                <a:cs typeface="Roboto"/>
                <a:sym typeface="Roboto"/>
              </a:rPr>
              <a:t>mediante </a:t>
            </a:r>
            <a:r>
              <a:rPr lang="es-419" sz="1250">
                <a:solidFill>
                  <a:schemeClr val="dk1"/>
                </a:solidFill>
                <a:highlight>
                  <a:srgbClr val="FFFFFF"/>
                </a:highlight>
                <a:uFill>
                  <a:noFill/>
                </a:uFill>
                <a:latin typeface="Roboto"/>
                <a:ea typeface="Roboto"/>
                <a:cs typeface="Roboto"/>
                <a:sym typeface="Roboto"/>
                <a:hlinkClick r:id="rId3">
                  <a:extLst>
                    <a:ext uri="{A12FA001-AC4F-418D-AE19-62706E023703}">
                      <ahyp:hlinkClr val="tx"/>
                    </a:ext>
                  </a:extLst>
                </a:hlinkClick>
              </a:rPr>
              <a:t>potencia</a:t>
            </a:r>
            <a:r>
              <a:rPr lang="es-419" sz="1250">
                <a:solidFill>
                  <a:schemeClr val="dk1"/>
                </a:solidFill>
                <a:highlight>
                  <a:srgbClr val="FFFFFF"/>
                </a:highlight>
                <a:latin typeface="Roboto"/>
                <a:ea typeface="Roboto"/>
                <a:cs typeface="Roboto"/>
                <a:sym typeface="Roboto"/>
              </a:rPr>
              <a:t> de la señal, y si existe una fuga significa que por </a:t>
            </a:r>
            <a:r>
              <a:rPr lang="es-419" sz="1250">
                <a:solidFill>
                  <a:schemeClr val="dk1"/>
                </a:solidFill>
                <a:highlight>
                  <a:srgbClr val="FFFFFF"/>
                </a:highlight>
                <a:latin typeface="Roboto"/>
                <a:ea typeface="Roboto"/>
                <a:cs typeface="Roboto"/>
                <a:sym typeface="Roboto"/>
              </a:rPr>
              <a:t>algún</a:t>
            </a:r>
            <a:r>
              <a:rPr lang="es-419" sz="1250">
                <a:solidFill>
                  <a:schemeClr val="dk1"/>
                </a:solidFill>
                <a:highlight>
                  <a:srgbClr val="FFFFFF"/>
                </a:highlight>
                <a:latin typeface="Roboto"/>
                <a:ea typeface="Roboto"/>
                <a:cs typeface="Roboto"/>
                <a:sym typeface="Roboto"/>
              </a:rPr>
              <a:t> medio ‘</a:t>
            </a:r>
            <a:r>
              <a:rPr i="1" lang="es-419" sz="1250">
                <a:solidFill>
                  <a:schemeClr val="dk1"/>
                </a:solidFill>
                <a:highlight>
                  <a:srgbClr val="FFFFFF"/>
                </a:highlight>
                <a:latin typeface="Roboto"/>
                <a:ea typeface="Roboto"/>
                <a:cs typeface="Roboto"/>
                <a:sym typeface="Roboto"/>
              </a:rPr>
              <a:t>hace  tierra</a:t>
            </a:r>
            <a:r>
              <a:rPr lang="es-419" sz="1250">
                <a:solidFill>
                  <a:schemeClr val="dk1"/>
                </a:solidFill>
                <a:highlight>
                  <a:srgbClr val="FFFFFF"/>
                </a:highlight>
                <a:latin typeface="Roboto"/>
                <a:ea typeface="Roboto"/>
                <a:cs typeface="Roboto"/>
                <a:sym typeface="Roboto"/>
              </a:rPr>
              <a:t>‘; hacer tierra significa que deriva la </a:t>
            </a:r>
            <a:r>
              <a:rPr lang="es-419" sz="1250">
                <a:solidFill>
                  <a:schemeClr val="dk1"/>
                </a:solidFill>
                <a:highlight>
                  <a:srgbClr val="FFFFFF"/>
                </a:highlight>
                <a:uFill>
                  <a:noFill/>
                </a:uFill>
                <a:latin typeface="Roboto"/>
                <a:ea typeface="Roboto"/>
                <a:cs typeface="Roboto"/>
                <a:sym typeface="Roboto"/>
                <a:hlinkClick r:id="rId4">
                  <a:extLst>
                    <a:ext uri="{A12FA001-AC4F-418D-AE19-62706E023703}">
                      <ahyp:hlinkClr val="tx"/>
                    </a:ext>
                  </a:extLst>
                </a:hlinkClick>
              </a:rPr>
              <a:t>potencia eléctrica</a:t>
            </a:r>
            <a:r>
              <a:rPr lang="es-419" sz="1250">
                <a:solidFill>
                  <a:schemeClr val="dk1"/>
                </a:solidFill>
                <a:highlight>
                  <a:srgbClr val="FFFFFF"/>
                </a:highlight>
                <a:latin typeface="Roboto"/>
                <a:ea typeface="Roboto"/>
                <a:cs typeface="Roboto"/>
                <a:sym typeface="Roboto"/>
              </a:rPr>
              <a:t> al piso, y como el disyuntor recibe menor señal, entonces corta la corriente.</a:t>
            </a:r>
            <a:endParaRPr sz="1250">
              <a:solidFill>
                <a:schemeClr val="dk1"/>
              </a:solidFill>
              <a:highlight>
                <a:srgbClr val="FFFFFF"/>
              </a:highlight>
              <a:latin typeface="Roboto"/>
              <a:ea typeface="Roboto"/>
              <a:cs typeface="Roboto"/>
              <a:sym typeface="Roboto"/>
            </a:endParaRPr>
          </a:p>
          <a:p>
            <a:pPr indent="0" lvl="0" marL="0" rtl="0" algn="l">
              <a:lnSpc>
                <a:spcPct val="120000"/>
              </a:lnSpc>
              <a:spcBef>
                <a:spcPts val="500"/>
              </a:spcBef>
              <a:spcAft>
                <a:spcPts val="0"/>
              </a:spcAft>
              <a:buNone/>
            </a:pPr>
            <a:r>
              <a:t/>
            </a:r>
            <a:endParaRPr sz="1150">
              <a:solidFill>
                <a:srgbClr val="3A3A3A"/>
              </a:solidFill>
              <a:highlight>
                <a:srgbClr val="FFFFFF"/>
              </a:highlight>
              <a:latin typeface="Roboto"/>
              <a:ea typeface="Roboto"/>
              <a:cs typeface="Roboto"/>
              <a:sym typeface="Roboto"/>
            </a:endParaRPr>
          </a:p>
          <a:p>
            <a:pPr indent="0" lvl="0" marL="0" rtl="0" algn="l">
              <a:lnSpc>
                <a:spcPct val="120000"/>
              </a:lnSpc>
              <a:spcBef>
                <a:spcPts val="500"/>
              </a:spcBef>
              <a:spcAft>
                <a:spcPts val="0"/>
              </a:spcAft>
              <a:buNone/>
            </a:pPr>
            <a:r>
              <a:t/>
            </a:r>
            <a:endParaRPr sz="1150">
              <a:solidFill>
                <a:srgbClr val="3A3A3A"/>
              </a:solidFill>
              <a:highlight>
                <a:srgbClr val="FFFFFF"/>
              </a:highlight>
              <a:latin typeface="Roboto"/>
              <a:ea typeface="Roboto"/>
              <a:cs typeface="Roboto"/>
              <a:sym typeface="Roboto"/>
            </a:endParaRPr>
          </a:p>
          <a:p>
            <a:pPr indent="0" lvl="0" marL="0" rtl="0" algn="l">
              <a:lnSpc>
                <a:spcPct val="120000"/>
              </a:lnSpc>
              <a:spcBef>
                <a:spcPts val="500"/>
              </a:spcBef>
              <a:spcAft>
                <a:spcPts val="0"/>
              </a:spcAft>
              <a:buNone/>
            </a:pPr>
            <a:r>
              <a:t/>
            </a:r>
            <a:endParaRPr sz="1150">
              <a:solidFill>
                <a:srgbClr val="3A3A3A"/>
              </a:solidFill>
              <a:highlight>
                <a:srgbClr val="FFFFFF"/>
              </a:highlight>
              <a:latin typeface="Roboto"/>
              <a:ea typeface="Roboto"/>
              <a:cs typeface="Roboto"/>
              <a:sym typeface="Roboto"/>
            </a:endParaRPr>
          </a:p>
          <a:p>
            <a:pPr indent="0" lvl="0" marL="0" rtl="0" algn="l">
              <a:lnSpc>
                <a:spcPct val="120000"/>
              </a:lnSpc>
              <a:spcBef>
                <a:spcPts val="500"/>
              </a:spcBef>
              <a:spcAft>
                <a:spcPts val="0"/>
              </a:spcAft>
              <a:buNone/>
            </a:pPr>
            <a:r>
              <a:t/>
            </a:r>
            <a:endParaRPr sz="1150">
              <a:solidFill>
                <a:srgbClr val="3A3A3A"/>
              </a:solidFill>
              <a:highlight>
                <a:srgbClr val="FFFFFF"/>
              </a:highlight>
              <a:latin typeface="Roboto"/>
              <a:ea typeface="Roboto"/>
              <a:cs typeface="Roboto"/>
              <a:sym typeface="Roboto"/>
            </a:endParaRPr>
          </a:p>
          <a:p>
            <a:pPr indent="0" lvl="0" marL="0" rtl="0" algn="l">
              <a:lnSpc>
                <a:spcPct val="120000"/>
              </a:lnSpc>
              <a:spcBef>
                <a:spcPts val="500"/>
              </a:spcBef>
              <a:spcAft>
                <a:spcPts val="500"/>
              </a:spcAft>
              <a:buClr>
                <a:schemeClr val="dk1"/>
              </a:buClr>
              <a:buSzPts val="1100"/>
              <a:buFont typeface="Arial"/>
              <a:buNone/>
            </a:pPr>
            <a:r>
              <a:t/>
            </a:r>
            <a:endParaRPr sz="1150">
              <a:solidFill>
                <a:srgbClr val="3A3A3A"/>
              </a:solidFill>
              <a:highlight>
                <a:srgbClr val="FFFFFF"/>
              </a:highlight>
              <a:latin typeface="Roboto"/>
              <a:ea typeface="Roboto"/>
              <a:cs typeface="Roboto"/>
              <a:sym typeface="Roboto"/>
            </a:endParaRPr>
          </a:p>
        </p:txBody>
      </p:sp>
      <p:pic>
        <p:nvPicPr>
          <p:cNvPr id="104" name="Google Shape;104;p20"/>
          <p:cNvPicPr preferRelativeResize="0"/>
          <p:nvPr/>
        </p:nvPicPr>
        <p:blipFill>
          <a:blip r:embed="rId5">
            <a:alphaModFix/>
          </a:blip>
          <a:stretch>
            <a:fillRect/>
          </a:stretch>
        </p:blipFill>
        <p:spPr>
          <a:xfrm>
            <a:off x="1872825" y="2469640"/>
            <a:ext cx="5398351" cy="23204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4572000" y="0"/>
            <a:ext cx="4494775" cy="5143501"/>
          </a:xfrm>
          <a:prstGeom prst="rect">
            <a:avLst/>
          </a:prstGeom>
          <a:noFill/>
          <a:ln>
            <a:noFill/>
          </a:ln>
        </p:spPr>
      </p:pic>
      <p:sp>
        <p:nvSpPr>
          <p:cNvPr id="110" name="Google Shape;110;p21"/>
          <p:cNvSpPr txBox="1"/>
          <p:nvPr/>
        </p:nvSpPr>
        <p:spPr>
          <a:xfrm>
            <a:off x="274850" y="458075"/>
            <a:ext cx="4096500" cy="36555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i="1" lang="es-419" sz="1600">
                <a:solidFill>
                  <a:srgbClr val="3A3A3A"/>
                </a:solidFill>
                <a:highlight>
                  <a:srgbClr val="FFFFFF"/>
                </a:highlight>
                <a:latin typeface="Roboto"/>
                <a:ea typeface="Roboto"/>
                <a:cs typeface="Roboto"/>
                <a:sym typeface="Roboto"/>
              </a:rPr>
              <a:t>cómo funciona un interruptor diferencial</a:t>
            </a:r>
            <a:endParaRPr b="1" i="1" sz="1600">
              <a:solidFill>
                <a:srgbClr val="3A3A3A"/>
              </a:solidFill>
              <a:highlight>
                <a:srgbClr val="FFFFFF"/>
              </a:highlight>
              <a:latin typeface="Roboto"/>
              <a:ea typeface="Roboto"/>
              <a:cs typeface="Roboto"/>
              <a:sym typeface="Roboto"/>
            </a:endParaRPr>
          </a:p>
          <a:p>
            <a:pPr indent="0" lvl="0" marL="0" rtl="0" algn="l">
              <a:lnSpc>
                <a:spcPct val="115000"/>
              </a:lnSpc>
              <a:spcBef>
                <a:spcPts val="500"/>
              </a:spcBef>
              <a:spcAft>
                <a:spcPts val="0"/>
              </a:spcAft>
              <a:buNone/>
            </a:pPr>
            <a:r>
              <a:rPr lang="es-419" sz="1250">
                <a:solidFill>
                  <a:schemeClr val="dk1"/>
                </a:solidFill>
                <a:highlight>
                  <a:srgbClr val="FFFFFF"/>
                </a:highlight>
                <a:latin typeface="Roboto"/>
                <a:ea typeface="Roboto"/>
                <a:cs typeface="Roboto"/>
                <a:sym typeface="Roboto"/>
              </a:rPr>
              <a:t>El </a:t>
            </a:r>
            <a:r>
              <a:rPr b="1" lang="es-419" sz="1250">
                <a:solidFill>
                  <a:schemeClr val="dk1"/>
                </a:solidFill>
                <a:highlight>
                  <a:srgbClr val="FFFFFF"/>
                </a:highlight>
                <a:latin typeface="Roboto"/>
                <a:ea typeface="Roboto"/>
                <a:cs typeface="Roboto"/>
                <a:sym typeface="Roboto"/>
              </a:rPr>
              <a:t>interruptor diferencial se compara</a:t>
            </a:r>
            <a:r>
              <a:rPr lang="es-419" sz="1250">
                <a:solidFill>
                  <a:schemeClr val="dk1"/>
                </a:solidFill>
                <a:highlight>
                  <a:srgbClr val="FFFFFF"/>
                </a:highlight>
                <a:latin typeface="Roboto"/>
                <a:ea typeface="Roboto"/>
                <a:cs typeface="Roboto"/>
                <a:sym typeface="Roboto"/>
              </a:rPr>
              <a:t> a través de los campos magnéticos producidos por la corriente que entra y la corriente que sale del circuito. Al ser campos magnéticos producidos por la misma intensidad pero por corrientes con dirección opuesta, estos se anulan. En el caso de que las intensidades sean distintas queda un resultante de </a:t>
            </a:r>
            <a:r>
              <a:rPr b="1" lang="es-419" sz="1250">
                <a:solidFill>
                  <a:schemeClr val="dk1"/>
                </a:solidFill>
                <a:highlight>
                  <a:srgbClr val="FFFFFF"/>
                </a:highlight>
                <a:latin typeface="Roboto"/>
                <a:ea typeface="Roboto"/>
                <a:cs typeface="Roboto"/>
                <a:sym typeface="Roboto"/>
              </a:rPr>
              <a:t>campo magnético,</a:t>
            </a:r>
            <a:r>
              <a:rPr lang="es-419" sz="1250">
                <a:solidFill>
                  <a:schemeClr val="dk1"/>
                </a:solidFill>
                <a:highlight>
                  <a:srgbClr val="FFFFFF"/>
                </a:highlight>
                <a:latin typeface="Roboto"/>
                <a:ea typeface="Roboto"/>
                <a:cs typeface="Roboto"/>
                <a:sym typeface="Roboto"/>
              </a:rPr>
              <a:t> el cual hace mover una perilla que corta el circuito eléctrico. </a:t>
            </a:r>
            <a:endParaRPr sz="1250">
              <a:solidFill>
                <a:schemeClr val="dk1"/>
              </a:solidFill>
              <a:highlight>
                <a:srgbClr val="FFFFFF"/>
              </a:highlight>
              <a:latin typeface="Roboto"/>
              <a:ea typeface="Roboto"/>
              <a:cs typeface="Roboto"/>
              <a:sym typeface="Roboto"/>
            </a:endParaRPr>
          </a:p>
          <a:p>
            <a:pPr indent="0" lvl="0" marL="0" rtl="0" algn="l">
              <a:lnSpc>
                <a:spcPct val="115000"/>
              </a:lnSpc>
              <a:spcBef>
                <a:spcPts val="1800"/>
              </a:spcBef>
              <a:spcAft>
                <a:spcPts val="0"/>
              </a:spcAft>
              <a:buClr>
                <a:schemeClr val="dk1"/>
              </a:buClr>
              <a:buSzPts val="1100"/>
              <a:buFont typeface="Arial"/>
              <a:buNone/>
            </a:pPr>
            <a:r>
              <a:rPr lang="es-419" sz="1250">
                <a:solidFill>
                  <a:schemeClr val="dk1"/>
                </a:solidFill>
                <a:highlight>
                  <a:srgbClr val="FFFFFF"/>
                </a:highlight>
                <a:latin typeface="Roboto"/>
                <a:ea typeface="Roboto"/>
                <a:cs typeface="Roboto"/>
                <a:sym typeface="Roboto"/>
              </a:rPr>
              <a:t>Se pierde intensidad si por ejemplo una persona queda electrocutada, ya que parte de la corriente del circuito se pierde por tierra. </a:t>
            </a:r>
            <a:endParaRPr sz="1250">
              <a:solidFill>
                <a:schemeClr val="dk1"/>
              </a:solidFill>
              <a:highlight>
                <a:srgbClr val="FFFFFF"/>
              </a:highlight>
              <a:latin typeface="Roboto"/>
              <a:ea typeface="Roboto"/>
              <a:cs typeface="Roboto"/>
              <a:sym typeface="Roboto"/>
            </a:endParaRPr>
          </a:p>
          <a:p>
            <a:pPr indent="0" lvl="0" marL="0" rtl="0" algn="l">
              <a:spcBef>
                <a:spcPts val="1800"/>
              </a:spcBef>
              <a:spcAft>
                <a:spcPts val="0"/>
              </a:spcAft>
              <a:buNone/>
            </a:pPr>
            <a:r>
              <a:t/>
            </a:r>
            <a:endParaRPr/>
          </a:p>
        </p:txBody>
      </p:sp>
      <p:pic>
        <p:nvPicPr>
          <p:cNvPr id="111" name="Google Shape;111;p21"/>
          <p:cNvPicPr preferRelativeResize="0"/>
          <p:nvPr/>
        </p:nvPicPr>
        <p:blipFill>
          <a:blip r:embed="rId4">
            <a:alphaModFix/>
          </a:blip>
          <a:stretch>
            <a:fillRect/>
          </a:stretch>
        </p:blipFill>
        <p:spPr>
          <a:xfrm>
            <a:off x="1173275" y="3494450"/>
            <a:ext cx="2866975" cy="1544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