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Average"/>
      <p:regular r:id="rId14"/>
    </p:embeddedFont>
    <p:embeddedFont>
      <p:font typeface="Old Standard TT"/>
      <p:regular r:id="rId15"/>
      <p:bold r:id="rId16"/>
      <p: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ldStandardTT-regular.fntdata"/><Relationship Id="rId14" Type="http://schemas.openxmlformats.org/officeDocument/2006/relationships/font" Target="fonts/Average-regular.fntdata"/><Relationship Id="rId17" Type="http://schemas.openxmlformats.org/officeDocument/2006/relationships/font" Target="fonts/OldStandardTT-italic.fntdata"/><Relationship Id="rId16" Type="http://schemas.openxmlformats.org/officeDocument/2006/relationships/font" Target="fonts/OldStandardT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2e69ca121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2e69ca121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2e69ca121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2e69ca121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34924d2d7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34924d2d7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34924d2d7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134924d2d7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2e69ca1215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2e69ca1215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35c56a5be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35c56a5be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135c56a5bef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135c56a5be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>
                <a:solidFill>
                  <a:schemeClr val="accent1"/>
                </a:solidFill>
              </a:defRPr>
            </a:lvl1pPr>
            <a:lvl2pPr lvl="1" rtl="0">
              <a:buNone/>
              <a:defRPr>
                <a:solidFill>
                  <a:schemeClr val="accent1"/>
                </a:solidFill>
              </a:defRPr>
            </a:lvl2pPr>
            <a:lvl3pPr lvl="2" rtl="0">
              <a:buNone/>
              <a:defRPr>
                <a:solidFill>
                  <a:schemeClr val="accent1"/>
                </a:solidFill>
              </a:defRPr>
            </a:lvl3pPr>
            <a:lvl4pPr lvl="3" rtl="0">
              <a:buNone/>
              <a:defRPr>
                <a:solidFill>
                  <a:schemeClr val="accent1"/>
                </a:solidFill>
              </a:defRPr>
            </a:lvl4pPr>
            <a:lvl5pPr lvl="4" rtl="0">
              <a:buNone/>
              <a:defRPr>
                <a:solidFill>
                  <a:schemeClr val="accent1"/>
                </a:solidFill>
              </a:defRPr>
            </a:lvl5pPr>
            <a:lvl6pPr lvl="5" rtl="0">
              <a:buNone/>
              <a:defRPr>
                <a:solidFill>
                  <a:schemeClr val="accent1"/>
                </a:solidFill>
              </a:defRPr>
            </a:lvl6pPr>
            <a:lvl7pPr lvl="6" rtl="0">
              <a:buNone/>
              <a:defRPr>
                <a:solidFill>
                  <a:schemeClr val="accent1"/>
                </a:solidFill>
              </a:defRPr>
            </a:lvl7pPr>
            <a:lvl8pPr lvl="7" rtl="0">
              <a:buNone/>
              <a:defRPr>
                <a:solidFill>
                  <a:schemeClr val="accent1"/>
                </a:solidFill>
              </a:defRPr>
            </a:lvl8pPr>
            <a:lvl9pPr lvl="8" rtl="0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>
                <a:solidFill>
                  <a:schemeClr val="accent1"/>
                </a:solidFill>
              </a:defRPr>
            </a:lvl1pPr>
            <a:lvl2pPr lvl="1" rtl="0">
              <a:buNone/>
              <a:defRPr>
                <a:solidFill>
                  <a:schemeClr val="accent1"/>
                </a:solidFill>
              </a:defRPr>
            </a:lvl2pPr>
            <a:lvl3pPr lvl="2" rtl="0">
              <a:buNone/>
              <a:defRPr>
                <a:solidFill>
                  <a:schemeClr val="accent1"/>
                </a:solidFill>
              </a:defRPr>
            </a:lvl3pPr>
            <a:lvl4pPr lvl="3" rtl="0">
              <a:buNone/>
              <a:defRPr>
                <a:solidFill>
                  <a:schemeClr val="accent1"/>
                </a:solidFill>
              </a:defRPr>
            </a:lvl4pPr>
            <a:lvl5pPr lvl="4" rtl="0">
              <a:buNone/>
              <a:defRPr>
                <a:solidFill>
                  <a:schemeClr val="accent1"/>
                </a:solidFill>
              </a:defRPr>
            </a:lvl5pPr>
            <a:lvl6pPr lvl="5" rtl="0">
              <a:buNone/>
              <a:defRPr>
                <a:solidFill>
                  <a:schemeClr val="accent1"/>
                </a:solidFill>
              </a:defRPr>
            </a:lvl6pPr>
            <a:lvl7pPr lvl="6" rtl="0">
              <a:buNone/>
              <a:defRPr>
                <a:solidFill>
                  <a:schemeClr val="accent1"/>
                </a:solidFill>
              </a:defRPr>
            </a:lvl7pPr>
            <a:lvl8pPr lvl="7" rtl="0">
              <a:buNone/>
              <a:defRPr>
                <a:solidFill>
                  <a:schemeClr val="accent1"/>
                </a:solidFill>
              </a:defRPr>
            </a:lvl8pPr>
            <a:lvl9pPr lvl="8" rtl="0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>
                <a:solidFill>
                  <a:schemeClr val="accent1"/>
                </a:solidFill>
              </a:defRPr>
            </a:lvl1pPr>
            <a:lvl2pPr lvl="1" rtl="0">
              <a:buNone/>
              <a:defRPr>
                <a:solidFill>
                  <a:schemeClr val="accent1"/>
                </a:solidFill>
              </a:defRPr>
            </a:lvl2pPr>
            <a:lvl3pPr lvl="2" rtl="0">
              <a:buNone/>
              <a:defRPr>
                <a:solidFill>
                  <a:schemeClr val="accent1"/>
                </a:solidFill>
              </a:defRPr>
            </a:lvl3pPr>
            <a:lvl4pPr lvl="3" rtl="0">
              <a:buNone/>
              <a:defRPr>
                <a:solidFill>
                  <a:schemeClr val="accent1"/>
                </a:solidFill>
              </a:defRPr>
            </a:lvl4pPr>
            <a:lvl5pPr lvl="4" rtl="0">
              <a:buNone/>
              <a:defRPr>
                <a:solidFill>
                  <a:schemeClr val="accent1"/>
                </a:solidFill>
              </a:defRPr>
            </a:lvl5pPr>
            <a:lvl6pPr lvl="5" rtl="0">
              <a:buNone/>
              <a:defRPr>
                <a:solidFill>
                  <a:schemeClr val="accent1"/>
                </a:solidFill>
              </a:defRPr>
            </a:lvl6pPr>
            <a:lvl7pPr lvl="6" rtl="0">
              <a:buNone/>
              <a:defRPr>
                <a:solidFill>
                  <a:schemeClr val="accent1"/>
                </a:solidFill>
              </a:defRPr>
            </a:lvl7pPr>
            <a:lvl8pPr lvl="7" rtl="0">
              <a:buNone/>
              <a:defRPr>
                <a:solidFill>
                  <a:schemeClr val="accent1"/>
                </a:solidFill>
              </a:defRPr>
            </a:lvl8pPr>
            <a:lvl9pPr lvl="8" rtl="0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50450" y="735425"/>
            <a:ext cx="3729600" cy="294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>
                <a:solidFill>
                  <a:schemeClr val="accent1"/>
                </a:solidFill>
              </a:defRPr>
            </a:lvl1pPr>
            <a:lvl2pPr lvl="1" rtl="0">
              <a:buNone/>
              <a:defRPr>
                <a:solidFill>
                  <a:schemeClr val="accent1"/>
                </a:solidFill>
              </a:defRPr>
            </a:lvl2pPr>
            <a:lvl3pPr lvl="2" rtl="0">
              <a:buNone/>
              <a:defRPr>
                <a:solidFill>
                  <a:schemeClr val="accent1"/>
                </a:solidFill>
              </a:defRPr>
            </a:lvl3pPr>
            <a:lvl4pPr lvl="3" rtl="0">
              <a:buNone/>
              <a:defRPr>
                <a:solidFill>
                  <a:schemeClr val="accent1"/>
                </a:solidFill>
              </a:defRPr>
            </a:lvl4pPr>
            <a:lvl5pPr lvl="4" rtl="0">
              <a:buNone/>
              <a:defRPr>
                <a:solidFill>
                  <a:schemeClr val="accent1"/>
                </a:solidFill>
              </a:defRPr>
            </a:lvl5pPr>
            <a:lvl6pPr lvl="5" rtl="0">
              <a:buNone/>
              <a:defRPr>
                <a:solidFill>
                  <a:schemeClr val="accent1"/>
                </a:solidFill>
              </a:defRPr>
            </a:lvl6pPr>
            <a:lvl7pPr lvl="6" rtl="0">
              <a:buNone/>
              <a:defRPr>
                <a:solidFill>
                  <a:schemeClr val="accent1"/>
                </a:solidFill>
              </a:defRPr>
            </a:lvl7pPr>
            <a:lvl8pPr lvl="7" rtl="0">
              <a:buNone/>
              <a:defRPr>
                <a:solidFill>
                  <a:schemeClr val="accent1"/>
                </a:solidFill>
              </a:defRPr>
            </a:lvl8pPr>
            <a:lvl9pPr lvl="8" rtl="0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rt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rt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rt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rt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rt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rt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rt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rt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4.jpg"/><Relationship Id="rId5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idx="2" type="body"/>
          </p:nvPr>
        </p:nvSpPr>
        <p:spPr>
          <a:xfrm>
            <a:off x="4950450" y="735425"/>
            <a:ext cx="3729600" cy="3407100"/>
          </a:xfrm>
          <a:prstGeom prst="rect">
            <a:avLst/>
          </a:prstGeom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s-419" sz="3317">
                <a:solidFill>
                  <a:schemeClr val="lt2"/>
                </a:solidFill>
              </a:rPr>
              <a:t>Grupo N°5</a:t>
            </a:r>
            <a:endParaRPr b="1" i="1" sz="3317">
              <a:solidFill>
                <a:schemeClr val="lt2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s-419" sz="3317">
                <a:solidFill>
                  <a:schemeClr val="lt2"/>
                </a:solidFill>
              </a:rPr>
              <a:t>Integrantes</a:t>
            </a:r>
            <a:br>
              <a:rPr lang="es-419">
                <a:solidFill>
                  <a:schemeClr val="lt2"/>
                </a:solidFill>
              </a:rPr>
            </a:br>
            <a:endParaRPr>
              <a:solidFill>
                <a:schemeClr val="lt2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2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500">
                <a:solidFill>
                  <a:schemeClr val="lt2"/>
                </a:solidFill>
              </a:rPr>
              <a:t>Ibañez Juan</a:t>
            </a:r>
            <a:br>
              <a:rPr lang="es-419" sz="2500">
                <a:solidFill>
                  <a:schemeClr val="lt2"/>
                </a:solidFill>
              </a:rPr>
            </a:br>
            <a:r>
              <a:rPr lang="es-419" sz="2500">
                <a:solidFill>
                  <a:schemeClr val="lt2"/>
                </a:solidFill>
              </a:rPr>
              <a:t>Hollman Octavio</a:t>
            </a:r>
            <a:endParaRPr sz="2500">
              <a:solidFill>
                <a:schemeClr val="lt2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500">
                <a:solidFill>
                  <a:schemeClr val="lt2"/>
                </a:solidFill>
              </a:rPr>
              <a:t>Lucero Santiago</a:t>
            </a:r>
            <a:endParaRPr sz="2500">
              <a:solidFill>
                <a:schemeClr val="lt2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419" sz="2500">
                <a:solidFill>
                  <a:schemeClr val="lt2"/>
                </a:solidFill>
              </a:rPr>
              <a:t>Rojas Rafael</a:t>
            </a:r>
            <a:endParaRPr sz="2500">
              <a:solidFill>
                <a:schemeClr val="lt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202125" y="555300"/>
            <a:ext cx="4155300" cy="40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s-419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Arco Eléctrico, Rayo Eléctrico y Rigidez Dieléctrica en Aceites.</a:t>
            </a:r>
            <a:endParaRPr>
              <a:solidFill>
                <a:schemeClr val="dk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cxnSp>
        <p:nvCxnSpPr>
          <p:cNvPr id="61" name="Google Shape;61;p13"/>
          <p:cNvCxnSpPr/>
          <p:nvPr/>
        </p:nvCxnSpPr>
        <p:spPr>
          <a:xfrm rot="10800000">
            <a:off x="4943625" y="4494200"/>
            <a:ext cx="809100" cy="20100"/>
          </a:xfrm>
          <a:prstGeom prst="straightConnector1">
            <a:avLst/>
          </a:prstGeom>
          <a:noFill/>
          <a:ln cap="flat" cmpd="sng" w="22860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311700" y="0"/>
            <a:ext cx="8520600" cy="89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s-419">
                <a:latin typeface="Times New Roman"/>
                <a:ea typeface="Times New Roman"/>
                <a:cs typeface="Times New Roman"/>
                <a:sym typeface="Times New Roman"/>
              </a:rPr>
              <a:t>Arco </a:t>
            </a:r>
            <a:r>
              <a:rPr b="1" i="1" lang="es-419">
                <a:latin typeface="Times New Roman"/>
                <a:ea typeface="Times New Roman"/>
                <a:cs typeface="Times New Roman"/>
                <a:sym typeface="Times New Roman"/>
              </a:rPr>
              <a:t>Eléctrico</a:t>
            </a:r>
            <a:endParaRPr b="1" i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7" name="Google Shape;67;p14"/>
          <p:cNvPicPr preferRelativeResize="0"/>
          <p:nvPr/>
        </p:nvPicPr>
        <p:blipFill rotWithShape="1">
          <a:blip r:embed="rId3">
            <a:alphaModFix/>
          </a:blip>
          <a:srcRect b="8858" l="0" r="0" t="0"/>
          <a:stretch/>
        </p:blipFill>
        <p:spPr>
          <a:xfrm>
            <a:off x="662600" y="2921450"/>
            <a:ext cx="3155725" cy="2042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/>
          <p:cNvPicPr preferRelativeResize="0"/>
          <p:nvPr/>
        </p:nvPicPr>
        <p:blipFill rotWithShape="1">
          <a:blip r:embed="rId4">
            <a:alphaModFix/>
          </a:blip>
          <a:srcRect b="0" l="9123" r="0" t="0"/>
          <a:stretch/>
        </p:blipFill>
        <p:spPr>
          <a:xfrm>
            <a:off x="662600" y="620600"/>
            <a:ext cx="3155725" cy="2240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72000" y="620600"/>
            <a:ext cx="3828599" cy="4343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type="title"/>
          </p:nvPr>
        </p:nvSpPr>
        <p:spPr>
          <a:xfrm>
            <a:off x="311700" y="2253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s-419">
                <a:latin typeface="Times New Roman"/>
                <a:ea typeface="Times New Roman"/>
                <a:cs typeface="Times New Roman"/>
                <a:sym typeface="Times New Roman"/>
              </a:rPr>
              <a:t>RAYO ELÉCTRICO</a:t>
            </a:r>
            <a:endParaRPr b="1" i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12025" y="733812"/>
            <a:ext cx="2282550" cy="3675875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5"/>
          <p:cNvSpPr txBox="1"/>
          <p:nvPr/>
        </p:nvSpPr>
        <p:spPr>
          <a:xfrm>
            <a:off x="520550" y="1326150"/>
            <a:ext cx="4759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verage"/>
              <a:ea typeface="Average"/>
              <a:cs typeface="Average"/>
              <a:sym typeface="Average"/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545325" y="1264175"/>
            <a:ext cx="5341800" cy="25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●"/>
            </a:pPr>
            <a:r>
              <a:rPr b="1" lang="es-419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 forman por la </a:t>
            </a:r>
            <a:r>
              <a:rPr b="1" lang="es-419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electrificación</a:t>
            </a:r>
            <a:r>
              <a:rPr b="1" lang="es-419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s-419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 las nubes</a:t>
            </a:r>
            <a:r>
              <a:rPr b="1" lang="es-419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1"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●"/>
            </a:pPr>
            <a:r>
              <a:rPr b="1" lang="es-419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Las diferencias de temperatura generan corrientes de aire</a:t>
            </a:r>
            <a:endParaRPr b="1"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●"/>
            </a:pPr>
            <a:r>
              <a:rPr b="1" lang="es-419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Las </a:t>
            </a:r>
            <a:r>
              <a:rPr b="1" lang="es-419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partículas</a:t>
            </a:r>
            <a:r>
              <a:rPr b="1" lang="es-419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 cargan.</a:t>
            </a:r>
            <a:endParaRPr b="1"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●"/>
            </a:pPr>
            <a:r>
              <a:rPr b="1" lang="es-419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Por la influencia de estas cargas, la superficie terrestre adquiere carga positiva.</a:t>
            </a:r>
            <a:endParaRPr b="1"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●"/>
            </a:pPr>
            <a:r>
              <a:rPr b="1" lang="es-419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Picos de corriente 200.000 Amper.</a:t>
            </a:r>
            <a:endParaRPr b="1"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Times New Roman"/>
              <a:buChar char="●"/>
            </a:pPr>
            <a:r>
              <a:rPr b="1" lang="es-419" sz="19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Cientos millones de Volt.</a:t>
            </a:r>
            <a:endParaRPr b="1" sz="19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s-419">
                <a:latin typeface="Times New Roman"/>
                <a:ea typeface="Times New Roman"/>
                <a:cs typeface="Times New Roman"/>
                <a:sym typeface="Times New Roman"/>
              </a:rPr>
              <a:t>RIGIDEZ </a:t>
            </a:r>
            <a:r>
              <a:rPr i="1" lang="es-419">
                <a:latin typeface="Times New Roman"/>
                <a:ea typeface="Times New Roman"/>
                <a:cs typeface="Times New Roman"/>
                <a:sym typeface="Times New Roman"/>
              </a:rPr>
              <a:t>DIELÉCTRICA</a:t>
            </a:r>
            <a:endParaRPr i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Font typeface="Times New Roman"/>
              <a:buChar char="❖"/>
            </a:pPr>
            <a:r>
              <a:rPr lang="es-419" sz="2100">
                <a:latin typeface="Times New Roman"/>
                <a:ea typeface="Times New Roman"/>
                <a:cs typeface="Times New Roman"/>
                <a:sym typeface="Times New Roman"/>
              </a:rPr>
              <a:t>Máxima tensión que es capaz de soportar un material sin que se perfore.</a:t>
            </a:r>
            <a:r>
              <a:rPr lang="es-419" sz="21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1950" lvl="0" marL="457200" rtl="0" algn="l">
              <a:spcBef>
                <a:spcPts val="1200"/>
              </a:spcBef>
              <a:spcAft>
                <a:spcPts val="0"/>
              </a:spcAft>
              <a:buSzPts val="2100"/>
              <a:buFont typeface="Times New Roman"/>
              <a:buChar char="❖"/>
            </a:pPr>
            <a:r>
              <a:rPr lang="es-419" sz="2100">
                <a:latin typeface="Times New Roman"/>
                <a:ea typeface="Times New Roman"/>
                <a:cs typeface="Times New Roman"/>
                <a:sym typeface="Times New Roman"/>
              </a:rPr>
              <a:t>Esta tensión se conoce como tensión de ruptura del material.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1950" lvl="0" marL="457200" rtl="0" algn="l">
              <a:spcBef>
                <a:spcPts val="1200"/>
              </a:spcBef>
              <a:spcAft>
                <a:spcPts val="0"/>
              </a:spcAft>
              <a:buSzPts val="2100"/>
              <a:buFont typeface="Times New Roman"/>
              <a:buChar char="❖"/>
            </a:pPr>
            <a:r>
              <a:rPr lang="es-419" sz="2100">
                <a:latin typeface="Times New Roman"/>
                <a:ea typeface="Times New Roman"/>
                <a:cs typeface="Times New Roman"/>
                <a:sym typeface="Times New Roman"/>
              </a:rPr>
              <a:t>En dicha tensión, un material aislante pierde sus propiedades aislantes.</a:t>
            </a:r>
            <a:endParaRPr sz="21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s-419">
                <a:latin typeface="Times New Roman"/>
                <a:ea typeface="Times New Roman"/>
                <a:cs typeface="Times New Roman"/>
                <a:sym typeface="Times New Roman"/>
              </a:rPr>
              <a:t>características</a:t>
            </a:r>
            <a:r>
              <a:rPr b="1" i="1" lang="es-419">
                <a:latin typeface="Times New Roman"/>
                <a:ea typeface="Times New Roman"/>
                <a:cs typeface="Times New Roman"/>
                <a:sym typeface="Times New Roman"/>
              </a:rPr>
              <a:t>  del aceite </a:t>
            </a:r>
            <a:r>
              <a:rPr b="1" i="1" lang="es-419">
                <a:latin typeface="Times New Roman"/>
                <a:ea typeface="Times New Roman"/>
                <a:cs typeface="Times New Roman"/>
                <a:sym typeface="Times New Roman"/>
              </a:rPr>
              <a:t>dieléctrico</a:t>
            </a:r>
            <a:r>
              <a:rPr b="1" i="1" lang="es-419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1" i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" name="Google Shape;89;p17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96090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b="1" lang="es-419" sz="2851"/>
              <a:t>refrigeración</a:t>
            </a:r>
            <a:r>
              <a:rPr b="1" lang="es-419" sz="2851"/>
              <a:t> de componentes</a:t>
            </a:r>
            <a:endParaRPr b="1" sz="2851"/>
          </a:p>
          <a:p>
            <a:pPr indent="-396090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b="1" lang="es-419" sz="2851"/>
              <a:t>aislantes </a:t>
            </a:r>
            <a:endParaRPr b="1" sz="2851"/>
          </a:p>
          <a:p>
            <a:pPr indent="-396090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b="1" lang="es-419" sz="2851"/>
              <a:t>propiedades antioxidante </a:t>
            </a:r>
            <a:endParaRPr b="1" sz="2851"/>
          </a:p>
          <a:p>
            <a:pPr indent="-396090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b="1" lang="es-419" sz="2851"/>
              <a:t>alta resistencia </a:t>
            </a:r>
            <a:r>
              <a:rPr b="1" lang="es-419" sz="2851"/>
              <a:t>dieléctrica</a:t>
            </a:r>
            <a:endParaRPr b="1" sz="2851"/>
          </a:p>
          <a:p>
            <a:pPr indent="-396090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b="1" lang="es-419" sz="2851"/>
              <a:t>baja </a:t>
            </a:r>
            <a:r>
              <a:rPr b="1" lang="es-419" sz="2851"/>
              <a:t>viscosidad</a:t>
            </a:r>
            <a:endParaRPr b="1" sz="2851"/>
          </a:p>
          <a:p>
            <a:pPr indent="-396090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b="1" lang="es-419" sz="2851"/>
              <a:t>factor de pérdida </a:t>
            </a:r>
            <a:endParaRPr b="1" sz="2851"/>
          </a:p>
          <a:p>
            <a:pPr indent="-396090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b="1" lang="es-419" sz="2851"/>
              <a:t>tensión interfacial </a:t>
            </a:r>
            <a:r>
              <a:rPr b="1" lang="es-419"/>
              <a:t> 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s-419"/>
              <a:t> </a:t>
            </a:r>
            <a:endParaRPr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/>
              <a:t> </a:t>
            </a:r>
            <a:r>
              <a:rPr b="1" i="1" lang="es-419"/>
              <a:t>PROCEDIMIENTO DE PRUEBA</a:t>
            </a:r>
            <a:endParaRPr b="1" i="1"/>
          </a:p>
        </p:txBody>
      </p:sp>
      <p:sp>
        <p:nvSpPr>
          <p:cNvPr id="95" name="Google Shape;95;p18"/>
          <p:cNvSpPr txBox="1"/>
          <p:nvPr>
            <p:ph idx="1" type="body"/>
          </p:nvPr>
        </p:nvSpPr>
        <p:spPr>
          <a:xfrm>
            <a:off x="311700" y="1171600"/>
            <a:ext cx="819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>
                <a:latin typeface="Times New Roman"/>
                <a:ea typeface="Times New Roman"/>
                <a:cs typeface="Times New Roman"/>
                <a:sym typeface="Times New Roman"/>
              </a:rPr>
              <a:t>Se utiliza un probador de rigidez </a:t>
            </a:r>
            <a:r>
              <a:rPr b="1" lang="es-419">
                <a:latin typeface="Times New Roman"/>
                <a:ea typeface="Times New Roman"/>
                <a:cs typeface="Times New Roman"/>
                <a:sym typeface="Times New Roman"/>
              </a:rPr>
              <a:t>dieléctrica</a:t>
            </a:r>
            <a:r>
              <a:rPr b="1" lang="es-419">
                <a:latin typeface="Times New Roman"/>
                <a:ea typeface="Times New Roman"/>
                <a:cs typeface="Times New Roman"/>
                <a:sym typeface="Times New Roman"/>
              </a:rPr>
              <a:t>, formado por: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b="1" lang="es-419">
                <a:latin typeface="Times New Roman"/>
                <a:ea typeface="Times New Roman"/>
                <a:cs typeface="Times New Roman"/>
                <a:sym typeface="Times New Roman"/>
              </a:rPr>
              <a:t>Regulador de tensión.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b="1" lang="es-419">
                <a:latin typeface="Times New Roman"/>
                <a:ea typeface="Times New Roman"/>
                <a:cs typeface="Times New Roman"/>
                <a:sym typeface="Times New Roman"/>
              </a:rPr>
              <a:t>Transformador elevador.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b="1" lang="es-419">
                <a:latin typeface="Times New Roman"/>
                <a:ea typeface="Times New Roman"/>
                <a:cs typeface="Times New Roman"/>
                <a:sym typeface="Times New Roman"/>
              </a:rPr>
              <a:t>Divisor de tensión.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b="1" lang="es-419">
                <a:latin typeface="Times New Roman"/>
                <a:ea typeface="Times New Roman"/>
                <a:cs typeface="Times New Roman"/>
                <a:sym typeface="Times New Roman"/>
              </a:rPr>
              <a:t>Voltímetro.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b="1" lang="es-419">
                <a:latin typeface="Times New Roman"/>
                <a:ea typeface="Times New Roman"/>
                <a:cs typeface="Times New Roman"/>
                <a:sym typeface="Times New Roman"/>
              </a:rPr>
              <a:t>Copa de prueba.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6" name="Google Shape;9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74225" y="1722750"/>
            <a:ext cx="3507725" cy="2969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s-419"/>
              <a:t>COPA DE PRUEBA</a:t>
            </a:r>
            <a:endParaRPr b="1" i="1"/>
          </a:p>
        </p:txBody>
      </p:sp>
      <p:pic>
        <p:nvPicPr>
          <p:cNvPr id="102" name="Google Shape;10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1874" y="1175425"/>
            <a:ext cx="6280250" cy="335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s-419">
                <a:latin typeface="Times New Roman"/>
                <a:ea typeface="Times New Roman"/>
                <a:cs typeface="Times New Roman"/>
                <a:sym typeface="Times New Roman"/>
              </a:rPr>
              <a:t>PROCEDIMIENTO DE PRUEBA</a:t>
            </a:r>
            <a:endParaRPr b="1" i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8" name="Google Shape;108;p2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-419">
                <a:latin typeface="Times New Roman"/>
                <a:ea typeface="Times New Roman"/>
                <a:cs typeface="Times New Roman"/>
                <a:sym typeface="Times New Roman"/>
              </a:rPr>
              <a:t>Paso a paso: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b="1" lang="es-419">
                <a:latin typeface="Times New Roman"/>
                <a:ea typeface="Times New Roman"/>
                <a:cs typeface="Times New Roman"/>
                <a:sym typeface="Times New Roman"/>
              </a:rPr>
              <a:t>Limpieza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b="1" lang="es-419">
                <a:latin typeface="Times New Roman"/>
                <a:ea typeface="Times New Roman"/>
                <a:cs typeface="Times New Roman"/>
                <a:sym typeface="Times New Roman"/>
              </a:rPr>
              <a:t>Control de erosión en los electrodos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b="1" lang="es-419">
                <a:latin typeface="Times New Roman"/>
                <a:ea typeface="Times New Roman"/>
                <a:cs typeface="Times New Roman"/>
                <a:sym typeface="Times New Roman"/>
              </a:rPr>
              <a:t>Colocar el aceite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b="1" lang="es-419">
                <a:latin typeface="Times New Roman"/>
                <a:ea typeface="Times New Roman"/>
                <a:cs typeface="Times New Roman"/>
                <a:sym typeface="Times New Roman"/>
              </a:rPr>
              <a:t>Aplicar el voltaje hasta que se produzca el arco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b="1" lang="es-419">
                <a:latin typeface="Times New Roman"/>
                <a:ea typeface="Times New Roman"/>
                <a:cs typeface="Times New Roman"/>
                <a:sym typeface="Times New Roman"/>
              </a:rPr>
              <a:t>Registrar valores obtenidos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Times New Roman"/>
              <a:buChar char="●"/>
            </a:pPr>
            <a:r>
              <a:rPr b="1" lang="es-419">
                <a:latin typeface="Times New Roman"/>
                <a:ea typeface="Times New Roman"/>
                <a:cs typeface="Times New Roman"/>
                <a:sym typeface="Times New Roman"/>
              </a:rPr>
              <a:t>Determinar si el aceite pasa la prueba</a:t>
            </a:r>
            <a:br>
              <a:rPr b="1" lang="es-419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