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F12A222-62E5-463F-ADE5-C288C5A1FF97}" type="datetimeFigureOut">
              <a:rPr lang="es-AR" smtClean="0"/>
              <a:t>23/5/2023</a:t>
            </a:fld>
            <a:endParaRPr lang="es-AR"/>
          </a:p>
        </p:txBody>
      </p:sp>
      <p:sp>
        <p:nvSpPr>
          <p:cNvPr id="5" name="Footer Placeholder 4"/>
          <p:cNvSpPr>
            <a:spLocks noGrp="1"/>
          </p:cNvSpPr>
          <p:nvPr>
            <p:ph type="ftr" sz="quarter" idx="11"/>
          </p:nvPr>
        </p:nvSpPr>
        <p:spPr/>
        <p:txBody>
          <a:bodyPr/>
          <a:lstStyle/>
          <a:p>
            <a:endParaRPr lang="es-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6D72710-B30B-4B46-A8A8-62262286F513}" type="slidenum">
              <a:rPr lang="es-AR" smtClean="0"/>
              <a:t>‹Nº›</a:t>
            </a:fld>
            <a:endParaRPr lang="es-AR"/>
          </a:p>
        </p:txBody>
      </p:sp>
    </p:spTree>
    <p:extLst>
      <p:ext uri="{BB962C8B-B14F-4D97-AF65-F5344CB8AC3E}">
        <p14:creationId xmlns:p14="http://schemas.microsoft.com/office/powerpoint/2010/main" val="159097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F12A222-62E5-463F-ADE5-C288C5A1FF97}" type="datetimeFigureOut">
              <a:rPr lang="es-AR" smtClean="0"/>
              <a:t>23/5/2023</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6D72710-B30B-4B46-A8A8-62262286F513}" type="slidenum">
              <a:rPr lang="es-AR" smtClean="0"/>
              <a:t>‹Nº›</a:t>
            </a:fld>
            <a:endParaRPr lang="es-AR"/>
          </a:p>
        </p:txBody>
      </p:sp>
    </p:spTree>
    <p:extLst>
      <p:ext uri="{BB962C8B-B14F-4D97-AF65-F5344CB8AC3E}">
        <p14:creationId xmlns:p14="http://schemas.microsoft.com/office/powerpoint/2010/main" val="325230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F12A222-62E5-463F-ADE5-C288C5A1FF97}" type="datetimeFigureOut">
              <a:rPr lang="es-AR" smtClean="0"/>
              <a:t>23/5/2023</a:t>
            </a:fld>
            <a:endParaRPr lang="es-AR"/>
          </a:p>
        </p:txBody>
      </p:sp>
      <p:sp>
        <p:nvSpPr>
          <p:cNvPr id="5" name="Footer Placeholder 4"/>
          <p:cNvSpPr>
            <a:spLocks noGrp="1"/>
          </p:cNvSpPr>
          <p:nvPr>
            <p:ph type="ftr" sz="quarter" idx="11"/>
          </p:nvPr>
        </p:nvSpPr>
        <p:spPr/>
        <p:txBody>
          <a:bodyPr/>
          <a:lstStyle/>
          <a:p>
            <a:endParaRPr lang="es-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6D72710-B30B-4B46-A8A8-62262286F513}" type="slidenum">
              <a:rPr lang="es-AR" smtClean="0"/>
              <a:t>‹Nº›</a:t>
            </a:fld>
            <a:endParaRPr lang="es-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11885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CF12A222-62E5-463F-ADE5-C288C5A1FF97}" type="datetimeFigureOut">
              <a:rPr lang="es-AR" smtClean="0"/>
              <a:t>23/5/2023</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D72710-B30B-4B46-A8A8-62262286F513}" type="slidenum">
              <a:rPr lang="es-AR" smtClean="0"/>
              <a:t>‹Nº›</a:t>
            </a:fld>
            <a:endParaRPr lang="es-AR"/>
          </a:p>
        </p:txBody>
      </p:sp>
    </p:spTree>
    <p:extLst>
      <p:ext uri="{BB962C8B-B14F-4D97-AF65-F5344CB8AC3E}">
        <p14:creationId xmlns:p14="http://schemas.microsoft.com/office/powerpoint/2010/main" val="2335636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CF12A222-62E5-463F-ADE5-C288C5A1FF97}" type="datetimeFigureOut">
              <a:rPr lang="es-AR" smtClean="0"/>
              <a:t>23/5/2023</a:t>
            </a:fld>
            <a:endParaRPr lang="es-AR"/>
          </a:p>
        </p:txBody>
      </p:sp>
      <p:sp>
        <p:nvSpPr>
          <p:cNvPr id="6" name="Footer Placeholder 5"/>
          <p:cNvSpPr>
            <a:spLocks noGrp="1"/>
          </p:cNvSpPr>
          <p:nvPr>
            <p:ph type="ftr" sz="quarter" idx="11"/>
          </p:nvPr>
        </p:nvSpPr>
        <p:spPr/>
        <p:txBody>
          <a:bodyPr/>
          <a:lstStyle/>
          <a:p>
            <a:endParaRPr lang="es-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D72710-B30B-4B46-A8A8-62262286F513}" type="slidenum">
              <a:rPr lang="es-AR" smtClean="0"/>
              <a:t>‹Nº›</a:t>
            </a:fld>
            <a:endParaRPr lang="es-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19273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CF12A222-62E5-463F-ADE5-C288C5A1FF97}" type="datetimeFigureOut">
              <a:rPr lang="es-AR" smtClean="0"/>
              <a:t>23/5/2023</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D72710-B30B-4B46-A8A8-62262286F513}" type="slidenum">
              <a:rPr lang="es-AR" smtClean="0"/>
              <a:t>‹Nº›</a:t>
            </a:fld>
            <a:endParaRPr lang="es-AR"/>
          </a:p>
        </p:txBody>
      </p:sp>
    </p:spTree>
    <p:extLst>
      <p:ext uri="{BB962C8B-B14F-4D97-AF65-F5344CB8AC3E}">
        <p14:creationId xmlns:p14="http://schemas.microsoft.com/office/powerpoint/2010/main" val="2278222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F12A222-62E5-463F-ADE5-C288C5A1FF97}" type="datetimeFigureOut">
              <a:rPr lang="es-AR" smtClean="0"/>
              <a:t>23/5/2023</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D72710-B30B-4B46-A8A8-62262286F513}" type="slidenum">
              <a:rPr lang="es-AR" smtClean="0"/>
              <a:t>‹Nº›</a:t>
            </a:fld>
            <a:endParaRPr lang="es-AR"/>
          </a:p>
        </p:txBody>
      </p:sp>
    </p:spTree>
    <p:extLst>
      <p:ext uri="{BB962C8B-B14F-4D97-AF65-F5344CB8AC3E}">
        <p14:creationId xmlns:p14="http://schemas.microsoft.com/office/powerpoint/2010/main" val="757348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F12A222-62E5-463F-ADE5-C288C5A1FF97}" type="datetimeFigureOut">
              <a:rPr lang="es-AR" smtClean="0"/>
              <a:t>23/5/2023</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D72710-B30B-4B46-A8A8-62262286F513}" type="slidenum">
              <a:rPr lang="es-AR" smtClean="0"/>
              <a:t>‹Nº›</a:t>
            </a:fld>
            <a:endParaRPr lang="es-AR"/>
          </a:p>
        </p:txBody>
      </p:sp>
    </p:spTree>
    <p:extLst>
      <p:ext uri="{BB962C8B-B14F-4D97-AF65-F5344CB8AC3E}">
        <p14:creationId xmlns:p14="http://schemas.microsoft.com/office/powerpoint/2010/main" val="1462238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F12A222-62E5-463F-ADE5-C288C5A1FF97}" type="datetimeFigureOut">
              <a:rPr lang="es-AR" smtClean="0"/>
              <a:t>23/5/2023</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D72710-B30B-4B46-A8A8-62262286F513}" type="slidenum">
              <a:rPr lang="es-AR" smtClean="0"/>
              <a:t>‹Nº›</a:t>
            </a:fld>
            <a:endParaRPr lang="es-AR"/>
          </a:p>
        </p:txBody>
      </p:sp>
    </p:spTree>
    <p:extLst>
      <p:ext uri="{BB962C8B-B14F-4D97-AF65-F5344CB8AC3E}">
        <p14:creationId xmlns:p14="http://schemas.microsoft.com/office/powerpoint/2010/main" val="2408801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F12A222-62E5-463F-ADE5-C288C5A1FF97}" type="datetimeFigureOut">
              <a:rPr lang="es-AR" smtClean="0"/>
              <a:t>23/5/2023</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6D72710-B30B-4B46-A8A8-62262286F513}" type="slidenum">
              <a:rPr lang="es-AR" smtClean="0"/>
              <a:t>‹Nº›</a:t>
            </a:fld>
            <a:endParaRPr lang="es-AR"/>
          </a:p>
        </p:txBody>
      </p:sp>
    </p:spTree>
    <p:extLst>
      <p:ext uri="{BB962C8B-B14F-4D97-AF65-F5344CB8AC3E}">
        <p14:creationId xmlns:p14="http://schemas.microsoft.com/office/powerpoint/2010/main" val="1972457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F12A222-62E5-463F-ADE5-C288C5A1FF97}" type="datetimeFigureOut">
              <a:rPr lang="es-AR" smtClean="0"/>
              <a:t>23/5/2023</a:t>
            </a:fld>
            <a:endParaRPr lang="es-AR"/>
          </a:p>
        </p:txBody>
      </p:sp>
      <p:sp>
        <p:nvSpPr>
          <p:cNvPr id="6" name="Footer Placeholder 5"/>
          <p:cNvSpPr>
            <a:spLocks noGrp="1"/>
          </p:cNvSpPr>
          <p:nvPr>
            <p:ph type="ftr" sz="quarter" idx="11"/>
          </p:nvPr>
        </p:nvSpPr>
        <p:spPr/>
        <p:txBody>
          <a:bodyPr/>
          <a:lstStyle/>
          <a:p>
            <a:endParaRPr lang="es-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6D72710-B30B-4B46-A8A8-62262286F513}" type="slidenum">
              <a:rPr lang="es-AR" smtClean="0"/>
              <a:t>‹Nº›</a:t>
            </a:fld>
            <a:endParaRPr lang="es-AR"/>
          </a:p>
        </p:txBody>
      </p:sp>
    </p:spTree>
    <p:extLst>
      <p:ext uri="{BB962C8B-B14F-4D97-AF65-F5344CB8AC3E}">
        <p14:creationId xmlns:p14="http://schemas.microsoft.com/office/powerpoint/2010/main" val="223833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F12A222-62E5-463F-ADE5-C288C5A1FF97}" type="datetimeFigureOut">
              <a:rPr lang="es-AR" smtClean="0"/>
              <a:t>23/5/2023</a:t>
            </a:fld>
            <a:endParaRPr lang="es-AR"/>
          </a:p>
        </p:txBody>
      </p:sp>
      <p:sp>
        <p:nvSpPr>
          <p:cNvPr id="8" name="Footer Placeholder 7"/>
          <p:cNvSpPr>
            <a:spLocks noGrp="1"/>
          </p:cNvSpPr>
          <p:nvPr>
            <p:ph type="ftr" sz="quarter" idx="11"/>
          </p:nvPr>
        </p:nvSpPr>
        <p:spPr/>
        <p:txBody>
          <a:bodyPr/>
          <a:lstStyle/>
          <a:p>
            <a:endParaRPr lang="es-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6D72710-B30B-4B46-A8A8-62262286F513}" type="slidenum">
              <a:rPr lang="es-AR" smtClean="0"/>
              <a:t>‹Nº›</a:t>
            </a:fld>
            <a:endParaRPr lang="es-AR"/>
          </a:p>
        </p:txBody>
      </p:sp>
    </p:spTree>
    <p:extLst>
      <p:ext uri="{BB962C8B-B14F-4D97-AF65-F5344CB8AC3E}">
        <p14:creationId xmlns:p14="http://schemas.microsoft.com/office/powerpoint/2010/main" val="389936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F12A222-62E5-463F-ADE5-C288C5A1FF97}" type="datetimeFigureOut">
              <a:rPr lang="es-AR" smtClean="0"/>
              <a:t>23/5/2023</a:t>
            </a:fld>
            <a:endParaRPr lang="es-AR"/>
          </a:p>
        </p:txBody>
      </p:sp>
      <p:sp>
        <p:nvSpPr>
          <p:cNvPr id="4" name="Footer Placeholder 3"/>
          <p:cNvSpPr>
            <a:spLocks noGrp="1"/>
          </p:cNvSpPr>
          <p:nvPr>
            <p:ph type="ftr" sz="quarter" idx="11"/>
          </p:nvPr>
        </p:nvSpPr>
        <p:spPr/>
        <p:txBody>
          <a:bodyPr/>
          <a:lstStyle/>
          <a:p>
            <a:endParaRPr lang="es-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6D72710-B30B-4B46-A8A8-62262286F513}" type="slidenum">
              <a:rPr lang="es-AR" smtClean="0"/>
              <a:t>‹Nº›</a:t>
            </a:fld>
            <a:endParaRPr lang="es-AR"/>
          </a:p>
        </p:txBody>
      </p:sp>
    </p:spTree>
    <p:extLst>
      <p:ext uri="{BB962C8B-B14F-4D97-AF65-F5344CB8AC3E}">
        <p14:creationId xmlns:p14="http://schemas.microsoft.com/office/powerpoint/2010/main" val="2253276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12A222-62E5-463F-ADE5-C288C5A1FF97}" type="datetimeFigureOut">
              <a:rPr lang="es-AR" smtClean="0"/>
              <a:t>23/5/2023</a:t>
            </a:fld>
            <a:endParaRPr lang="es-AR"/>
          </a:p>
        </p:txBody>
      </p:sp>
      <p:sp>
        <p:nvSpPr>
          <p:cNvPr id="3" name="Footer Placeholder 2"/>
          <p:cNvSpPr>
            <a:spLocks noGrp="1"/>
          </p:cNvSpPr>
          <p:nvPr>
            <p:ph type="ftr" sz="quarter" idx="11"/>
          </p:nvPr>
        </p:nvSpPr>
        <p:spPr/>
        <p:txBody>
          <a:bodyPr/>
          <a:lstStyle/>
          <a:p>
            <a:endParaRPr lang="es-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6D72710-B30B-4B46-A8A8-62262286F513}" type="slidenum">
              <a:rPr lang="es-AR" smtClean="0"/>
              <a:t>‹Nº›</a:t>
            </a:fld>
            <a:endParaRPr lang="es-AR"/>
          </a:p>
        </p:txBody>
      </p:sp>
    </p:spTree>
    <p:extLst>
      <p:ext uri="{BB962C8B-B14F-4D97-AF65-F5344CB8AC3E}">
        <p14:creationId xmlns:p14="http://schemas.microsoft.com/office/powerpoint/2010/main" val="53949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F12A222-62E5-463F-ADE5-C288C5A1FF97}" type="datetimeFigureOut">
              <a:rPr lang="es-AR" smtClean="0"/>
              <a:t>23/5/2023</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6D72710-B30B-4B46-A8A8-62262286F513}" type="slidenum">
              <a:rPr lang="es-AR" smtClean="0"/>
              <a:t>‹Nº›</a:t>
            </a:fld>
            <a:endParaRPr lang="es-AR"/>
          </a:p>
        </p:txBody>
      </p:sp>
    </p:spTree>
    <p:extLst>
      <p:ext uri="{BB962C8B-B14F-4D97-AF65-F5344CB8AC3E}">
        <p14:creationId xmlns:p14="http://schemas.microsoft.com/office/powerpoint/2010/main" val="785944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F12A222-62E5-463F-ADE5-C288C5A1FF97}" type="datetimeFigureOut">
              <a:rPr lang="es-AR" smtClean="0"/>
              <a:t>23/5/2023</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D72710-B30B-4B46-A8A8-62262286F513}" type="slidenum">
              <a:rPr lang="es-AR" smtClean="0"/>
              <a:t>‹Nº›</a:t>
            </a:fld>
            <a:endParaRPr lang="es-AR"/>
          </a:p>
        </p:txBody>
      </p:sp>
    </p:spTree>
    <p:extLst>
      <p:ext uri="{BB962C8B-B14F-4D97-AF65-F5344CB8AC3E}">
        <p14:creationId xmlns:p14="http://schemas.microsoft.com/office/powerpoint/2010/main" val="197682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F12A222-62E5-463F-ADE5-C288C5A1FF97}" type="datetimeFigureOut">
              <a:rPr lang="es-AR" smtClean="0"/>
              <a:t>23/5/2023</a:t>
            </a:fld>
            <a:endParaRPr lang="es-A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6D72710-B30B-4B46-A8A8-62262286F513}" type="slidenum">
              <a:rPr lang="es-AR" smtClean="0"/>
              <a:t>‹Nº›</a:t>
            </a:fld>
            <a:endParaRPr lang="es-AR"/>
          </a:p>
        </p:txBody>
      </p:sp>
    </p:spTree>
    <p:extLst>
      <p:ext uri="{BB962C8B-B14F-4D97-AF65-F5344CB8AC3E}">
        <p14:creationId xmlns:p14="http://schemas.microsoft.com/office/powerpoint/2010/main" val="2750061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A5CC09-17DA-4E68-9375-423BEADE78AF}"/>
              </a:ext>
            </a:extLst>
          </p:cNvPr>
          <p:cNvSpPr>
            <a:spLocks noGrp="1"/>
          </p:cNvSpPr>
          <p:nvPr>
            <p:ph type="ctrTitle"/>
          </p:nvPr>
        </p:nvSpPr>
        <p:spPr>
          <a:xfrm>
            <a:off x="2602461" y="662152"/>
            <a:ext cx="8915399" cy="917556"/>
          </a:xfrm>
        </p:spPr>
        <p:txBody>
          <a:bodyPr>
            <a:normAutofit/>
          </a:bodyPr>
          <a:lstStyle/>
          <a:p>
            <a:pPr algn="ctr"/>
            <a:r>
              <a:rPr lang="es-ES" b="1" u="sng" dirty="0">
                <a:solidFill>
                  <a:schemeClr val="tx1"/>
                </a:solidFill>
                <a:latin typeface="+mn-lt"/>
              </a:rPr>
              <a:t>Pintura electrostática</a:t>
            </a:r>
            <a:endParaRPr lang="es-AR" b="1" u="sng" dirty="0">
              <a:solidFill>
                <a:schemeClr val="tx1"/>
              </a:solidFill>
              <a:latin typeface="+mn-lt"/>
            </a:endParaRPr>
          </a:p>
        </p:txBody>
      </p:sp>
      <p:pic>
        <p:nvPicPr>
          <p:cNvPr id="1026" name="Picture 2" descr="▷ Pintura Electrostática, lo que debes saber - FERRO INDUSTRIAL">
            <a:extLst>
              <a:ext uri="{FF2B5EF4-FFF2-40B4-BE49-F238E27FC236}">
                <a16:creationId xmlns:a16="http://schemas.microsoft.com/office/drawing/2014/main" id="{C84C72FE-34B5-42CC-8600-69843E77B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296" y="1895020"/>
            <a:ext cx="7707727" cy="4335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947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C4D188-75B0-4BBA-BFC0-5FBB13854EC4}"/>
              </a:ext>
            </a:extLst>
          </p:cNvPr>
          <p:cNvSpPr>
            <a:spLocks noGrp="1"/>
          </p:cNvSpPr>
          <p:nvPr>
            <p:ph type="title"/>
          </p:nvPr>
        </p:nvSpPr>
        <p:spPr>
          <a:xfrm>
            <a:off x="2176247" y="762000"/>
            <a:ext cx="8911687" cy="574069"/>
          </a:xfrm>
        </p:spPr>
        <p:txBody>
          <a:bodyPr>
            <a:noAutofit/>
          </a:bodyPr>
          <a:lstStyle/>
          <a:p>
            <a:r>
              <a:rPr lang="es-ES" b="1" dirty="0">
                <a:ea typeface="Artifakt Element" panose="020B0503050000020004" pitchFamily="34" charset="0"/>
              </a:rPr>
              <a:t>¿Qué es?</a:t>
            </a:r>
            <a:endParaRPr lang="es-AR" b="1" dirty="0">
              <a:ea typeface="Artifakt Element" panose="020B0503050000020004" pitchFamily="34" charset="0"/>
            </a:endParaRPr>
          </a:p>
        </p:txBody>
      </p:sp>
      <p:sp>
        <p:nvSpPr>
          <p:cNvPr id="3" name="Marcador de contenido 2">
            <a:extLst>
              <a:ext uri="{FF2B5EF4-FFF2-40B4-BE49-F238E27FC236}">
                <a16:creationId xmlns:a16="http://schemas.microsoft.com/office/drawing/2014/main" id="{FEED8484-FD90-49AD-A264-C89B9A60AC9C}"/>
              </a:ext>
            </a:extLst>
          </p:cNvPr>
          <p:cNvSpPr>
            <a:spLocks noGrp="1"/>
          </p:cNvSpPr>
          <p:nvPr>
            <p:ph idx="1"/>
          </p:nvPr>
        </p:nvSpPr>
        <p:spPr>
          <a:xfrm>
            <a:off x="6851374" y="1330701"/>
            <a:ext cx="5171455" cy="4765299"/>
          </a:xfrm>
        </p:spPr>
        <p:txBody>
          <a:bodyPr>
            <a:normAutofit lnSpcReduction="10000"/>
          </a:bodyPr>
          <a:lstStyle/>
          <a:p>
            <a:pPr marL="0" indent="0" algn="just">
              <a:buNone/>
            </a:pPr>
            <a:r>
              <a:rPr lang="es-ES" sz="2400" dirty="0">
                <a:latin typeface="Artifakt Element" panose="020B0503050000020004" pitchFamily="34" charset="0"/>
                <a:ea typeface="Artifakt Element" panose="020B0503050000020004" pitchFamily="34" charset="0"/>
              </a:rPr>
              <a:t>La pintura electrostática, también conocido como pintura en polvo, es un tipo de recubrimiento que se aplica como un fluido, de polvo seco, el cual se aplica con partículas eléctricamente cargadas que suele ser utilizado para crear un acabado duro que es más resistente que la pintura convencional, además de un acabado mucho mas sofisticado.</a:t>
            </a:r>
          </a:p>
          <a:p>
            <a:pPr marL="0" indent="0" algn="just">
              <a:buNone/>
            </a:pPr>
            <a:r>
              <a:rPr lang="es-ES" sz="2400" dirty="0">
                <a:latin typeface="Artifakt Element" panose="020B0503050000020004" pitchFamily="34" charset="0"/>
                <a:ea typeface="Artifakt Element" panose="020B0503050000020004" pitchFamily="34" charset="0"/>
              </a:rPr>
              <a:t>El cual se puede aplicar en diversas superficies entre las cuales podemos encontrar metal, plástico y madera</a:t>
            </a:r>
            <a:endParaRPr lang="es-AR" sz="2400" dirty="0">
              <a:latin typeface="Artifakt Element" panose="020B0503050000020004" pitchFamily="34" charset="0"/>
              <a:ea typeface="Artifakt Element" panose="020B0503050000020004" pitchFamily="34" charset="0"/>
            </a:endParaRPr>
          </a:p>
        </p:txBody>
      </p:sp>
      <p:pic>
        <p:nvPicPr>
          <p:cNvPr id="1026" name="Picture 2" descr="Pintura electrostática o pintura en polvo, usos y precauciones -  Pintura-para.com">
            <a:extLst>
              <a:ext uri="{FF2B5EF4-FFF2-40B4-BE49-F238E27FC236}">
                <a16:creationId xmlns:a16="http://schemas.microsoft.com/office/drawing/2014/main" id="{E6097781-8A64-448A-BBAB-5A70FD7E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636" y="1774134"/>
            <a:ext cx="5171455" cy="330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46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F6C8B89-9BD0-416F-B094-B063F26AF9F4}"/>
              </a:ext>
            </a:extLst>
          </p:cNvPr>
          <p:cNvSpPr txBox="1">
            <a:spLocks noGrp="1"/>
          </p:cNvSpPr>
          <p:nvPr>
            <p:ph type="title"/>
          </p:nvPr>
        </p:nvSpPr>
        <p:spPr>
          <a:xfrm>
            <a:off x="2053567" y="305482"/>
            <a:ext cx="3817146" cy="1447265"/>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ea typeface="Artifakt Element" panose="020B0503050000020004" pitchFamily="34" charset="0"/>
              </a:rPr>
              <a:t>Beneficios de la pintura electroestática</a:t>
            </a:r>
            <a:endParaRPr lang="es-AR" b="1" dirty="0">
              <a:ea typeface="Artifakt Element" panose="020B0503050000020004" pitchFamily="34" charset="0"/>
            </a:endParaRPr>
          </a:p>
        </p:txBody>
      </p:sp>
      <p:sp>
        <p:nvSpPr>
          <p:cNvPr id="6" name="Marcador de contenido 2">
            <a:extLst>
              <a:ext uri="{FF2B5EF4-FFF2-40B4-BE49-F238E27FC236}">
                <a16:creationId xmlns:a16="http://schemas.microsoft.com/office/drawing/2014/main" id="{DE6A72F6-0C85-48D5-A14F-CF3E7B5424E1}"/>
              </a:ext>
            </a:extLst>
          </p:cNvPr>
          <p:cNvSpPr txBox="1">
            <a:spLocks/>
          </p:cNvSpPr>
          <p:nvPr/>
        </p:nvSpPr>
        <p:spPr>
          <a:xfrm>
            <a:off x="1152939" y="2067368"/>
            <a:ext cx="4717773" cy="13616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S" sz="1600" dirty="0">
                <a:latin typeface="Artifakt Element" panose="020B0503050000020004" pitchFamily="34" charset="0"/>
                <a:ea typeface="Artifakt Element" panose="020B0503050000020004" pitchFamily="34" charset="0"/>
              </a:rPr>
              <a:t>Es una excelente alternativa ya que, en el recubrimiento de piezas metálicas y plásticas, a diferencia de las pinturas tradicionales, evita que se formen burbujas en la superficie..</a:t>
            </a:r>
            <a:endParaRPr lang="es-AR" sz="1600" dirty="0">
              <a:latin typeface="Artifakt Element" panose="020B0503050000020004" pitchFamily="34" charset="0"/>
              <a:ea typeface="Artifakt Element" panose="020B0503050000020004" pitchFamily="34" charset="0"/>
            </a:endParaRPr>
          </a:p>
        </p:txBody>
      </p:sp>
      <p:sp>
        <p:nvSpPr>
          <p:cNvPr id="7" name="Título 1">
            <a:extLst>
              <a:ext uri="{FF2B5EF4-FFF2-40B4-BE49-F238E27FC236}">
                <a16:creationId xmlns:a16="http://schemas.microsoft.com/office/drawing/2014/main" id="{E951F689-FA1F-41F0-897A-DB9DBB9CC2B4}"/>
              </a:ext>
            </a:extLst>
          </p:cNvPr>
          <p:cNvSpPr txBox="1">
            <a:spLocks/>
          </p:cNvSpPr>
          <p:nvPr/>
        </p:nvSpPr>
        <p:spPr>
          <a:xfrm>
            <a:off x="1949864" y="3429000"/>
            <a:ext cx="9356992" cy="574069"/>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b="1" dirty="0">
                <a:ea typeface="Artifakt Element" panose="020B0503050000020004" pitchFamily="34" charset="0"/>
              </a:rPr>
              <a:t>Algunos ejemplos: </a:t>
            </a:r>
          </a:p>
        </p:txBody>
      </p:sp>
      <p:pic>
        <p:nvPicPr>
          <p:cNvPr id="8" name="Picture 4" descr="QUE ES LA PINTURA EN POLVO ELECTROSTATICA ? - YouTube">
            <a:extLst>
              <a:ext uri="{FF2B5EF4-FFF2-40B4-BE49-F238E27FC236}">
                <a16:creationId xmlns:a16="http://schemas.microsoft.com/office/drawing/2014/main" id="{275C1F7F-90EA-416E-87C3-9E549DD2E2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98" r="20093"/>
          <a:stretch/>
        </p:blipFill>
        <p:spPr bwMode="auto">
          <a:xfrm>
            <a:off x="1949864" y="4025644"/>
            <a:ext cx="2524871" cy="22084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intura electrostática - Wikipedia, la enciclopedia libre">
            <a:extLst>
              <a:ext uri="{FF2B5EF4-FFF2-40B4-BE49-F238E27FC236}">
                <a16:creationId xmlns:a16="http://schemas.microsoft.com/office/drawing/2014/main" id="{20A8C29B-F732-468E-A5BC-732535173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758" y="4034981"/>
            <a:ext cx="2725946" cy="21991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Dos amigos y un negocio de pintura en polvo | Products Finishing México">
            <a:extLst>
              <a:ext uri="{FF2B5EF4-FFF2-40B4-BE49-F238E27FC236}">
                <a16:creationId xmlns:a16="http://schemas.microsoft.com/office/drawing/2014/main" id="{D37FA969-7AFD-4A6F-A638-19D10A4A9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6727" y="4025644"/>
            <a:ext cx="3830129" cy="2208468"/>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1">
            <a:extLst>
              <a:ext uri="{FF2B5EF4-FFF2-40B4-BE49-F238E27FC236}">
                <a16:creationId xmlns:a16="http://schemas.microsoft.com/office/drawing/2014/main" id="{F8C7445D-92DD-42D5-A15D-4398945E322E}"/>
              </a:ext>
            </a:extLst>
          </p:cNvPr>
          <p:cNvSpPr txBox="1">
            <a:spLocks/>
          </p:cNvSpPr>
          <p:nvPr/>
        </p:nvSpPr>
        <p:spPr>
          <a:xfrm>
            <a:off x="7338704" y="305481"/>
            <a:ext cx="4124425" cy="144726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a:ea typeface="Artifakt Element" panose="020B0503050000020004" pitchFamily="34" charset="0"/>
              </a:rPr>
              <a:t>Algunos campos donde es utilizada la pintura electroestática</a:t>
            </a:r>
            <a:endParaRPr lang="es-AR" sz="2800" b="1" dirty="0">
              <a:ea typeface="Artifakt Element" panose="020B0503050000020004" pitchFamily="34" charset="0"/>
            </a:endParaRPr>
          </a:p>
        </p:txBody>
      </p:sp>
      <p:sp>
        <p:nvSpPr>
          <p:cNvPr id="12" name="Marcador de contenido 2">
            <a:extLst>
              <a:ext uri="{FF2B5EF4-FFF2-40B4-BE49-F238E27FC236}">
                <a16:creationId xmlns:a16="http://schemas.microsoft.com/office/drawing/2014/main" id="{25B2E962-F7E2-4A2B-8E41-62212F86EE54}"/>
              </a:ext>
            </a:extLst>
          </p:cNvPr>
          <p:cNvSpPr txBox="1">
            <a:spLocks/>
          </p:cNvSpPr>
          <p:nvPr/>
        </p:nvSpPr>
        <p:spPr>
          <a:xfrm>
            <a:off x="6993148" y="2035456"/>
            <a:ext cx="4797286" cy="13616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S" sz="1600" dirty="0">
                <a:latin typeface="Artifakt Element" panose="020B0503050000020004" pitchFamily="34" charset="0"/>
                <a:ea typeface="Artifakt Element" panose="020B0503050000020004" pitchFamily="34" charset="0"/>
              </a:rPr>
              <a:t>El campo donde normalmente mas se conoce su uso es en la industria automotriz dado a su gran resistencia y durabilidad, a su vez también es muy útil para la restauración de muebles antiguos o las </a:t>
            </a:r>
            <a:r>
              <a:rPr lang="es-ES" sz="1600">
                <a:latin typeface="Artifakt Element" panose="020B0503050000020004" pitchFamily="34" charset="0"/>
                <a:ea typeface="Artifakt Element" panose="020B0503050000020004" pitchFamily="34" charset="0"/>
              </a:rPr>
              <a:t>metalmecanica </a:t>
            </a:r>
            <a:r>
              <a:rPr lang="es-ES" sz="1600" dirty="0">
                <a:latin typeface="Artifakt Element" panose="020B0503050000020004" pitchFamily="34" charset="0"/>
                <a:ea typeface="Artifakt Element" panose="020B0503050000020004" pitchFamily="34" charset="0"/>
              </a:rPr>
              <a:t>por ejemplo en casilleros, estanterías, gabinetes, etc.</a:t>
            </a:r>
            <a:endParaRPr lang="es-AR" sz="1600" dirty="0">
              <a:latin typeface="Artifakt Element" panose="020B0503050000020004" pitchFamily="34" charset="0"/>
              <a:ea typeface="Artifakt Element" panose="020B0503050000020004" pitchFamily="34" charset="0"/>
            </a:endParaRPr>
          </a:p>
        </p:txBody>
      </p:sp>
    </p:spTree>
    <p:extLst>
      <p:ext uri="{BB962C8B-B14F-4D97-AF65-F5344CB8AC3E}">
        <p14:creationId xmlns:p14="http://schemas.microsoft.com/office/powerpoint/2010/main" val="323433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497986"/>
            <a:ext cx="8911687" cy="1280890"/>
          </a:xfrm>
        </p:spPr>
        <p:txBody>
          <a:bodyPr/>
          <a:lstStyle/>
          <a:p>
            <a:pPr algn="ctr"/>
            <a:r>
              <a:rPr lang="es-MX" b="1" dirty="0"/>
              <a:t>Funcionamiento de la pintura electrostática</a:t>
            </a:r>
            <a:endParaRPr lang="es-AR" b="1" dirty="0"/>
          </a:p>
        </p:txBody>
      </p:sp>
      <p:sp>
        <p:nvSpPr>
          <p:cNvPr id="3" name="Marcador de contenido 2"/>
          <p:cNvSpPr>
            <a:spLocks noGrp="1"/>
          </p:cNvSpPr>
          <p:nvPr>
            <p:ph idx="1"/>
          </p:nvPr>
        </p:nvSpPr>
        <p:spPr>
          <a:xfrm>
            <a:off x="1893116" y="1778875"/>
            <a:ext cx="4918745" cy="4798093"/>
          </a:xfrm>
        </p:spPr>
        <p:txBody>
          <a:bodyPr>
            <a:normAutofit fontScale="77500" lnSpcReduction="20000"/>
          </a:bodyPr>
          <a:lstStyle/>
          <a:p>
            <a:pPr algn="just"/>
            <a:r>
              <a:rPr lang="es-MX" sz="2100" dirty="0">
                <a:latin typeface="Artifakt Element" panose="020B0503050000020004" pitchFamily="34" charset="0"/>
                <a:ea typeface="Artifakt Element" panose="020B0503050000020004" pitchFamily="34" charset="0"/>
              </a:rPr>
              <a:t>Inicialmente, la pieza u objeto que se desea pintar se debe limpiar buscando eliminar toda la suciedad y el polvo que pueda contener;</a:t>
            </a:r>
          </a:p>
          <a:p>
            <a:pPr marL="0" indent="0" algn="just">
              <a:buNone/>
            </a:pPr>
            <a:endParaRPr lang="es-MX" sz="2100" dirty="0">
              <a:latin typeface="Artifakt Element" panose="020B0503050000020004" pitchFamily="34" charset="0"/>
              <a:ea typeface="Artifakt Element" panose="020B0503050000020004" pitchFamily="34" charset="0"/>
            </a:endParaRPr>
          </a:p>
          <a:p>
            <a:pPr algn="just"/>
            <a:r>
              <a:rPr lang="es-MX" sz="2100" dirty="0">
                <a:latin typeface="Artifakt Element" panose="020B0503050000020004" pitchFamily="34" charset="0"/>
                <a:ea typeface="Artifakt Element" panose="020B0503050000020004" pitchFamily="34" charset="0"/>
              </a:rPr>
              <a:t>Luego se la seca con aire comprimido debido a que el uso de algún paño puede ensuciar la pieza nuevamente;</a:t>
            </a:r>
          </a:p>
          <a:p>
            <a:pPr marL="0" indent="0" algn="just">
              <a:buNone/>
            </a:pPr>
            <a:endParaRPr lang="es-MX" sz="2100" dirty="0">
              <a:latin typeface="Artifakt Element" panose="020B0503050000020004" pitchFamily="34" charset="0"/>
              <a:ea typeface="Artifakt Element" panose="020B0503050000020004" pitchFamily="34" charset="0"/>
            </a:endParaRPr>
          </a:p>
          <a:p>
            <a:pPr algn="just"/>
            <a:r>
              <a:rPr lang="es-MX" sz="2100" dirty="0">
                <a:latin typeface="Artifakt Element" panose="020B0503050000020004" pitchFamily="34" charset="0"/>
                <a:ea typeface="Artifakt Element" panose="020B0503050000020004" pitchFamily="34" charset="0"/>
              </a:rPr>
              <a:t>La pieza debe ser conectada a Tierra o algún electrodo que cargue la pieza de manera negativa;</a:t>
            </a:r>
          </a:p>
          <a:p>
            <a:pPr marL="0" indent="0" algn="just">
              <a:buNone/>
            </a:pPr>
            <a:endParaRPr lang="es-MX" sz="2100" dirty="0">
              <a:latin typeface="Artifakt Element" panose="020B0503050000020004" pitchFamily="34" charset="0"/>
              <a:ea typeface="Artifakt Element" panose="020B0503050000020004" pitchFamily="34" charset="0"/>
            </a:endParaRPr>
          </a:p>
          <a:p>
            <a:pPr algn="just"/>
            <a:r>
              <a:rPr lang="es-MX" sz="2100" dirty="0">
                <a:latin typeface="Artifakt Element" panose="020B0503050000020004" pitchFamily="34" charset="0"/>
                <a:ea typeface="Artifakt Element" panose="020B0503050000020004" pitchFamily="34" charset="0"/>
              </a:rPr>
              <a:t>Se carga la pintura de forma positiva y se la coloca en una pistola para poder comenzar el proceso de pintado de la pieza;</a:t>
            </a:r>
          </a:p>
          <a:p>
            <a:pPr marL="0" indent="0" algn="just">
              <a:buNone/>
            </a:pPr>
            <a:endParaRPr lang="es-MX" sz="2100" dirty="0">
              <a:latin typeface="Artifakt Element" panose="020B0503050000020004" pitchFamily="34" charset="0"/>
              <a:ea typeface="Artifakt Element" panose="020B0503050000020004" pitchFamily="34" charset="0"/>
            </a:endParaRPr>
          </a:p>
          <a:p>
            <a:pPr algn="just"/>
            <a:r>
              <a:rPr lang="es-MX" sz="2100" dirty="0">
                <a:latin typeface="Artifakt Element" panose="020B0503050000020004" pitchFamily="34" charset="0"/>
                <a:ea typeface="Artifakt Element" panose="020B0503050000020004" pitchFamily="34" charset="0"/>
              </a:rPr>
              <a:t>Terminado el proceso de pintado, la pieza es llevado a un horno para que comience el proceso de calentado de la pintura</a:t>
            </a:r>
            <a:r>
              <a:rPr lang="es-MX" sz="1400" dirty="0">
                <a:latin typeface="Artifakt Element" panose="020B0503050000020004" pitchFamily="34" charset="0"/>
                <a:ea typeface="Artifakt Element" panose="020B0503050000020004" pitchFamily="34" charset="0"/>
              </a:rPr>
              <a:t>.</a:t>
            </a:r>
            <a:endParaRPr lang="es-AR" sz="1400" dirty="0">
              <a:latin typeface="Artifakt Element" panose="020B0503050000020004" pitchFamily="34" charset="0"/>
              <a:ea typeface="Artifakt Element" panose="020B0503050000020004" pitchFamily="34" charset="0"/>
            </a:endParaRPr>
          </a:p>
        </p:txBody>
      </p:sp>
      <p:pic>
        <p:nvPicPr>
          <p:cNvPr id="5" name="Imagen 4">
            <a:extLst>
              <a:ext uri="{FF2B5EF4-FFF2-40B4-BE49-F238E27FC236}">
                <a16:creationId xmlns:a16="http://schemas.microsoft.com/office/drawing/2014/main" id="{22156340-A3F5-4A71-B43A-F43563EE9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768" y="1752480"/>
            <a:ext cx="4918745" cy="4918745"/>
          </a:xfrm>
          <a:prstGeom prst="rect">
            <a:avLst/>
          </a:prstGeom>
        </p:spPr>
      </p:pic>
    </p:spTree>
    <p:extLst>
      <p:ext uri="{BB962C8B-B14F-4D97-AF65-F5344CB8AC3E}">
        <p14:creationId xmlns:p14="http://schemas.microsoft.com/office/powerpoint/2010/main" val="3477410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92924" y="624110"/>
            <a:ext cx="8911687" cy="658152"/>
          </a:xfrm>
        </p:spPr>
        <p:txBody>
          <a:bodyPr>
            <a:normAutofit/>
          </a:bodyPr>
          <a:lstStyle/>
          <a:p>
            <a:pPr algn="ctr"/>
            <a:r>
              <a:rPr lang="es-MX" sz="3200" b="1" dirty="0"/>
              <a:t>Fundamentos teóricos que se aplican</a:t>
            </a:r>
            <a:endParaRPr lang="es-AR" sz="3200" b="1" dirty="0"/>
          </a:p>
        </p:txBody>
      </p:sp>
      <p:sp>
        <p:nvSpPr>
          <p:cNvPr id="5" name="Marcador de texto 4"/>
          <p:cNvSpPr>
            <a:spLocks noGrp="1"/>
          </p:cNvSpPr>
          <p:nvPr>
            <p:ph type="body" idx="1"/>
          </p:nvPr>
        </p:nvSpPr>
        <p:spPr>
          <a:xfrm>
            <a:off x="2589211" y="1490040"/>
            <a:ext cx="4342894" cy="479435"/>
          </a:xfrm>
        </p:spPr>
        <p:txBody>
          <a:bodyPr/>
          <a:lstStyle/>
          <a:p>
            <a:pPr algn="ctr"/>
            <a:r>
              <a:rPr lang="es-MX" b="1" dirty="0"/>
              <a:t>Ley de Coulomb</a:t>
            </a:r>
            <a:endParaRPr lang="es-AR" b="1" dirty="0"/>
          </a:p>
        </p:txBody>
      </p:sp>
      <mc:AlternateContent xmlns:mc="http://schemas.openxmlformats.org/markup-compatibility/2006" xmlns:a14="http://schemas.microsoft.com/office/drawing/2010/main">
        <mc:Choice Requires="a14">
          <p:sp>
            <p:nvSpPr>
              <p:cNvPr id="6" name="Marcador de contenido 5"/>
              <p:cNvSpPr>
                <a:spLocks noGrp="1"/>
              </p:cNvSpPr>
              <p:nvPr>
                <p:ph sz="half" idx="2"/>
              </p:nvPr>
            </p:nvSpPr>
            <p:spPr>
              <a:xfrm>
                <a:off x="2589212" y="2548966"/>
                <a:ext cx="4342893" cy="4309034"/>
              </a:xfrm>
            </p:spPr>
            <p:txBody>
              <a:bodyPr>
                <a:normAutofit/>
              </a:bodyPr>
              <a:lstStyle/>
              <a:p>
                <a:pPr marL="0" indent="0" algn="just">
                  <a:buNone/>
                </a:pPr>
                <a:r>
                  <a:rPr lang="es-MX" dirty="0">
                    <a:latin typeface="Artifakt Element" panose="020B0503050000020004" pitchFamily="34" charset="0"/>
                    <a:ea typeface="Artifakt Element" panose="020B0503050000020004" pitchFamily="34" charset="0"/>
                  </a:rPr>
                  <a:t>Lo que nos proporciona la Ley de Coulomb es la explicación de por qué hay una interacción entre 2 cargas eléctricas, ya sean de la misma carga electríca o distintas.</a:t>
                </a:r>
              </a:p>
              <a:p>
                <a:pPr marL="0" indent="0" algn="just">
                  <a:buNone/>
                </a:pPr>
                <a:r>
                  <a:rPr lang="es-MX" dirty="0">
                    <a:latin typeface="Artifakt Element" panose="020B0503050000020004" pitchFamily="34" charset="0"/>
                    <a:ea typeface="Artifakt Element" panose="020B0503050000020004" pitchFamily="34" charset="0"/>
                  </a:rPr>
                  <a:t>Cuando se tienen 2 cargas iguales, estos se ejercen una fuerza de repulsión entre sí, mientras que la interacción entre 2 cargas opuestas será diferente, ya que se van a atraer entre sí y esto se puede explicar mediante la ecuación:</a:t>
                </a:r>
              </a:p>
              <a:p>
                <a:pPr marL="0" indent="0" algn="just">
                  <a:buNone/>
                </a:pPr>
                <a:endParaRPr lang="es-MX" dirty="0">
                  <a:latin typeface="Artifakt Element" panose="020B0503050000020004" pitchFamily="34" charset="0"/>
                  <a:ea typeface="Artifakt Element" panose="020B0503050000020004" pitchFamily="34" charset="0"/>
                </a:endParaRPr>
              </a:p>
              <a:p>
                <a:pPr marL="0" indent="0" algn="ctr">
                  <a:buNone/>
                </a:pPr>
                <a14:m>
                  <m:oMathPara xmlns:m="http://schemas.openxmlformats.org/officeDocument/2006/math">
                    <m:oMathParaPr>
                      <m:jc m:val="centerGroup"/>
                    </m:oMathParaPr>
                    <m:oMath xmlns:m="http://schemas.openxmlformats.org/officeDocument/2006/math">
                      <m:d>
                        <m:dPr>
                          <m:begChr m:val="|"/>
                          <m:endChr m:val="|"/>
                          <m:ctrlPr>
                            <a:rPr lang="es-AR" sz="2000" i="1">
                              <a:latin typeface="Cambria Math" panose="02040503050406030204" pitchFamily="18" charset="0"/>
                            </a:rPr>
                          </m:ctrlPr>
                        </m:dPr>
                        <m:e>
                          <m:d>
                            <m:dPr>
                              <m:begChr m:val="|"/>
                              <m:endChr m:val="|"/>
                              <m:ctrlPr>
                                <a:rPr lang="es-AR" sz="2000" i="1">
                                  <a:latin typeface="Cambria Math" panose="02040503050406030204" pitchFamily="18" charset="0"/>
                                </a:rPr>
                              </m:ctrlPr>
                            </m:dPr>
                            <m:e>
                              <m:r>
                                <a:rPr lang="es-ES" sz="2000" i="1">
                                  <a:latin typeface="Cambria Math" panose="02040503050406030204" pitchFamily="18" charset="0"/>
                                </a:rPr>
                                <m:t>𝐹</m:t>
                              </m:r>
                            </m:e>
                          </m:d>
                        </m:e>
                      </m:d>
                      <m:r>
                        <a:rPr lang="es-ES" sz="2000" i="1">
                          <a:latin typeface="Cambria Math" panose="02040503050406030204" pitchFamily="18" charset="0"/>
                        </a:rPr>
                        <m:t>=</m:t>
                      </m:r>
                      <m:r>
                        <a:rPr lang="es-ES" sz="2000" i="1">
                          <a:latin typeface="Cambria Math" panose="02040503050406030204" pitchFamily="18" charset="0"/>
                        </a:rPr>
                        <m:t>𝐾</m:t>
                      </m:r>
                      <m:f>
                        <m:fPr>
                          <m:ctrlPr>
                            <a:rPr lang="es-AR" sz="2000" i="1">
                              <a:latin typeface="Cambria Math" panose="02040503050406030204" pitchFamily="18" charset="0"/>
                            </a:rPr>
                          </m:ctrlPr>
                        </m:fPr>
                        <m:num>
                          <m:r>
                            <a:rPr lang="es-ES" sz="2000" i="1">
                              <a:latin typeface="Cambria Math" panose="02040503050406030204" pitchFamily="18" charset="0"/>
                            </a:rPr>
                            <m:t>𝑞𝑞</m:t>
                          </m:r>
                          <m:r>
                            <a:rPr lang="es-ES" sz="2000" i="1">
                              <a:latin typeface="Cambria Math" panose="02040503050406030204" pitchFamily="18" charset="0"/>
                            </a:rPr>
                            <m:t>`</m:t>
                          </m:r>
                        </m:num>
                        <m:den>
                          <m:sSup>
                            <m:sSupPr>
                              <m:ctrlPr>
                                <a:rPr lang="es-AR" sz="2000" i="1">
                                  <a:latin typeface="Cambria Math" panose="02040503050406030204" pitchFamily="18" charset="0"/>
                                </a:rPr>
                              </m:ctrlPr>
                            </m:sSupPr>
                            <m:e>
                              <m:r>
                                <a:rPr lang="es-ES" sz="2000" i="1">
                                  <a:latin typeface="Cambria Math" panose="02040503050406030204" pitchFamily="18" charset="0"/>
                                </a:rPr>
                                <m:t>𝑟</m:t>
                              </m:r>
                            </m:e>
                            <m:sup>
                              <m:r>
                                <a:rPr lang="es-ES" sz="2000" i="1">
                                  <a:latin typeface="Cambria Math" panose="02040503050406030204" pitchFamily="18" charset="0"/>
                                </a:rPr>
                                <m:t>2</m:t>
                              </m:r>
                            </m:sup>
                          </m:sSup>
                        </m:den>
                      </m:f>
                    </m:oMath>
                  </m:oMathPara>
                </a14:m>
                <a:endParaRPr lang="es-AR" sz="1600" dirty="0">
                  <a:latin typeface="Artifakt Element" panose="020B0503050000020004" pitchFamily="34" charset="0"/>
                  <a:ea typeface="Artifakt Element" panose="020B0503050000020004" pitchFamily="34" charset="0"/>
                </a:endParaRPr>
              </a:p>
            </p:txBody>
          </p:sp>
        </mc:Choice>
        <mc:Fallback xmlns="">
          <p:sp>
            <p:nvSpPr>
              <p:cNvPr id="6" name="Marcador de contenido 5"/>
              <p:cNvSpPr>
                <a:spLocks noGrp="1" noRot="1" noChangeAspect="1" noMove="1" noResize="1" noEditPoints="1" noAdjustHandles="1" noChangeArrowheads="1" noChangeShapeType="1" noTextEdit="1"/>
              </p:cNvSpPr>
              <p:nvPr>
                <p:ph sz="half" idx="2"/>
              </p:nvPr>
            </p:nvSpPr>
            <p:spPr>
              <a:xfrm>
                <a:off x="2589212" y="2548966"/>
                <a:ext cx="4342893" cy="4309034"/>
              </a:xfrm>
              <a:blipFill>
                <a:blip r:embed="rId2"/>
                <a:stretch>
                  <a:fillRect l="-1264" t="-707" r="-1124"/>
                </a:stretch>
              </a:blipFill>
            </p:spPr>
            <p:txBody>
              <a:bodyPr/>
              <a:lstStyle/>
              <a:p>
                <a:r>
                  <a:rPr lang="es-ES">
                    <a:noFill/>
                  </a:rPr>
                  <a:t> </a:t>
                </a:r>
              </a:p>
            </p:txBody>
          </p:sp>
        </mc:Fallback>
      </mc:AlternateContent>
      <p:sp>
        <p:nvSpPr>
          <p:cNvPr id="7" name="Marcador de texto 6"/>
          <p:cNvSpPr>
            <a:spLocks noGrp="1"/>
          </p:cNvSpPr>
          <p:nvPr>
            <p:ph type="body" sz="quarter" idx="3"/>
          </p:nvPr>
        </p:nvSpPr>
        <p:spPr>
          <a:xfrm>
            <a:off x="7165938" y="1490040"/>
            <a:ext cx="4338673" cy="479435"/>
          </a:xfrm>
        </p:spPr>
        <p:txBody>
          <a:bodyPr/>
          <a:lstStyle/>
          <a:p>
            <a:pPr algn="ctr"/>
            <a:r>
              <a:rPr lang="es-MX" b="1" dirty="0"/>
              <a:t>Campo eléctrico</a:t>
            </a:r>
            <a:endParaRPr lang="es-AR" b="1" dirty="0"/>
          </a:p>
        </p:txBody>
      </p:sp>
      <mc:AlternateContent xmlns:mc="http://schemas.openxmlformats.org/markup-compatibility/2006" xmlns:a14="http://schemas.microsoft.com/office/drawing/2010/main">
        <mc:Choice Requires="a14">
          <p:sp>
            <p:nvSpPr>
              <p:cNvPr id="8" name="Marcador de contenido 7"/>
              <p:cNvSpPr>
                <a:spLocks noGrp="1"/>
              </p:cNvSpPr>
              <p:nvPr>
                <p:ph sz="quarter" idx="4"/>
              </p:nvPr>
            </p:nvSpPr>
            <p:spPr>
              <a:xfrm>
                <a:off x="7166957" y="2545737"/>
                <a:ext cx="4338674" cy="3894819"/>
              </a:xfrm>
            </p:spPr>
            <p:txBody>
              <a:bodyPr>
                <a:normAutofit/>
              </a:bodyPr>
              <a:lstStyle/>
              <a:p>
                <a:pPr marL="0" indent="0" algn="just">
                  <a:buNone/>
                </a:pPr>
                <a:r>
                  <a:rPr lang="es-MX" dirty="0">
                    <a:latin typeface="Artifakt Element" panose="020B0503050000020004" pitchFamily="34" charset="0"/>
                    <a:ea typeface="Artifakt Element" panose="020B0503050000020004" pitchFamily="34" charset="0"/>
                  </a:rPr>
                  <a:t>En base a la Ley de Coulomb, se puede explicar el fénomeno de campo eléctrico, que se define como el campo vectorial que es producido cuando una carga puntual  sufre los efectos producidos por la fuerza eléctrica ejercida por alguna otra carga eléctrica que se encuentre en el espacio y se puede explicar mediante la ecuación:</a:t>
                </a:r>
              </a:p>
              <a:p>
                <a:pPr marL="0" indent="0" algn="just">
                  <a:buNone/>
                </a:pPr>
                <a:endParaRPr lang="es-MX" dirty="0">
                  <a:latin typeface="Artifakt Element" panose="020B0503050000020004" pitchFamily="34" charset="0"/>
                  <a:ea typeface="Artifakt Element" panose="020B0503050000020004" pitchFamily="34" charset="0"/>
                </a:endParaRPr>
              </a:p>
              <a:p>
                <a:pPr marL="0" indent="0" algn="just">
                  <a:buNone/>
                </a:pPr>
                <a:endParaRPr lang="es-MX" dirty="0">
                  <a:latin typeface="Artifakt Element" panose="020B0503050000020004" pitchFamily="34" charset="0"/>
                  <a:ea typeface="Artifakt Element" panose="020B0503050000020004" pitchFamily="34" charset="0"/>
                </a:endParaRPr>
              </a:p>
              <a:p>
                <a:pPr marL="0" indent="0" algn="ctr">
                  <a:buNone/>
                </a:pPr>
                <a14:m>
                  <m:oMathPara xmlns:m="http://schemas.openxmlformats.org/officeDocument/2006/math">
                    <m:oMathParaPr>
                      <m:jc m:val="centerGroup"/>
                    </m:oMathParaPr>
                    <m:oMath xmlns:m="http://schemas.openxmlformats.org/officeDocument/2006/math">
                      <m:d>
                        <m:dPr>
                          <m:begChr m:val="|"/>
                          <m:endChr m:val="|"/>
                          <m:ctrlPr>
                            <a:rPr lang="es-AR" sz="2400" i="1">
                              <a:latin typeface="Cambria Math" panose="02040503050406030204" pitchFamily="18" charset="0"/>
                            </a:rPr>
                          </m:ctrlPr>
                        </m:dPr>
                        <m:e>
                          <m:d>
                            <m:dPr>
                              <m:begChr m:val="|"/>
                              <m:endChr m:val="|"/>
                              <m:ctrlPr>
                                <a:rPr lang="es-AR" sz="2400" i="1">
                                  <a:latin typeface="Cambria Math" panose="02040503050406030204" pitchFamily="18" charset="0"/>
                                </a:rPr>
                              </m:ctrlPr>
                            </m:dPr>
                            <m:e>
                              <m:r>
                                <a:rPr lang="es-ES" sz="2400" i="1">
                                  <a:latin typeface="Cambria Math" panose="02040503050406030204" pitchFamily="18" charset="0"/>
                                </a:rPr>
                                <m:t>𝐸</m:t>
                              </m:r>
                            </m:e>
                          </m:d>
                        </m:e>
                      </m:d>
                      <m:r>
                        <a:rPr lang="es-ES" sz="2400" i="1">
                          <a:latin typeface="Cambria Math" panose="02040503050406030204" pitchFamily="18" charset="0"/>
                        </a:rPr>
                        <m:t>=</m:t>
                      </m:r>
                      <m:f>
                        <m:fPr>
                          <m:ctrlPr>
                            <a:rPr lang="es-AR" sz="2400" i="1">
                              <a:latin typeface="Cambria Math" panose="02040503050406030204" pitchFamily="18" charset="0"/>
                            </a:rPr>
                          </m:ctrlPr>
                        </m:fPr>
                        <m:num>
                          <m:r>
                            <a:rPr lang="es-ES" sz="2400" i="1">
                              <a:latin typeface="Cambria Math" panose="02040503050406030204" pitchFamily="18" charset="0"/>
                            </a:rPr>
                            <m:t>𝐹</m:t>
                          </m:r>
                        </m:num>
                        <m:den>
                          <m:sSub>
                            <m:sSubPr>
                              <m:ctrlPr>
                                <a:rPr lang="es-AR" sz="2400" i="1">
                                  <a:latin typeface="Cambria Math" panose="02040503050406030204" pitchFamily="18" charset="0"/>
                                </a:rPr>
                              </m:ctrlPr>
                            </m:sSubPr>
                            <m:e>
                              <m:r>
                                <a:rPr lang="es-ES" sz="2400" i="1">
                                  <a:latin typeface="Cambria Math" panose="02040503050406030204" pitchFamily="18" charset="0"/>
                                </a:rPr>
                                <m:t>𝑞</m:t>
                              </m:r>
                            </m:e>
                            <m:sub>
                              <m:r>
                                <a:rPr lang="es-ES" sz="2400" i="1">
                                  <a:latin typeface="Cambria Math" panose="02040503050406030204" pitchFamily="18" charset="0"/>
                                </a:rPr>
                                <m:t>𝑜</m:t>
                              </m:r>
                            </m:sub>
                          </m:sSub>
                        </m:den>
                      </m:f>
                    </m:oMath>
                  </m:oMathPara>
                </a14:m>
                <a:endParaRPr lang="es-AR" sz="2400" dirty="0"/>
              </a:p>
              <a:p>
                <a:pPr marL="0" indent="0" algn="ctr">
                  <a:buNone/>
                </a:pPr>
                <a:endParaRPr lang="es-AR" sz="1400" dirty="0">
                  <a:latin typeface="Artifakt Element" panose="020B0503050000020004" pitchFamily="34" charset="0"/>
                  <a:ea typeface="Artifakt Element" panose="020B0503050000020004" pitchFamily="34" charset="0"/>
                </a:endParaRPr>
              </a:p>
            </p:txBody>
          </p:sp>
        </mc:Choice>
        <mc:Fallback xmlns="">
          <p:sp>
            <p:nvSpPr>
              <p:cNvPr id="8" name="Marcador de contenido 7"/>
              <p:cNvSpPr>
                <a:spLocks noGrp="1" noRot="1" noChangeAspect="1" noMove="1" noResize="1" noEditPoints="1" noAdjustHandles="1" noChangeArrowheads="1" noChangeShapeType="1" noTextEdit="1"/>
              </p:cNvSpPr>
              <p:nvPr>
                <p:ph sz="quarter" idx="4"/>
              </p:nvPr>
            </p:nvSpPr>
            <p:spPr>
              <a:xfrm>
                <a:off x="7166957" y="2545737"/>
                <a:ext cx="4338674" cy="3894819"/>
              </a:xfrm>
              <a:blipFill>
                <a:blip r:embed="rId3"/>
                <a:stretch>
                  <a:fillRect l="-1266" t="-939" r="-1266"/>
                </a:stretch>
              </a:blipFill>
            </p:spPr>
            <p:txBody>
              <a:bodyPr/>
              <a:lstStyle/>
              <a:p>
                <a:r>
                  <a:rPr lang="es-ES">
                    <a:noFill/>
                  </a:rPr>
                  <a:t> </a:t>
                </a:r>
              </a:p>
            </p:txBody>
          </p:sp>
        </mc:Fallback>
      </mc:AlternateContent>
    </p:spTree>
    <p:extLst>
      <p:ext uri="{BB962C8B-B14F-4D97-AF65-F5344CB8AC3E}">
        <p14:creationId xmlns:p14="http://schemas.microsoft.com/office/powerpoint/2010/main" val="3791579109"/>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TM02892315[[fn=Espiral]]</Template>
  <TotalTime>121</TotalTime>
  <Words>446</Words>
  <Application>Microsoft Office PowerPoint</Application>
  <PresentationFormat>Panorámica</PresentationFormat>
  <Paragraphs>30</Paragraphs>
  <Slides>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Arial</vt:lpstr>
      <vt:lpstr>Artifakt Element</vt:lpstr>
      <vt:lpstr>Cambria Math</vt:lpstr>
      <vt:lpstr>Century Gothic</vt:lpstr>
      <vt:lpstr>Wingdings 3</vt:lpstr>
      <vt:lpstr>Espiral</vt:lpstr>
      <vt:lpstr>Pintura electrostática</vt:lpstr>
      <vt:lpstr>¿Qué es?</vt:lpstr>
      <vt:lpstr>Beneficios de la pintura electroestática</vt:lpstr>
      <vt:lpstr>Funcionamiento de la pintura electrostática</vt:lpstr>
      <vt:lpstr>Fundamentos teóricos que se aplican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Pintura electrostática</dc:title>
  <dc:creator>carlos giannecchini</dc:creator>
  <cp:lastModifiedBy>Sergio Ribotta</cp:lastModifiedBy>
  <cp:revision>9</cp:revision>
  <dcterms:created xsi:type="dcterms:W3CDTF">2023-04-27T09:38:56Z</dcterms:created>
  <dcterms:modified xsi:type="dcterms:W3CDTF">2023-05-24T02:17:13Z</dcterms:modified>
</cp:coreProperties>
</file>