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1" r:id="rId7"/>
    <p:sldId id="259" r:id="rId8"/>
    <p:sldId id="260" r:id="rId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03905C-7F1E-4EB1-83CB-22633D84A613}" type="datetime1">
              <a:rPr lang="es-ES" smtClean="0"/>
              <a:t>27/06/2023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88A98BC-2DB8-47A3-A77F-B9E32C2662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346C4A-AC5D-41C9-92CB-B29B3A4C2452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BB1A04-13E8-48CD-97F9-AC2568E1A8D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30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6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59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66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6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5FAB3AFB-596D-4F4F-A0E2-7212CED41EAA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B1D29B-7FA7-462E-9F66-F7535CDBC402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7E9933-50FB-48C8-A8C8-4EEF40652EAD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EE9B93-6507-4CBF-A88C-76CAA021E018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0" name="Cuadro de texto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Cuadro de texto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92AA52-DDA1-4945-94E1-A9E6959956E2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3A044-2273-434D-A7F2-5D25DDC1C78B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texto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545DF-7CF6-4379-A6A0-93C62DAD3645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8BB6CC-FBA9-4725-92DF-D94BEBAC68DB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64D12-4AF6-4724-970F-9FEBCE25C9B0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E147ED-D672-4C21-8F30-1310CBD539B9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221423-6C0D-486C-9687-383144CAAE9E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5DEF8D-9EEF-4614-9E19-CE77C81F09D3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3A25AA-8ABD-4590-B9B8-8669A47C0ACD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A92E7A-A1BE-4084-9173-FB68E0343787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C869D9-8F35-4CA4-AA4D-335F53E8E2A4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371BB9-9019-4266-B397-95F1F492E6C9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D8AEB-AA97-48E7-B0DC-748C438394B7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upo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upo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es-ES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8C9AE0-7697-42F1-BDB3-E906F6B6BC3D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-nocookie.com/embed/S66_QHdGsXo?rel=0&amp;showinfo=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sicadiaria.wordpress.com/2014/01/23/como-funciona-una-lampara-incandescent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gif"/><Relationship Id="rId4" Type="http://schemas.openxmlformats.org/officeDocument/2006/relationships/hyperlink" Target="https://megalamparas.com.gt/lampara-incandescente-funcionamiento/#Cual_es_el_principio_de_funcionamiento_de_la_lampara_incandescen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ángulo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pic>
          <p:nvPicPr>
            <p:cNvPr id="12" name="Imagen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a16="http://schemas.microsoft.com/office/drawing/2014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Imagen 4" descr="Bombilla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1489"/>
            <a:ext cx="12188389" cy="685799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ectángulo con esquinas opuestas redondeadas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orma libre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orma libre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orma libre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orma libre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orma libre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orma libre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orma libre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orma libre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Forma libre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Rectángulo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orma libre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orma libre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orma libre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orma libre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orma libre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orma libre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orma libre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orma libre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Forma libre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Rectángulo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5191" y="2752725"/>
            <a:ext cx="6858000" cy="1367896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es-ES" dirty="0"/>
              <a:t>Lámparas incandescentes 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F30B42-C591-2F4D-D313-E53245F4CEC3}"/>
              </a:ext>
            </a:extLst>
          </p:cNvPr>
          <p:cNvSpPr txBox="1"/>
          <p:nvPr/>
        </p:nvSpPr>
        <p:spPr>
          <a:xfrm>
            <a:off x="221146" y="4850602"/>
            <a:ext cx="4888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Grupo N°10</a:t>
            </a:r>
          </a:p>
          <a:p>
            <a:r>
              <a:rPr lang="es-AR" dirty="0"/>
              <a:t>Integrantes:</a:t>
            </a:r>
          </a:p>
          <a:p>
            <a:r>
              <a:rPr lang="es-AR" dirty="0"/>
              <a:t>Andrade Ignacio</a:t>
            </a:r>
          </a:p>
          <a:p>
            <a:r>
              <a:rPr lang="es-AR" dirty="0"/>
              <a:t>Ceballos Joaquín</a:t>
            </a:r>
          </a:p>
          <a:p>
            <a:r>
              <a:rPr lang="es-AR" dirty="0" err="1"/>
              <a:t>Rodriguez</a:t>
            </a:r>
            <a:r>
              <a:rPr lang="es-AR" dirty="0"/>
              <a:t> Francisco</a:t>
            </a:r>
          </a:p>
          <a:p>
            <a:r>
              <a:rPr lang="es-AR" dirty="0" err="1"/>
              <a:t>Rodriguez</a:t>
            </a:r>
            <a:r>
              <a:rPr lang="es-AR" dirty="0"/>
              <a:t> Valentina</a:t>
            </a:r>
          </a:p>
        </p:txBody>
      </p:sp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upo 279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81" name="Rectángulo 280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pic>
          <p:nvPicPr>
            <p:cNvPr id="282" name="Imagen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a16="http://schemas.microsoft.com/office/drawing/2014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93" y="58"/>
            <a:ext cx="5598178" cy="1478570"/>
          </a:xfrm>
        </p:spPr>
        <p:txBody>
          <a:bodyPr rtlCol="0">
            <a:normAutofit/>
          </a:bodyPr>
          <a:lstStyle/>
          <a:p>
            <a:pPr rtl="0"/>
            <a:r>
              <a:rPr lang="es-ES" sz="2800" dirty="0"/>
              <a:t>PRINCIPIO DE FUNCIONAMIENTO</a:t>
            </a:r>
          </a:p>
        </p:txBody>
      </p:sp>
      <p:grpSp>
        <p:nvGrpSpPr>
          <p:cNvPr id="341" name="Grupo 283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6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9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6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4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6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8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1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2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3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4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5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6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7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8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7B1CA-05D8-8430-7A95-06301BBAB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88" y="1071561"/>
            <a:ext cx="9905999" cy="3541714"/>
          </a:xfrm>
        </p:spPr>
        <p:txBody>
          <a:bodyPr/>
          <a:lstStyle/>
          <a:p>
            <a:r>
              <a:rPr lang="es-AR" dirty="0"/>
              <a:t>LEY DE OHM</a:t>
            </a:r>
          </a:p>
          <a:p>
            <a:endParaRPr lang="es-AR" dirty="0"/>
          </a:p>
          <a:p>
            <a:r>
              <a:rPr lang="es-AR" dirty="0"/>
              <a:t>LEY DE JOULE</a:t>
            </a:r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ESPECTRO ELECTROMAGNÉTICO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6F152D-5507-BC41-D3A3-CB2513A85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666" y="2299240"/>
            <a:ext cx="2392311" cy="8971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52B09A-9FCC-917A-E41A-15BDD3B2A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291" y="2297802"/>
            <a:ext cx="4572396" cy="100592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16BE5BB-0DCA-577B-484F-F6F73F42DA75}"/>
              </a:ext>
            </a:extLst>
          </p:cNvPr>
          <p:cNvSpPr/>
          <p:nvPr/>
        </p:nvSpPr>
        <p:spPr>
          <a:xfrm>
            <a:off x="6096000" y="4084240"/>
            <a:ext cx="6038850" cy="2589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018742-16CD-586F-2070-429F0856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4111485"/>
            <a:ext cx="5948192" cy="2589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9CA6CA-1E71-0DCE-67D5-E45D14AEBEBA}"/>
              </a:ext>
            </a:extLst>
          </p:cNvPr>
          <p:cNvSpPr txBox="1"/>
          <p:nvPr/>
        </p:nvSpPr>
        <p:spPr>
          <a:xfrm>
            <a:off x="8803341" y="912813"/>
            <a:ext cx="170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8"/>
              </a:rPr>
              <a:t>funcionamiento</a:t>
            </a:r>
            <a:endParaRPr lang="es-AR" dirty="0"/>
          </a:p>
        </p:txBody>
      </p:sp>
      <p:pic>
        <p:nvPicPr>
          <p:cNvPr id="5" name="Picture 2" descr="Aprende Inyección Electrónica gratis online / Descarga manuales gratis ...">
            <a:extLst>
              <a:ext uri="{FF2B5EF4-FFF2-40B4-BE49-F238E27FC236}">
                <a16:creationId xmlns:a16="http://schemas.microsoft.com/office/drawing/2014/main" id="{D1E250D0-9ECB-817C-3716-072A551F3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r="30332" b="48630"/>
          <a:stretch/>
        </p:blipFill>
        <p:spPr bwMode="auto">
          <a:xfrm>
            <a:off x="3509172" y="1057959"/>
            <a:ext cx="1436684" cy="12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90">
            <a:extLst>
              <a:ext uri="{FF2B5EF4-FFF2-40B4-BE49-F238E27FC236}">
                <a16:creationId xmlns:a16="http://schemas.microsoft.com/office/drawing/2014/main" id="{5BE62A68-92FB-4DA6-B1D6-FA043544A9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3" name="Imagen 2">
            <a:extLst>
              <a:ext uri="{FF2B5EF4-FFF2-40B4-BE49-F238E27FC236}">
                <a16:creationId xmlns:a16="http://schemas.microsoft.com/office/drawing/2014/main" id="{10A6DFCC-5864-48A7-8196-CBCF038BB8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a16="http://schemas.microsoft.com/office/drawing/2014/main" xmlns:dgm="http://schemas.openxmlformats.org/drawingml/2006/diagram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upo 94">
            <a:extLst>
              <a:ext uri="{FF2B5EF4-FFF2-40B4-BE49-F238E27FC236}">
                <a16:creationId xmlns:a16="http://schemas.microsoft.com/office/drawing/2014/main" id="{03CA880E-A155-41A2-B87D-21AC3CE33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id="{AD179668-A46F-4D4C-8C75-2F3B4B5787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0DB283C2-E19A-4A75-909F-450DB72DE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B674E08A-09B5-42AD-805C-43DAE1D0BE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248B903F-D11E-41B4-A6F7-5ACF56D76B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68B65942-DED3-475B-B28D-839E15541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54C02C20-8E50-4D5F-9E89-7266186B1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057C79DE-C22B-4732-B921-1EEF64DAD2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21E55FE5-F856-4E6D-A505-4A5AA92FC2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564ACC84-D8A2-43FB-AB43-D7A892AC83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33DE6074-A243-4841-8A21-41739E524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6AD73007-A6A4-498E-8AF9-C3F7D61DC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ine 16">
              <a:extLst>
                <a:ext uri="{FF2B5EF4-FFF2-40B4-BE49-F238E27FC236}">
                  <a16:creationId xmlns:a16="http://schemas.microsoft.com/office/drawing/2014/main" id="{541BFD40-70B0-48BA-9216-9C67411F45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7DFC59A5-0E43-4308-8BFB-F505CFB549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0852232F-7FE7-4B61-AC34-F29289DAC7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F2467A7F-F122-4464-A682-8C4DB1DA1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2178D569-0695-49D6-8261-1BF6E2E48F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id="{E289FFF1-2E96-4F4A-94D2-D1FED6AE8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F0509D92-D47A-49BC-899A-0C2AB53BC6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606E419B-186B-4DA7-95FA-F921A2D3FC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35DBBAC4-A0DC-44A6-A64F-3FF22BC30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5">
              <a:extLst>
                <a:ext uri="{FF2B5EF4-FFF2-40B4-BE49-F238E27FC236}">
                  <a16:creationId xmlns:a16="http://schemas.microsoft.com/office/drawing/2014/main" id="{45359546-A3CF-4560-869D-4C642B0F7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id="{A9D2DDA1-3EE0-4B5E-8107-6000BCB2B4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6DA22C48-18EA-47BE-B75A-9594E025BE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411A5F9B-C5BD-4FE0-BEE1-5FA9B82FB3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AFFCFD60-FB34-408B-A2EA-311A1093D0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72B9EBCA-3EF6-4296-80E0-CD849B27ED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id="{CC021197-0DB7-42B6-93BB-32252A937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1254035"/>
            <a:ext cx="3257233" cy="4002222"/>
          </a:xfrm>
        </p:spPr>
        <p:txBody>
          <a:bodyPr rtlCol="0">
            <a:normAutofit/>
          </a:bodyPr>
          <a:lstStyle/>
          <a:p>
            <a:pPr algn="r" rtl="0"/>
            <a:r>
              <a:rPr lang="es-ES" sz="3300" dirty="0">
                <a:solidFill>
                  <a:srgbClr val="FFFFFF"/>
                </a:solidFill>
              </a:rPr>
              <a:t>PARTES DE UNA LÁMPARA INCANDESCENTE</a:t>
            </a:r>
          </a:p>
        </p:txBody>
      </p:sp>
      <p:sp useBgFill="1">
        <p:nvSpPr>
          <p:cNvPr id="124" name="Rectángulo con esquinas opuestas redondeadas 6">
            <a:extLst>
              <a:ext uri="{FF2B5EF4-FFF2-40B4-BE49-F238E27FC236}">
                <a16:creationId xmlns:a16="http://schemas.microsoft.com/office/drawing/2014/main" id="{7C30BDFE-E13B-4CD1-9371-FAEDFF80CD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A847D4E2-EA7B-40EF-8062-D1FAF838F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F1549F3B-53A1-4D15-8E8E-4297D91B8D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841347B2-F767-433C-946A-1B19B4C40E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B34A4847-B6CA-4001-8EB1-33B3854A4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EF334B32-D0A0-45DE-99CB-37A3E56ECE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5D1098DF-5812-4A6F-A4B7-AFEBEDA983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2A72CC5D-2EA1-4ABD-B694-045401D7F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47B8C57D-403F-4D5B-9724-24276E99B4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4890E5D3-F793-4B6A-AA8F-1F6C03BD1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68A2FE4A-346D-4EA5-B377-EED4515161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2F12D5D5-9BB1-4D89-B5B4-8F8353825B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85062C5D-FEED-54B5-0201-5C070E066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190" y="909974"/>
            <a:ext cx="5143345" cy="45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694" y="582659"/>
            <a:ext cx="8504611" cy="1478570"/>
          </a:xfrm>
        </p:spPr>
        <p:txBody>
          <a:bodyPr rtlCol="0">
            <a:normAutofit/>
          </a:bodyPr>
          <a:lstStyle/>
          <a:p>
            <a:pPr rtl="0"/>
            <a:r>
              <a:rPr lang="es-ES" noProof="1"/>
              <a:t>Ventajas				desventajas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E60A7CE-69EF-45B5-252B-93AFE67C29E4}"/>
              </a:ext>
            </a:extLst>
          </p:cNvPr>
          <p:cNvCxnSpPr>
            <a:stCxn id="2" idx="0"/>
          </p:cNvCxnSpPr>
          <p:nvPr/>
        </p:nvCxnSpPr>
        <p:spPr>
          <a:xfrm flipH="1">
            <a:off x="6095998" y="582659"/>
            <a:ext cx="0" cy="597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4862B15-1F84-E2BC-44E0-1D70BD76D8DE}"/>
              </a:ext>
            </a:extLst>
          </p:cNvPr>
          <p:cNvCxnSpPr>
            <a:cxnSpLocks/>
          </p:cNvCxnSpPr>
          <p:nvPr/>
        </p:nvCxnSpPr>
        <p:spPr>
          <a:xfrm>
            <a:off x="1326776" y="1864659"/>
            <a:ext cx="98611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1DAA9F-8B88-4CB4-ABA0-5FBB73547173}"/>
              </a:ext>
            </a:extLst>
          </p:cNvPr>
          <p:cNvSpPr txBox="1"/>
          <p:nvPr/>
        </p:nvSpPr>
        <p:spPr>
          <a:xfrm>
            <a:off x="1640541" y="2474259"/>
            <a:ext cx="3926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DBDEE1"/>
                </a:solidFill>
                <a:effectLst/>
                <a:latin typeface="gg sans"/>
              </a:rPr>
              <a:t>Bajo costo inicial.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DBDEE1"/>
                </a:solidFill>
                <a:effectLst/>
                <a:latin typeface="gg sans"/>
              </a:rPr>
              <a:t>Encendido inmediato, sin que se requiera un equipo auxiliar.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DBDEE1"/>
                </a:solidFill>
                <a:effectLst/>
                <a:latin typeface="gg sans"/>
              </a:rPr>
              <a:t>Rendimiento cromático óptimo.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DBDEE1"/>
                </a:solidFill>
                <a:effectLst/>
                <a:latin typeface="gg sans"/>
              </a:rPr>
              <a:t>Construcción sencilla.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8356E37-69B6-4725-7217-EAECF282AF46}"/>
              </a:ext>
            </a:extLst>
          </p:cNvPr>
          <p:cNvSpPr txBox="1"/>
          <p:nvPr/>
        </p:nvSpPr>
        <p:spPr>
          <a:xfrm>
            <a:off x="6257364" y="2160494"/>
            <a:ext cx="42851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DBDEE1"/>
                </a:solidFill>
                <a:effectLst/>
                <a:latin typeface="gg sans"/>
              </a:rPr>
              <a:t>Bajo rendimiento eléctrico.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DBDEE1"/>
                </a:solidFill>
                <a:effectLst/>
                <a:latin typeface="gg sans"/>
              </a:rPr>
              <a:t>Tienen una baja eficiencia luminosa y , por lo tanto, un elevado coste de explotación.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DBDEE1"/>
                </a:solidFill>
                <a:effectLst/>
                <a:latin typeface="gg sans"/>
              </a:rPr>
              <a:t>Elevada luminancia, con el correspondiente deslumbramiento (100-200cd/cm2)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DBDEE1"/>
                </a:solidFill>
                <a:effectLst/>
                <a:latin typeface="gg sans"/>
              </a:rPr>
              <a:t>Alta temperatura de operación.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DBDEE1"/>
                </a:solidFill>
                <a:effectLst/>
                <a:latin typeface="gg sans"/>
              </a:rPr>
              <a:t>Corta vida.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DBDEE1"/>
                </a:solidFill>
                <a:effectLst/>
                <a:latin typeface="gg sans"/>
              </a:rPr>
              <a:t>Fuente brillante de operación en un espacio pequeño.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DBDEE1"/>
                </a:solidFill>
                <a:effectLst/>
                <a:latin typeface="gg sans"/>
              </a:rPr>
              <a:t>No permite una gran distribución de la luz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AE81CAC-4391-0C33-8044-2ED11C958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5653"/>
            <a:ext cx="3353408" cy="2515056"/>
          </a:xfrm>
          <a:prstGeom prst="rect">
            <a:avLst/>
          </a:prstGeom>
        </p:spPr>
      </p:pic>
      <p:pic>
        <p:nvPicPr>
          <p:cNvPr id="2050" name="Picture 2" descr="Floyd Web Techsoft GIF - FloydWebTechsoft - Discover &amp; Share GIFs">
            <a:extLst>
              <a:ext uri="{FF2B5EF4-FFF2-40B4-BE49-F238E27FC236}">
                <a16:creationId xmlns:a16="http://schemas.microsoft.com/office/drawing/2014/main" id="{C80EA4B5-723A-9D6D-98DB-98A80E39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91" y="3986258"/>
            <a:ext cx="2142477" cy="26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8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58" y="4232947"/>
            <a:ext cx="10025065" cy="819355"/>
          </a:xfrm>
        </p:spPr>
        <p:txBody>
          <a:bodyPr rtlCol="0" anchor="ctr"/>
          <a:lstStyle/>
          <a:p>
            <a:pPr algn="ctr" rtl="0"/>
            <a:r>
              <a:rPr lang="es-ES" dirty="0"/>
              <a:t>Fuentes: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A79215-653F-4996-95E5-0FD4B247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999" y="5141948"/>
            <a:ext cx="9910859" cy="1325941"/>
          </a:xfrm>
        </p:spPr>
        <p:txBody>
          <a:bodyPr rtlCol="0">
            <a:normAutofit/>
          </a:bodyPr>
          <a:lstStyle/>
          <a:p>
            <a:pPr rtl="0"/>
            <a:r>
              <a:rPr lang="es-AR" sz="1400" dirty="0">
                <a:hlinkClick r:id="rId3"/>
              </a:rPr>
              <a:t>¿Cómo funciona una lámpara incandescente? | Física diaria (wordpress.com)</a:t>
            </a:r>
            <a:endParaRPr lang="es-AR" sz="1400" dirty="0"/>
          </a:p>
          <a:p>
            <a:pPr rtl="0"/>
            <a:r>
              <a:rPr lang="es-ES" sz="1400" dirty="0">
                <a:hlinkClick r:id="rId4"/>
              </a:rPr>
              <a:t>LA LÁMPARA INCANDESCENTE Y SU PRINCIPIO DE FUNCIONAMENTO (megalamparas.com.gt)</a:t>
            </a:r>
            <a:endParaRPr lang="es-ES" sz="1200" dirty="0"/>
          </a:p>
        </p:txBody>
      </p:sp>
      <p:pic>
        <p:nvPicPr>
          <p:cNvPr id="1026" name="Picture 2" descr="Bombilla Explota GIF - Sin Luz Se Fue La Luz No Hay Luz - Discover ...">
            <a:extLst>
              <a:ext uri="{FF2B5EF4-FFF2-40B4-BE49-F238E27FC236}">
                <a16:creationId xmlns:a16="http://schemas.microsoft.com/office/drawing/2014/main" id="{911CA3B6-DFE7-19A6-2F4F-E81452385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188259"/>
            <a:ext cx="8950036" cy="39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767_TF22898775_Win32" id="{2360EE0D-CDA3-4546-8917-A078E14AF283}" vid="{A4D62708-C547-4F0B-A5D6-5DC6A696AF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8BD99-41E9-467C-9777-74587F83171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8C32A8-E4D9-473C-833A-8950C6E7C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3EF818-EDF6-480C-9B86-0A3B979BCC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moderno</Template>
  <TotalTime>457</TotalTime>
  <Words>141</Words>
  <Application>Microsoft Office PowerPoint</Application>
  <PresentationFormat>Panorámica</PresentationFormat>
  <Paragraphs>36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gg sans</vt:lpstr>
      <vt:lpstr>Trebuchet MS</vt:lpstr>
      <vt:lpstr>Tw Cen MT</vt:lpstr>
      <vt:lpstr>Circuito</vt:lpstr>
      <vt:lpstr>Lámparas incandescentes </vt:lpstr>
      <vt:lpstr>PRINCIPIO DE FUNCIONAMIENTO</vt:lpstr>
      <vt:lpstr>PARTES DE UNA LÁMPARA INCANDESCENTE</vt:lpstr>
      <vt:lpstr>Ventajas    desventajas</vt:lpstr>
      <vt:lpstr>Fuentes: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Lámparas incandescentes</dc:title>
  <dc:creator>Ignacio Andrade</dc:creator>
  <cp:lastModifiedBy>Sergio Ribotta</cp:lastModifiedBy>
  <cp:revision>6</cp:revision>
  <dcterms:created xsi:type="dcterms:W3CDTF">2023-06-13T01:41:27Z</dcterms:created>
  <dcterms:modified xsi:type="dcterms:W3CDTF">2023-06-28T02:36:37Z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