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64" r:id="rId6"/>
    <p:sldId id="273" r:id="rId7"/>
    <p:sldId id="272" r:id="rId8"/>
    <p:sldId id="260" r:id="rId9"/>
    <p:sldId id="262" r:id="rId10"/>
    <p:sldId id="266" r:id="rId11"/>
    <p:sldId id="269" r:id="rId12"/>
    <p:sldId id="267" r:id="rId13"/>
    <p:sldId id="271"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C15078F-80E7-440C-BA52-12F2FDFA0F3A}" type="datetimeFigureOut">
              <a:rPr lang="es-ES" smtClean="0"/>
              <a:t>24/04/2022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B1C8681-529A-4E88-AC3D-1BB3A692EC0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15078F-80E7-440C-BA52-12F2FDFA0F3A}" type="datetimeFigureOut">
              <a:rPr lang="es-ES" smtClean="0"/>
              <a:t>24/04/2022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C8681-529A-4E88-AC3D-1BB3A692EC03}"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oncepto.de/salud-segun-la-oms/" TargetMode="External"/><Relationship Id="rId2" Type="http://schemas.openxmlformats.org/officeDocument/2006/relationships/hyperlink" Target="https://concepto.de/onda-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es.wikipedia.org/wiki/Campo_electromagn%C3%A9tic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es.wikipedia.org/wiki/Campo_electromagn%C3%A9tic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oncepto.de/carga-electrica/" TargetMode="External"/><Relationship Id="rId2" Type="http://schemas.openxmlformats.org/officeDocument/2006/relationships/hyperlink" Target="https://concepto.de/voltaj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Jaula de </a:t>
            </a:r>
            <a:r>
              <a:rPr lang="es-ES" dirty="0" err="1" smtClean="0"/>
              <a:t>Faraday</a:t>
            </a:r>
            <a:endParaRPr lang="es-ES" dirty="0"/>
          </a:p>
        </p:txBody>
      </p:sp>
      <p:sp>
        <p:nvSpPr>
          <p:cNvPr id="3" name="2 Subtítulo"/>
          <p:cNvSpPr>
            <a:spLocks noGrp="1"/>
          </p:cNvSpPr>
          <p:nvPr>
            <p:ph type="subTitle" idx="1"/>
          </p:nvPr>
        </p:nvSpPr>
        <p:spPr/>
        <p:txBody>
          <a:bodyPr/>
          <a:lstStyle/>
          <a:p>
            <a:r>
              <a:rPr lang="es-ES" dirty="0" smtClean="0"/>
              <a:t>La jaula de </a:t>
            </a:r>
            <a:r>
              <a:rPr lang="es-ES" dirty="0" err="1" smtClean="0"/>
              <a:t>Faraday</a:t>
            </a:r>
            <a:r>
              <a:rPr lang="es-ES" dirty="0" smtClean="0"/>
              <a:t> es un recipiente metálico que encierra una región del espacio</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Vida cotidiana</a:t>
            </a:r>
            <a:endParaRPr lang="es-ES" dirty="0">
              <a:latin typeface="Arial" pitchFamily="34" charset="0"/>
              <a:cs typeface="Arial" pitchFamily="34" charset="0"/>
            </a:endParaRPr>
          </a:p>
        </p:txBody>
      </p:sp>
      <p:sp>
        <p:nvSpPr>
          <p:cNvPr id="3" name="2 Marcador de contenido"/>
          <p:cNvSpPr>
            <a:spLocks noGrp="1"/>
          </p:cNvSpPr>
          <p:nvPr>
            <p:ph idx="1"/>
          </p:nvPr>
        </p:nvSpPr>
        <p:spPr/>
        <p:txBody>
          <a:bodyPr>
            <a:normAutofit fontScale="62500" lnSpcReduction="20000"/>
          </a:bodyPr>
          <a:lstStyle/>
          <a:p>
            <a:r>
              <a:rPr lang="es-ES" dirty="0" smtClean="0"/>
              <a:t>Cuando notamos que en un </a:t>
            </a:r>
            <a:r>
              <a:rPr lang="es-ES" b="1" dirty="0" smtClean="0"/>
              <a:t>ascensor</a:t>
            </a:r>
            <a:r>
              <a:rPr lang="es-ES" dirty="0" smtClean="0"/>
              <a:t> o en el interior de un edificio hecho con rejillas metálicas no funcionan nuestros teléfonos celulares estamos ante una manifestación del principio de la jaula de </a:t>
            </a:r>
            <a:r>
              <a:rPr lang="es-ES" dirty="0" err="1" smtClean="0"/>
              <a:t>Faraday</a:t>
            </a:r>
            <a:r>
              <a:rPr lang="es-ES" dirty="0" smtClean="0"/>
              <a:t>.</a:t>
            </a:r>
          </a:p>
          <a:p>
            <a:r>
              <a:rPr lang="es-ES" dirty="0" smtClean="0"/>
              <a:t>Nuestros </a:t>
            </a:r>
            <a:r>
              <a:rPr lang="es-ES" b="1" dirty="0" smtClean="0"/>
              <a:t>hornos microondas</a:t>
            </a:r>
            <a:r>
              <a:rPr lang="es-ES" dirty="0" smtClean="0"/>
              <a:t> se encuentran dotados de jaulas de </a:t>
            </a:r>
            <a:r>
              <a:rPr lang="es-ES" dirty="0" err="1" smtClean="0"/>
              <a:t>Faraday</a:t>
            </a:r>
            <a:r>
              <a:rPr lang="es-ES" dirty="0" smtClean="0"/>
              <a:t> para evitar que sus </a:t>
            </a:r>
            <a:r>
              <a:rPr lang="es-ES" dirty="0">
                <a:hlinkClick r:id="rId2"/>
              </a:rPr>
              <a:t>ondas</a:t>
            </a:r>
            <a:r>
              <a:rPr lang="es-ES" dirty="0" smtClean="0"/>
              <a:t> escapen al exterior y tengan algún efecto dañino sobre nuestra </a:t>
            </a:r>
            <a:r>
              <a:rPr lang="es-ES" dirty="0">
                <a:hlinkClick r:id="rId3"/>
              </a:rPr>
              <a:t>salud</a:t>
            </a:r>
            <a:r>
              <a:rPr lang="es-ES" dirty="0" smtClean="0"/>
              <a:t>.</a:t>
            </a:r>
          </a:p>
          <a:p>
            <a:r>
              <a:rPr lang="es-ES" dirty="0" smtClean="0"/>
              <a:t>Los </a:t>
            </a:r>
            <a:r>
              <a:rPr lang="es-ES" b="1" dirty="0" smtClean="0"/>
              <a:t>trajes especiales</a:t>
            </a:r>
            <a:r>
              <a:rPr lang="es-ES" dirty="0" smtClean="0"/>
              <a:t> de los técnicos eléctricos que reparan líneas de alta tensión.</a:t>
            </a:r>
          </a:p>
          <a:p>
            <a:r>
              <a:rPr lang="es-ES" dirty="0" smtClean="0"/>
              <a:t>Al conducir un </a:t>
            </a:r>
            <a:r>
              <a:rPr lang="es-ES" b="1" dirty="0" smtClean="0"/>
              <a:t>automóvil</a:t>
            </a:r>
            <a:r>
              <a:rPr lang="es-ES" dirty="0" smtClean="0"/>
              <a:t> durante una tormenta eléctrica, se recomienda permanecer dentro del vehículo, ya que sus carrocerías funcionarán como una jaula de </a:t>
            </a:r>
            <a:r>
              <a:rPr lang="es-ES" dirty="0" err="1" smtClean="0"/>
              <a:t>Faraday</a:t>
            </a:r>
            <a:r>
              <a:rPr lang="es-ES" dirty="0" smtClean="0"/>
              <a:t> ante los rayos.</a:t>
            </a:r>
          </a:p>
          <a:p>
            <a:r>
              <a:rPr lang="es-ES" dirty="0" smtClean="0"/>
              <a:t>En las paredes de los </a:t>
            </a:r>
            <a:r>
              <a:rPr lang="es-ES" b="1" dirty="0" smtClean="0"/>
              <a:t>laboratorios de IRM</a:t>
            </a:r>
            <a:r>
              <a:rPr lang="es-ES" dirty="0" smtClean="0"/>
              <a:t> donde se realizan imágenes por resonancia magnética también se colocan láminas o mallas metálicas, para impedir que escapen ondas y proteger la salud de los operadores.</a:t>
            </a:r>
            <a:r>
              <a:rPr lang="es-ES" dirty="0"/>
              <a:t/>
            </a:r>
            <a:br>
              <a:rPr lang="es-ES" dirty="0"/>
            </a:b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7" name="6 Marcador de contenido" descr="rayocoche.jpeg"/>
          <p:cNvPicPr>
            <a:picLocks noGrp="1" noChangeAspect="1"/>
          </p:cNvPicPr>
          <p:nvPr>
            <p:ph idx="1"/>
          </p:nvPr>
        </p:nvPicPr>
        <p:blipFill>
          <a:blip r:embed="rId2"/>
          <a:stretch>
            <a:fillRect/>
          </a:stretch>
        </p:blipFill>
        <p:spPr>
          <a:xfrm>
            <a:off x="5334000" y="3441700"/>
            <a:ext cx="3810000" cy="3416300"/>
          </a:xfrm>
        </p:spPr>
      </p:pic>
      <p:pic>
        <p:nvPicPr>
          <p:cNvPr id="1026" name="Picture 2" descr="C:\Users\Vivanco Pablo\Downloads\FARADAY\micro.png"/>
          <p:cNvPicPr>
            <a:picLocks noChangeAspect="1" noChangeArrowheads="1"/>
          </p:cNvPicPr>
          <p:nvPr/>
        </p:nvPicPr>
        <p:blipFill>
          <a:blip r:embed="rId3"/>
          <a:srcRect/>
          <a:stretch>
            <a:fillRect/>
          </a:stretch>
        </p:blipFill>
        <p:spPr bwMode="auto">
          <a:xfrm>
            <a:off x="357158" y="3857628"/>
            <a:ext cx="4933950" cy="3276600"/>
          </a:xfrm>
          <a:prstGeom prst="rect">
            <a:avLst/>
          </a:prstGeom>
          <a:noFill/>
        </p:spPr>
      </p:pic>
      <p:pic>
        <p:nvPicPr>
          <p:cNvPr id="1027" name="Picture 3" descr="C:\Users\Vivanco Pablo\Downloads\FARADAY\E13C.jpg"/>
          <p:cNvPicPr>
            <a:picLocks noChangeAspect="1" noChangeArrowheads="1"/>
          </p:cNvPicPr>
          <p:nvPr/>
        </p:nvPicPr>
        <p:blipFill>
          <a:blip r:embed="rId4"/>
          <a:srcRect/>
          <a:stretch>
            <a:fillRect/>
          </a:stretch>
        </p:blipFill>
        <p:spPr bwMode="auto">
          <a:xfrm>
            <a:off x="5334000" y="214290"/>
            <a:ext cx="3810000" cy="2857500"/>
          </a:xfrm>
          <a:prstGeom prst="rect">
            <a:avLst/>
          </a:prstGeom>
          <a:noFill/>
        </p:spPr>
      </p:pic>
      <p:pic>
        <p:nvPicPr>
          <p:cNvPr id="1028" name="Picture 4" descr="C:\Users\Vivanco Pablo\Downloads\FARADAY\ascensor.jpeg"/>
          <p:cNvPicPr>
            <a:picLocks noChangeAspect="1" noChangeArrowheads="1"/>
          </p:cNvPicPr>
          <p:nvPr/>
        </p:nvPicPr>
        <p:blipFill>
          <a:blip r:embed="rId5"/>
          <a:srcRect/>
          <a:stretch>
            <a:fillRect/>
          </a:stretch>
        </p:blipFill>
        <p:spPr bwMode="auto">
          <a:xfrm>
            <a:off x="0" y="0"/>
            <a:ext cx="5240777" cy="295592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74638"/>
            <a:ext cx="8258204" cy="3011486"/>
          </a:xfrm>
        </p:spPr>
        <p:txBody>
          <a:bodyPr>
            <a:normAutofit/>
          </a:bodyPr>
          <a:lstStyle/>
          <a:p>
            <a:r>
              <a:rPr lang="es-ES" sz="3200" dirty="0" smtClean="0"/>
              <a:t>Un avión es una Jaula de </a:t>
            </a:r>
            <a:r>
              <a:rPr lang="es-ES" sz="3200" dirty="0" err="1" smtClean="0"/>
              <a:t>Faraday</a:t>
            </a:r>
            <a:r>
              <a:rPr lang="es-ES" sz="3200" dirty="0" smtClean="0"/>
              <a:t> a gran escala, un recinto recubierto de metal al que un rayo atraviesa pero sin afectar al interior de la estructura. </a:t>
            </a:r>
            <a:endParaRPr lang="es-ES" sz="3200" dirty="0"/>
          </a:p>
        </p:txBody>
      </p:sp>
      <p:pic>
        <p:nvPicPr>
          <p:cNvPr id="6" name="5 Marcador de contenido" descr="hqdefault.jpg"/>
          <p:cNvPicPr>
            <a:picLocks noGrp="1" noChangeAspect="1"/>
          </p:cNvPicPr>
          <p:nvPr>
            <p:ph idx="1"/>
          </p:nvPr>
        </p:nvPicPr>
        <p:blipFill>
          <a:blip r:embed="rId2"/>
          <a:stretch>
            <a:fillRect/>
          </a:stretch>
        </p:blipFill>
        <p:spPr>
          <a:xfrm>
            <a:off x="1928794" y="2857496"/>
            <a:ext cx="5072098" cy="3804074"/>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642918"/>
            <a:ext cx="7772400" cy="1470025"/>
          </a:xfrm>
        </p:spPr>
        <p:txBody>
          <a:bodyPr/>
          <a:lstStyle/>
          <a:p>
            <a:r>
              <a:rPr lang="es-ES" dirty="0" smtClean="0">
                <a:latin typeface="Arial" pitchFamily="34" charset="0"/>
                <a:cs typeface="Arial" pitchFamily="34" charset="0"/>
              </a:rPr>
              <a:t>Fin.</a:t>
            </a:r>
            <a:endParaRPr lang="es-ES" dirty="0">
              <a:latin typeface="Arial" pitchFamily="34" charset="0"/>
              <a:cs typeface="Arial" pitchFamily="34" charset="0"/>
            </a:endParaRPr>
          </a:p>
        </p:txBody>
      </p:sp>
      <p:sp>
        <p:nvSpPr>
          <p:cNvPr id="3" name="2 Subtítulo"/>
          <p:cNvSpPr>
            <a:spLocks noGrp="1"/>
          </p:cNvSpPr>
          <p:nvPr>
            <p:ph type="subTitle" idx="1"/>
          </p:nvPr>
        </p:nvSpPr>
        <p:spPr>
          <a:xfrm>
            <a:off x="928662" y="2285992"/>
            <a:ext cx="7286676" cy="4143404"/>
          </a:xfrm>
        </p:spPr>
        <p:txBody>
          <a:bodyPr>
            <a:normAutofit fontScale="25000" lnSpcReduction="20000"/>
          </a:bodyPr>
          <a:lstStyle/>
          <a:p>
            <a:r>
              <a:rPr lang="es-ES" sz="12800" b="1" dirty="0" smtClean="0">
                <a:latin typeface="Arial" pitchFamily="34" charset="0"/>
                <a:cs typeface="Arial" pitchFamily="34" charset="0"/>
              </a:rPr>
              <a:t>Integrantes</a:t>
            </a:r>
            <a:endParaRPr lang="es-ES" sz="12800" dirty="0">
              <a:latin typeface="Arial" pitchFamily="34" charset="0"/>
              <a:cs typeface="Arial" pitchFamily="34" charset="0"/>
            </a:endParaRPr>
          </a:p>
          <a:p>
            <a:r>
              <a:rPr lang="es-ES" sz="8000" b="1" dirty="0"/>
              <a:t> </a:t>
            </a:r>
            <a:endParaRPr lang="es-ES" sz="8000" dirty="0"/>
          </a:p>
          <a:p>
            <a:r>
              <a:rPr lang="es-ES" sz="8000" dirty="0" smtClean="0"/>
              <a:t>Vivanco, </a:t>
            </a:r>
            <a:r>
              <a:rPr lang="es-ES" sz="8000" dirty="0"/>
              <a:t>Esteban Leonel</a:t>
            </a:r>
          </a:p>
          <a:p>
            <a:r>
              <a:rPr lang="es-ES" sz="8000" dirty="0"/>
              <a:t> Ingeniera </a:t>
            </a:r>
            <a:r>
              <a:rPr lang="es-ES" sz="8000" dirty="0" smtClean="0"/>
              <a:t>Industrial</a:t>
            </a:r>
          </a:p>
          <a:p>
            <a:endParaRPr lang="es-ES" sz="8000" dirty="0" smtClean="0"/>
          </a:p>
          <a:p>
            <a:r>
              <a:rPr lang="es-ES" sz="8000" dirty="0" smtClean="0"/>
              <a:t>Vivanco, Pablo Exequiel </a:t>
            </a:r>
          </a:p>
          <a:p>
            <a:r>
              <a:rPr lang="es-ES" sz="8000" dirty="0" smtClean="0"/>
              <a:t> Ingeniera Industrial</a:t>
            </a:r>
          </a:p>
          <a:p>
            <a:endParaRPr lang="es-ES" sz="8000" dirty="0" smtClean="0"/>
          </a:p>
          <a:p>
            <a:r>
              <a:rPr lang="es-ES" sz="8000" dirty="0" smtClean="0"/>
              <a:t>Escudero, </a:t>
            </a:r>
            <a:r>
              <a:rPr lang="es-ES" sz="8000" dirty="0" err="1" smtClean="0"/>
              <a:t>Agostina</a:t>
            </a:r>
            <a:r>
              <a:rPr lang="es-ES" sz="8000" dirty="0" smtClean="0"/>
              <a:t> </a:t>
            </a:r>
            <a:r>
              <a:rPr lang="es-ES" sz="8000" dirty="0" err="1" smtClean="0"/>
              <a:t>Marysol</a:t>
            </a:r>
            <a:endParaRPr lang="es-ES" sz="8000" dirty="0" smtClean="0"/>
          </a:p>
          <a:p>
            <a:r>
              <a:rPr lang="es-ES" sz="8000" dirty="0" smtClean="0"/>
              <a:t>Ingeniera Química</a:t>
            </a:r>
          </a:p>
          <a:p>
            <a:r>
              <a:rPr lang="es-ES" sz="8000" dirty="0"/>
              <a:t> </a:t>
            </a:r>
          </a:p>
          <a:p>
            <a:r>
              <a:rPr lang="es-ES" sz="8000" dirty="0" err="1" smtClean="0"/>
              <a:t>Macias</a:t>
            </a:r>
            <a:r>
              <a:rPr lang="es-ES" sz="8000" dirty="0" smtClean="0"/>
              <a:t>, </a:t>
            </a:r>
            <a:r>
              <a:rPr lang="es-ES" sz="8000" dirty="0"/>
              <a:t>Alan</a:t>
            </a:r>
          </a:p>
          <a:p>
            <a:r>
              <a:rPr lang="es-ES" sz="8000" dirty="0"/>
              <a:t>Ingeniera </a:t>
            </a:r>
            <a:r>
              <a:rPr lang="es-ES" sz="8000" dirty="0" err="1"/>
              <a:t>Mecatrónica</a:t>
            </a:r>
            <a:endParaRPr lang="es-ES" sz="8000" dirty="0"/>
          </a:p>
          <a:p>
            <a:r>
              <a:rPr lang="es-ES" sz="8000" dirty="0"/>
              <a:t> </a:t>
            </a:r>
          </a:p>
          <a:p>
            <a:r>
              <a:rPr lang="es-ES" sz="6400" dirty="0"/>
              <a:t> </a:t>
            </a:r>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Jaula de </a:t>
            </a:r>
            <a:r>
              <a:rPr lang="es-ES" dirty="0" err="1" smtClean="0"/>
              <a:t>Faraday</a:t>
            </a:r>
            <a:endParaRPr lang="es-ES" dirty="0"/>
          </a:p>
        </p:txBody>
      </p:sp>
      <p:pic>
        <p:nvPicPr>
          <p:cNvPr id="8" name="7 Marcador de contenido" descr="jaula-de-faraday (1).jpg"/>
          <p:cNvPicPr>
            <a:picLocks noGrp="1" noChangeAspect="1"/>
          </p:cNvPicPr>
          <p:nvPr>
            <p:ph idx="1"/>
          </p:nvPr>
        </p:nvPicPr>
        <p:blipFill>
          <a:blip r:embed="rId2"/>
          <a:stretch>
            <a:fillRect/>
          </a:stretch>
        </p:blipFill>
        <p:spPr>
          <a:xfrm>
            <a:off x="55474" y="1785926"/>
            <a:ext cx="9088526" cy="4071966"/>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Definición</a:t>
            </a:r>
            <a:endParaRPr lang="es-ES" dirty="0"/>
          </a:p>
        </p:txBody>
      </p:sp>
      <p:sp>
        <p:nvSpPr>
          <p:cNvPr id="3" name="2 Marcador de contenido"/>
          <p:cNvSpPr>
            <a:spLocks noGrp="1"/>
          </p:cNvSpPr>
          <p:nvPr>
            <p:ph idx="1"/>
          </p:nvPr>
        </p:nvSpPr>
        <p:spPr/>
        <p:txBody>
          <a:bodyPr/>
          <a:lstStyle/>
          <a:p>
            <a:pPr>
              <a:buNone/>
            </a:pPr>
            <a:r>
              <a:rPr lang="es-ES" dirty="0" smtClean="0"/>
              <a:t>    Se </a:t>
            </a:r>
            <a:r>
              <a:rPr lang="es-ES" dirty="0"/>
              <a:t>conoce como </a:t>
            </a:r>
            <a:r>
              <a:rPr lang="es-ES" b="1" dirty="0"/>
              <a:t>jaula de </a:t>
            </a:r>
            <a:r>
              <a:rPr lang="es-ES" b="1" dirty="0" err="1"/>
              <a:t>Faraday</a:t>
            </a:r>
            <a:r>
              <a:rPr lang="es-ES" dirty="0"/>
              <a:t> al efecto por el cual el </a:t>
            </a:r>
            <a:r>
              <a:rPr lang="es-ES" dirty="0">
                <a:hlinkClick r:id="rId2"/>
              </a:rPr>
              <a:t>campo electromagnético</a:t>
            </a:r>
            <a:r>
              <a:rPr lang="es-ES" dirty="0"/>
              <a:t> en el interior de un conductor en equilibrio es nulo, anulando el efecto de los campos </a:t>
            </a:r>
            <a:r>
              <a:rPr lang="es-ES" dirty="0" smtClean="0"/>
              <a:t>externos.</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74638"/>
            <a:ext cx="8472518" cy="2797172"/>
          </a:xfrm>
        </p:spPr>
        <p:txBody>
          <a:bodyPr>
            <a:normAutofit/>
          </a:bodyPr>
          <a:lstStyle/>
          <a:p>
            <a:r>
              <a:rPr lang="es-ES" sz="3100" dirty="0" smtClean="0"/>
              <a:t>El funcionamiento de la Jaula de </a:t>
            </a:r>
            <a:r>
              <a:rPr lang="es-ES" sz="3100" dirty="0" err="1" smtClean="0"/>
              <a:t>Faraday</a:t>
            </a:r>
            <a:r>
              <a:rPr lang="es-ES" sz="3100" dirty="0" smtClean="0"/>
              <a:t> se basa en las propiedades de un conductor en el equilibrio electrostático. Esto se debe a que, cuando el conductor está sujeto a un </a:t>
            </a:r>
            <a:r>
              <a:rPr lang="es-ES" sz="3100" dirty="0" smtClean="0">
                <a:hlinkClick r:id="rId2"/>
              </a:rPr>
              <a:t>campo electromagnético</a:t>
            </a:r>
            <a:r>
              <a:rPr lang="es-ES" sz="3100" dirty="0" smtClean="0"/>
              <a:t> externo, se polariza</a:t>
            </a:r>
            <a:endParaRPr lang="es-ES" dirty="0"/>
          </a:p>
        </p:txBody>
      </p:sp>
      <p:pic>
        <p:nvPicPr>
          <p:cNvPr id="4" name="3 Marcador de contenido" descr="04786814-32d9-4a53-b9f9-6af977e3f719_alta-libre-aspect-ratio_default_0.jpg"/>
          <p:cNvPicPr>
            <a:picLocks noGrp="1" noChangeAspect="1"/>
          </p:cNvPicPr>
          <p:nvPr>
            <p:ph idx="1"/>
          </p:nvPr>
        </p:nvPicPr>
        <p:blipFill>
          <a:blip r:embed="rId3"/>
          <a:stretch>
            <a:fillRect/>
          </a:stretch>
        </p:blipFill>
        <p:spPr>
          <a:xfrm>
            <a:off x="1500166" y="3071810"/>
            <a:ext cx="6269406" cy="3526541"/>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500042"/>
            <a:ext cx="8186766" cy="6000792"/>
          </a:xfrm>
        </p:spPr>
        <p:txBody>
          <a:bodyPr>
            <a:noAutofit/>
          </a:bodyPr>
          <a:lstStyle/>
          <a:p>
            <a:pPr>
              <a:buNone/>
            </a:pPr>
            <a:r>
              <a:rPr lang="es-ES" sz="2800" dirty="0" smtClean="0"/>
              <a:t>    Al </a:t>
            </a:r>
            <a:r>
              <a:rPr lang="es-ES" sz="2800" dirty="0"/>
              <a:t>polarizarse, el conductor queda cargado positivamente en la dirección en que se desplaza el campo electromagnético externo y, al mismo tiempo, se carga negativamente en el sentido inverso, generando un campo eléctrico igual en magnitud pero opuesto al campo electromagnético que ha sido aplicado</a:t>
            </a:r>
            <a:r>
              <a:rPr lang="es-ES" sz="2800" dirty="0" smtClean="0"/>
              <a:t>.</a:t>
            </a:r>
          </a:p>
          <a:p>
            <a:pPr>
              <a:buNone/>
            </a:pPr>
            <a:r>
              <a:rPr lang="es-ES" sz="2800" dirty="0" smtClean="0"/>
              <a:t>     La </a:t>
            </a:r>
            <a:r>
              <a:rPr lang="es-ES" sz="2800" dirty="0"/>
              <a:t>suma de ambos campos, en el interior de dicho contenedor o jaula de </a:t>
            </a:r>
            <a:r>
              <a:rPr lang="es-ES" sz="2800" dirty="0" err="1"/>
              <a:t>Faraday</a:t>
            </a:r>
            <a:r>
              <a:rPr lang="es-ES" sz="2800" dirty="0"/>
              <a:t>, será igual a cero. </a:t>
            </a:r>
            <a:endParaRPr lang="es-ES" sz="2800" dirty="0" smtClean="0"/>
          </a:p>
          <a:p>
            <a:pPr>
              <a:buNone/>
            </a:pPr>
            <a:r>
              <a:rPr lang="es-ES" sz="2800" dirty="0" smtClean="0"/>
              <a:t>Es </a:t>
            </a:r>
            <a:r>
              <a:rPr lang="es-ES" sz="2800" dirty="0"/>
              <a:t>decir, los materiales conductores, ante la presencia de campos eléctricos externos, siempre ordenan sus cargas en su superficie de manera tal que el campo eléctrico interno sea cero</a:t>
            </a:r>
            <a:r>
              <a:rPr lang="es-ES" sz="2800" dirty="0" smtClean="0"/>
              <a:t>.</a:t>
            </a:r>
            <a:endParaRPr lang="es-E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bcb.jpg"/>
          <p:cNvPicPr>
            <a:picLocks noGrp="1" noChangeAspect="1"/>
          </p:cNvPicPr>
          <p:nvPr>
            <p:ph idx="1"/>
          </p:nvPr>
        </p:nvPicPr>
        <p:blipFill>
          <a:blip r:embed="rId2"/>
          <a:stretch>
            <a:fillRect/>
          </a:stretch>
        </p:blipFill>
        <p:spPr>
          <a:xfrm>
            <a:off x="0" y="928670"/>
            <a:ext cx="9144000" cy="5253644"/>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Demostración+teórica.jpg"/>
          <p:cNvPicPr>
            <a:picLocks noGrp="1" noChangeAspect="1"/>
          </p:cNvPicPr>
          <p:nvPr>
            <p:ph idx="1"/>
          </p:nvPr>
        </p:nvPicPr>
        <p:blipFill>
          <a:blip r:embed="rId2"/>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Michael </a:t>
            </a:r>
            <a:r>
              <a:rPr lang="es-ES" dirty="0" err="1" smtClean="0"/>
              <a:t>Faraday</a:t>
            </a:r>
            <a:endParaRPr lang="es-ES" dirty="0"/>
          </a:p>
        </p:txBody>
      </p:sp>
      <p:sp>
        <p:nvSpPr>
          <p:cNvPr id="3" name="2 Marcador de contenido"/>
          <p:cNvSpPr>
            <a:spLocks noGrp="1"/>
          </p:cNvSpPr>
          <p:nvPr>
            <p:ph idx="1"/>
          </p:nvPr>
        </p:nvSpPr>
        <p:spPr>
          <a:xfrm>
            <a:off x="428596" y="1571612"/>
            <a:ext cx="8258204" cy="4554551"/>
          </a:xfrm>
        </p:spPr>
        <p:txBody>
          <a:bodyPr>
            <a:normAutofit fontScale="70000" lnSpcReduction="20000"/>
          </a:bodyPr>
          <a:lstStyle/>
          <a:p>
            <a:r>
              <a:rPr lang="es-ES" dirty="0"/>
              <a:t>La jaula de </a:t>
            </a:r>
            <a:r>
              <a:rPr lang="es-ES" dirty="0" err="1"/>
              <a:t>Faraday</a:t>
            </a:r>
            <a:r>
              <a:rPr lang="es-ES" dirty="0"/>
              <a:t> </a:t>
            </a:r>
            <a:r>
              <a:rPr lang="es-ES" b="1" dirty="0"/>
              <a:t>lleva el nombre de su inventor, el físico británico Michael </a:t>
            </a:r>
            <a:r>
              <a:rPr lang="es-ES" b="1" dirty="0" err="1"/>
              <a:t>Faraday</a:t>
            </a:r>
            <a:r>
              <a:rPr lang="es-ES" dirty="0"/>
              <a:t> (1791-1867), quien observó que un material conductor mostraba los efectos de una descarga eléctrica únicamente en su exterior. Esto parecía indicar que </a:t>
            </a:r>
            <a:r>
              <a:rPr lang="es-ES" b="1" dirty="0"/>
              <a:t>las cargas del conductor se distribuían de tal manera que cancelaban los campos eléctricos internos</a:t>
            </a:r>
            <a:r>
              <a:rPr lang="es-ES" dirty="0"/>
              <a:t/>
            </a:r>
            <a:br>
              <a:rPr lang="es-ES" dirty="0"/>
            </a:br>
            <a:r>
              <a:rPr lang="es-ES" dirty="0"/>
              <a:t/>
            </a:r>
            <a:br>
              <a:rPr lang="es-ES" dirty="0"/>
            </a:br>
            <a:r>
              <a:rPr lang="es-ES" dirty="0"/>
              <a:t>Para comprobarlo, en 1836, </a:t>
            </a:r>
            <a:r>
              <a:rPr lang="es-ES" dirty="0" err="1"/>
              <a:t>Faraday</a:t>
            </a:r>
            <a:r>
              <a:rPr lang="es-ES" dirty="0"/>
              <a:t> recubrió las paredes de un cuarto con láminas de aluminio. Usando un generador electroestático, aplicó descargas de alto </a:t>
            </a:r>
            <a:r>
              <a:rPr lang="es-ES" dirty="0">
                <a:hlinkClick r:id="rId2"/>
              </a:rPr>
              <a:t>voltaje</a:t>
            </a:r>
            <a:r>
              <a:rPr lang="es-ES" dirty="0"/>
              <a:t> en el exterior de dicha habitación. Y con un electroscopio (aparato que permite detectar la presencia de </a:t>
            </a:r>
            <a:r>
              <a:rPr lang="es-ES" dirty="0">
                <a:hlinkClick r:id="rId3"/>
              </a:rPr>
              <a:t>cargas eléctricas</a:t>
            </a:r>
            <a:r>
              <a:rPr lang="es-ES" dirty="0"/>
              <a:t> en un cuerpo) pudo comprobar que en el interior del cuarto el campo eléctrico era nulo.</a:t>
            </a:r>
            <a:br>
              <a:rPr lang="es-ES" dirty="0"/>
            </a:b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7" name="6 Marcador de contenido" descr="7dd907216352ac9e62a6cada8073b8b2.jpg"/>
          <p:cNvPicPr>
            <a:picLocks noGrp="1" noChangeAspect="1"/>
          </p:cNvPicPr>
          <p:nvPr>
            <p:ph idx="1"/>
          </p:nvPr>
        </p:nvPicPr>
        <p:blipFill>
          <a:blip r:embed="rId2"/>
          <a:stretch>
            <a:fillRect/>
          </a:stretch>
        </p:blipFill>
        <p:spPr>
          <a:xfrm>
            <a:off x="1643042" y="0"/>
            <a:ext cx="5143536" cy="6858048"/>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174</Words>
  <Application>Microsoft Office PowerPoint</Application>
  <PresentationFormat>Presentación en pantalla (4:3)</PresentationFormat>
  <Paragraphs>34</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Jaula de Faraday</vt:lpstr>
      <vt:lpstr>Jaula de Faraday</vt:lpstr>
      <vt:lpstr>Definición</vt:lpstr>
      <vt:lpstr>El funcionamiento de la Jaula de Faraday se basa en las propiedades de un conductor en el equilibrio electrostático. Esto se debe a que, cuando el conductor está sujeto a un campo electromagnético externo, se polariza</vt:lpstr>
      <vt:lpstr>Diapositiva 5</vt:lpstr>
      <vt:lpstr>Diapositiva 6</vt:lpstr>
      <vt:lpstr>Diapositiva 7</vt:lpstr>
      <vt:lpstr>Michael Faraday</vt:lpstr>
      <vt:lpstr>Diapositiva 9</vt:lpstr>
      <vt:lpstr>Vida cotidiana</vt:lpstr>
      <vt:lpstr>Diapositiva 11</vt:lpstr>
      <vt:lpstr>Un avión es una Jaula de Faraday a gran escala, un recinto recubierto de metal al que un rayo atraviesa pero sin afectar al interior de la estructura. </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Jaula de Faraday</dc:title>
  <dc:creator>Vivanco Pablo</dc:creator>
  <cp:lastModifiedBy>Vivanco Pablo</cp:lastModifiedBy>
  <cp:revision>8</cp:revision>
  <dcterms:created xsi:type="dcterms:W3CDTF">2022-04-24T23:39:45Z</dcterms:created>
  <dcterms:modified xsi:type="dcterms:W3CDTF">2022-04-25T00:51:25Z</dcterms:modified>
</cp:coreProperties>
</file>