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18288000" cy="10287000"/>
  <p:notesSz cx="6858000" cy="9144000"/>
  <p:embeddedFontLst>
    <p:embeddedFont>
      <p:font typeface="Poppins Bold" panose="020B0604020202020204" charset="0"/>
      <p:regular r:id="rId5"/>
    </p:embeddedFont>
    <p:embeddedFont>
      <p:font typeface="Poppins Light" panose="020B0604020202020204" charset="0"/>
      <p:regular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864"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FE1"/>
        </a:solidFill>
        <a:effectLst/>
      </p:bgPr>
    </p:bg>
    <p:spTree>
      <p:nvGrpSpPr>
        <p:cNvPr id="1" name=""/>
        <p:cNvGrpSpPr/>
        <p:nvPr/>
      </p:nvGrpSpPr>
      <p:grpSpPr>
        <a:xfrm>
          <a:off x="0" y="0"/>
          <a:ext cx="0" cy="0"/>
          <a:chOff x="0" y="0"/>
          <a:chExt cx="0" cy="0"/>
        </a:xfrm>
      </p:grpSpPr>
      <p:grpSp>
        <p:nvGrpSpPr>
          <p:cNvPr id="2" name="Group 2"/>
          <p:cNvGrpSpPr/>
          <p:nvPr/>
        </p:nvGrpSpPr>
        <p:grpSpPr>
          <a:xfrm>
            <a:off x="13118883" y="5010150"/>
            <a:ext cx="6126160" cy="7255193"/>
            <a:chOff x="0" y="0"/>
            <a:chExt cx="8168214" cy="9673590"/>
          </a:xfrm>
        </p:grpSpPr>
        <p:grpSp>
          <p:nvGrpSpPr>
            <p:cNvPr id="3" name="Group 3"/>
            <p:cNvGrpSpPr/>
            <p:nvPr/>
          </p:nvGrpSpPr>
          <p:grpSpPr>
            <a:xfrm rot="-2700000">
              <a:off x="1435895" y="2036143"/>
              <a:ext cx="6823242" cy="2569108"/>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id="5" name="Group 5"/>
            <p:cNvGrpSpPr/>
            <p:nvPr/>
          </p:nvGrpSpPr>
          <p:grpSpPr>
            <a:xfrm rot="-2700000">
              <a:off x="-168048" y="4882144"/>
              <a:ext cx="7349881" cy="2569108"/>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id="7" name="Group 7"/>
          <p:cNvGrpSpPr/>
          <p:nvPr/>
        </p:nvGrpSpPr>
        <p:grpSpPr>
          <a:xfrm>
            <a:off x="14087948" y="13158"/>
            <a:ext cx="3426960" cy="4265666"/>
            <a:chOff x="0" y="0"/>
            <a:chExt cx="4569280" cy="5687554"/>
          </a:xfrm>
        </p:grpSpPr>
        <p:grpSp>
          <p:nvGrpSpPr>
            <p:cNvPr id="8" name="Group 8"/>
            <p:cNvGrpSpPr/>
            <p:nvPr/>
          </p:nvGrpSpPr>
          <p:grpSpPr>
            <a:xfrm rot="-2700000">
              <a:off x="27432" y="2577082"/>
              <a:ext cx="4305215" cy="1860867"/>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id="10" name="Group 10"/>
            <p:cNvGrpSpPr/>
            <p:nvPr/>
          </p:nvGrpSpPr>
          <p:grpSpPr>
            <a:xfrm rot="-2700000">
              <a:off x="528051" y="1128897"/>
              <a:ext cx="3963799" cy="1860867"/>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sp>
        </p:grpSp>
      </p:grpSp>
      <p:grpSp>
        <p:nvGrpSpPr>
          <p:cNvPr id="12" name="Group 12"/>
          <p:cNvGrpSpPr/>
          <p:nvPr/>
        </p:nvGrpSpPr>
        <p:grpSpPr>
          <a:xfrm>
            <a:off x="-3881431" y="-2505200"/>
            <a:ext cx="10908612" cy="12919035"/>
            <a:chOff x="0" y="0"/>
            <a:chExt cx="14544816" cy="17225380"/>
          </a:xfrm>
        </p:grpSpPr>
        <p:grpSp>
          <p:nvGrpSpPr>
            <p:cNvPr id="13" name="Group 13"/>
            <p:cNvGrpSpPr/>
            <p:nvPr/>
          </p:nvGrpSpPr>
          <p:grpSpPr>
            <a:xfrm rot="-2700000">
              <a:off x="2556842" y="3625680"/>
              <a:ext cx="12149878" cy="4574709"/>
              <a:chOff x="0" y="0"/>
              <a:chExt cx="1079350" cy="406400"/>
            </a:xfrm>
          </p:grpSpPr>
          <p:sp>
            <p:nvSpPr>
              <p:cNvPr id="14" name="Freeform 1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id="15" name="Group 15"/>
            <p:cNvGrpSpPr/>
            <p:nvPr/>
          </p:nvGrpSpPr>
          <p:grpSpPr>
            <a:xfrm rot="-2700000">
              <a:off x="-299237" y="8693441"/>
              <a:ext cx="13087643" cy="4574709"/>
              <a:chOff x="0" y="0"/>
              <a:chExt cx="1162657" cy="406400"/>
            </a:xfrm>
          </p:grpSpPr>
          <p:sp>
            <p:nvSpPr>
              <p:cNvPr id="16" name="Freeform 1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id="17" name="TextBox 17"/>
          <p:cNvSpPr txBox="1"/>
          <p:nvPr/>
        </p:nvSpPr>
        <p:spPr>
          <a:xfrm>
            <a:off x="854372" y="721215"/>
            <a:ext cx="14947056" cy="3298335"/>
          </a:xfrm>
          <a:prstGeom prst="rect">
            <a:avLst/>
          </a:prstGeom>
        </p:spPr>
        <p:txBody>
          <a:bodyPr lIns="0" tIns="0" rIns="0" bIns="0" rtlCol="0" anchor="t">
            <a:spAutoFit/>
          </a:bodyPr>
          <a:lstStyle/>
          <a:p>
            <a:pPr>
              <a:lnSpc>
                <a:spcPts val="8657"/>
              </a:lnSpc>
            </a:pPr>
            <a:r>
              <a:rPr lang="en-US" sz="7214" spc="-432">
                <a:solidFill>
                  <a:srgbClr val="1D617A"/>
                </a:solidFill>
                <a:latin typeface="Poppins Bold Bold Italics"/>
              </a:rPr>
              <a:t>Funcionamiento de un parlante mediante el principio de Hans Christian Oersted  </a:t>
            </a:r>
          </a:p>
        </p:txBody>
      </p:sp>
      <p:sp>
        <p:nvSpPr>
          <p:cNvPr id="18" name="TextBox 18"/>
          <p:cNvSpPr txBox="1"/>
          <p:nvPr/>
        </p:nvSpPr>
        <p:spPr>
          <a:xfrm>
            <a:off x="426225" y="5987739"/>
            <a:ext cx="3472458" cy="712456"/>
          </a:xfrm>
          <a:prstGeom prst="rect">
            <a:avLst/>
          </a:prstGeom>
        </p:spPr>
        <p:txBody>
          <a:bodyPr lIns="0" tIns="0" rIns="0" bIns="0" rtlCol="0" anchor="t">
            <a:spAutoFit/>
          </a:bodyPr>
          <a:lstStyle/>
          <a:p>
            <a:pPr algn="ctr">
              <a:lnSpc>
                <a:spcPts val="5880"/>
              </a:lnSpc>
            </a:pPr>
            <a:r>
              <a:rPr lang="en-US" sz="4200">
                <a:solidFill>
                  <a:srgbClr val="1D617A"/>
                </a:solidFill>
                <a:latin typeface="Poppins Bold"/>
              </a:rPr>
              <a:t>Integrantes:</a:t>
            </a:r>
          </a:p>
        </p:txBody>
      </p:sp>
      <p:sp>
        <p:nvSpPr>
          <p:cNvPr id="19" name="TextBox 19"/>
          <p:cNvSpPr txBox="1"/>
          <p:nvPr/>
        </p:nvSpPr>
        <p:spPr>
          <a:xfrm>
            <a:off x="426225" y="7062801"/>
            <a:ext cx="3472458" cy="580390"/>
          </a:xfrm>
          <a:prstGeom prst="rect">
            <a:avLst/>
          </a:prstGeom>
        </p:spPr>
        <p:txBody>
          <a:bodyPr lIns="0" tIns="0" rIns="0" bIns="0" rtlCol="0" anchor="t">
            <a:spAutoFit/>
          </a:bodyPr>
          <a:lstStyle/>
          <a:p>
            <a:pPr algn="ctr">
              <a:lnSpc>
                <a:spcPts val="4759"/>
              </a:lnSpc>
            </a:pPr>
            <a:r>
              <a:rPr lang="en-US" sz="3399">
                <a:solidFill>
                  <a:srgbClr val="1D617A"/>
                </a:solidFill>
                <a:latin typeface="Poppins Light"/>
              </a:rPr>
              <a:t>Vega Ezequiel</a:t>
            </a:r>
          </a:p>
        </p:txBody>
      </p:sp>
      <p:sp>
        <p:nvSpPr>
          <p:cNvPr id="20" name="TextBox 20"/>
          <p:cNvSpPr txBox="1"/>
          <p:nvPr/>
        </p:nvSpPr>
        <p:spPr>
          <a:xfrm>
            <a:off x="426225" y="7836797"/>
            <a:ext cx="3472458" cy="580390"/>
          </a:xfrm>
          <a:prstGeom prst="rect">
            <a:avLst/>
          </a:prstGeom>
        </p:spPr>
        <p:txBody>
          <a:bodyPr lIns="0" tIns="0" rIns="0" bIns="0" rtlCol="0" anchor="t">
            <a:spAutoFit/>
          </a:bodyPr>
          <a:lstStyle/>
          <a:p>
            <a:pPr algn="ctr">
              <a:lnSpc>
                <a:spcPts val="4759"/>
              </a:lnSpc>
            </a:pPr>
            <a:r>
              <a:rPr lang="en-US" sz="3399">
                <a:solidFill>
                  <a:srgbClr val="1D617A"/>
                </a:solidFill>
                <a:latin typeface="Poppins Light"/>
              </a:rPr>
              <a:t>Sveiteris Lucas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FE1"/>
        </a:solidFill>
        <a:effectLst/>
      </p:bgPr>
    </p:bg>
    <p:spTree>
      <p:nvGrpSpPr>
        <p:cNvPr id="1" name=""/>
        <p:cNvGrpSpPr/>
        <p:nvPr/>
      </p:nvGrpSpPr>
      <p:grpSpPr>
        <a:xfrm>
          <a:off x="0" y="0"/>
          <a:ext cx="0" cy="0"/>
          <a:chOff x="0" y="0"/>
          <a:chExt cx="0" cy="0"/>
        </a:xfrm>
      </p:grpSpPr>
      <p:grpSp>
        <p:nvGrpSpPr>
          <p:cNvPr id="2" name="Group 2"/>
          <p:cNvGrpSpPr/>
          <p:nvPr/>
        </p:nvGrpSpPr>
        <p:grpSpPr>
          <a:xfrm>
            <a:off x="-3951004" y="-1330976"/>
            <a:ext cx="12595973" cy="14544547"/>
            <a:chOff x="0" y="0"/>
            <a:chExt cx="16794631" cy="19392730"/>
          </a:xfrm>
        </p:grpSpPr>
        <p:grpSp>
          <p:nvGrpSpPr>
            <p:cNvPr id="3" name="Group 3"/>
            <p:cNvGrpSpPr/>
            <p:nvPr/>
          </p:nvGrpSpPr>
          <p:grpSpPr>
            <a:xfrm rot="-2700000">
              <a:off x="-68545" y="5686276"/>
              <a:ext cx="17919828" cy="4433972"/>
              <a:chOff x="0" y="0"/>
              <a:chExt cx="1642459" cy="406400"/>
            </a:xfrm>
          </p:grpSpPr>
          <p:sp>
            <p:nvSpPr>
              <p:cNvPr id="4" name="Freeform 4"/>
              <p:cNvSpPr/>
              <p:nvPr/>
            </p:nvSpPr>
            <p:spPr>
              <a:xfrm>
                <a:off x="17780" y="22860"/>
                <a:ext cx="1617060" cy="360680"/>
              </a:xfrm>
              <a:custGeom>
                <a:avLst/>
                <a:gdLst/>
                <a:ahLst/>
                <a:cxnLst/>
                <a:rect l="l" t="t" r="r" b="b"/>
                <a:pathLst>
                  <a:path w="1617060" h="360680">
                    <a:moveTo>
                      <a:pt x="1617060" y="180340"/>
                    </a:moveTo>
                    <a:cubicBezTo>
                      <a:pt x="1617060" y="81280"/>
                      <a:pt x="1537050" y="0"/>
                      <a:pt x="1436720" y="0"/>
                    </a:cubicBezTo>
                    <a:lnTo>
                      <a:pt x="172720" y="0"/>
                    </a:lnTo>
                    <a:lnTo>
                      <a:pt x="172720" y="1270"/>
                    </a:lnTo>
                    <a:cubicBezTo>
                      <a:pt x="76200" y="5080"/>
                      <a:pt x="0" y="83820"/>
                      <a:pt x="0" y="180340"/>
                    </a:cubicBezTo>
                    <a:cubicBezTo>
                      <a:pt x="0" y="276860"/>
                      <a:pt x="77470" y="355600"/>
                      <a:pt x="172720" y="359410"/>
                    </a:cubicBezTo>
                    <a:lnTo>
                      <a:pt x="172720" y="360680"/>
                    </a:lnTo>
                    <a:lnTo>
                      <a:pt x="1436719" y="360680"/>
                    </a:lnTo>
                    <a:cubicBezTo>
                      <a:pt x="1535779" y="360680"/>
                      <a:pt x="1617059" y="279400"/>
                      <a:pt x="1617059" y="180340"/>
                    </a:cubicBezTo>
                    <a:close/>
                  </a:path>
                </a:pathLst>
              </a:custGeom>
              <a:solidFill>
                <a:srgbClr val="61C2A2"/>
              </a:solidFill>
            </p:spPr>
          </p:sp>
        </p:grpSp>
        <p:grpSp>
          <p:nvGrpSpPr>
            <p:cNvPr id="5" name="Group 5"/>
            <p:cNvGrpSpPr/>
            <p:nvPr/>
          </p:nvGrpSpPr>
          <p:grpSpPr>
            <a:xfrm rot="-2700000">
              <a:off x="-1166002" y="9008490"/>
              <a:ext cx="18666512" cy="4433972"/>
              <a:chOff x="0" y="0"/>
              <a:chExt cx="1710897" cy="406400"/>
            </a:xfrm>
          </p:grpSpPr>
          <p:sp>
            <p:nvSpPr>
              <p:cNvPr id="6" name="Freeform 6"/>
              <p:cNvSpPr/>
              <p:nvPr/>
            </p:nvSpPr>
            <p:spPr>
              <a:xfrm>
                <a:off x="17780" y="22860"/>
                <a:ext cx="1685498" cy="360680"/>
              </a:xfrm>
              <a:custGeom>
                <a:avLst/>
                <a:gdLst/>
                <a:ahLst/>
                <a:cxnLst/>
                <a:rect l="l" t="t" r="r" b="b"/>
                <a:pathLst>
                  <a:path w="1685498" h="360680">
                    <a:moveTo>
                      <a:pt x="1685498" y="180340"/>
                    </a:moveTo>
                    <a:cubicBezTo>
                      <a:pt x="1685498" y="81280"/>
                      <a:pt x="1605488" y="0"/>
                      <a:pt x="1505158" y="0"/>
                    </a:cubicBezTo>
                    <a:lnTo>
                      <a:pt x="172720" y="0"/>
                    </a:lnTo>
                    <a:lnTo>
                      <a:pt x="172720" y="1270"/>
                    </a:lnTo>
                    <a:cubicBezTo>
                      <a:pt x="76200" y="5080"/>
                      <a:pt x="0" y="83820"/>
                      <a:pt x="0" y="180340"/>
                    </a:cubicBezTo>
                    <a:cubicBezTo>
                      <a:pt x="0" y="276860"/>
                      <a:pt x="77470" y="355600"/>
                      <a:pt x="172720" y="359410"/>
                    </a:cubicBezTo>
                    <a:lnTo>
                      <a:pt x="172720" y="360680"/>
                    </a:lnTo>
                    <a:lnTo>
                      <a:pt x="1505157" y="360680"/>
                    </a:lnTo>
                    <a:cubicBezTo>
                      <a:pt x="1604218" y="360680"/>
                      <a:pt x="1685497" y="279400"/>
                      <a:pt x="1685497" y="180340"/>
                    </a:cubicBezTo>
                    <a:close/>
                  </a:path>
                </a:pathLst>
              </a:custGeom>
              <a:solidFill>
                <a:srgbClr val="1D617A"/>
              </a:solidFill>
            </p:spPr>
          </p:sp>
        </p:grpSp>
      </p:grpSp>
      <p:sp>
        <p:nvSpPr>
          <p:cNvPr id="7" name="Freeform 7"/>
          <p:cNvSpPr/>
          <p:nvPr/>
        </p:nvSpPr>
        <p:spPr>
          <a:xfrm>
            <a:off x="417050" y="1890509"/>
            <a:ext cx="6953243" cy="6953243"/>
          </a:xfrm>
          <a:custGeom>
            <a:avLst/>
            <a:gdLst/>
            <a:ahLst/>
            <a:cxnLst/>
            <a:rect l="l" t="t" r="r" b="b"/>
            <a:pathLst>
              <a:path w="6953243" h="6953243">
                <a:moveTo>
                  <a:pt x="0" y="0"/>
                </a:moveTo>
                <a:lnTo>
                  <a:pt x="6953243" y="0"/>
                </a:lnTo>
                <a:lnTo>
                  <a:pt x="6953243" y="6953243"/>
                </a:lnTo>
                <a:lnTo>
                  <a:pt x="0" y="6953243"/>
                </a:lnTo>
                <a:lnTo>
                  <a:pt x="0" y="0"/>
                </a:lnTo>
                <a:close/>
              </a:path>
            </a:pathLst>
          </a:custGeom>
          <a:blipFill>
            <a:blip r:embed="rId2"/>
            <a:stretch>
              <a:fillRect/>
            </a:stretch>
          </a:blipFill>
        </p:spPr>
      </p:sp>
      <p:sp>
        <p:nvSpPr>
          <p:cNvPr id="8" name="TextBox 8"/>
          <p:cNvSpPr txBox="1"/>
          <p:nvPr/>
        </p:nvSpPr>
        <p:spPr>
          <a:xfrm>
            <a:off x="9144000" y="2470551"/>
            <a:ext cx="6267455" cy="1566544"/>
          </a:xfrm>
          <a:prstGeom prst="rect">
            <a:avLst/>
          </a:prstGeom>
        </p:spPr>
        <p:txBody>
          <a:bodyPr lIns="0" tIns="0" rIns="0" bIns="0" rtlCol="0" anchor="t">
            <a:spAutoFit/>
          </a:bodyPr>
          <a:lstStyle/>
          <a:p>
            <a:pPr algn="ctr">
              <a:lnSpc>
                <a:spcPts val="12880"/>
              </a:lnSpc>
            </a:pPr>
            <a:r>
              <a:rPr lang="en-US" sz="9200">
                <a:solidFill>
                  <a:srgbClr val="1D617A"/>
                </a:solidFill>
                <a:latin typeface="Poppins Bold"/>
              </a:rPr>
              <a:t>Definición </a:t>
            </a:r>
          </a:p>
        </p:txBody>
      </p:sp>
      <p:sp>
        <p:nvSpPr>
          <p:cNvPr id="9" name="TextBox 9"/>
          <p:cNvSpPr txBox="1"/>
          <p:nvPr/>
        </p:nvSpPr>
        <p:spPr>
          <a:xfrm>
            <a:off x="8155614" y="4456141"/>
            <a:ext cx="8244228" cy="2903638"/>
          </a:xfrm>
          <a:prstGeom prst="rect">
            <a:avLst/>
          </a:prstGeom>
        </p:spPr>
        <p:txBody>
          <a:bodyPr lIns="0" tIns="0" rIns="0" bIns="0" rtlCol="0" anchor="t">
            <a:spAutoFit/>
          </a:bodyPr>
          <a:lstStyle/>
          <a:p>
            <a:pPr algn="ctr">
              <a:lnSpc>
                <a:spcPts val="4634"/>
              </a:lnSpc>
            </a:pPr>
            <a:r>
              <a:rPr lang="en-US" sz="3310">
                <a:solidFill>
                  <a:srgbClr val="1D617A"/>
                </a:solidFill>
                <a:latin typeface="Poppins Light"/>
              </a:rPr>
              <a:t>El principio de Hans Christian Oersted dice que al hacer circular una corriente eléctrica por un conductor recto hará que se produzca un campo magnético circular alrededor del conductor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FE1"/>
        </a:solidFill>
        <a:effectLst/>
      </p:bgPr>
    </p:bg>
    <p:spTree>
      <p:nvGrpSpPr>
        <p:cNvPr id="1" name=""/>
        <p:cNvGrpSpPr/>
        <p:nvPr/>
      </p:nvGrpSpPr>
      <p:grpSpPr>
        <a:xfrm>
          <a:off x="0" y="0"/>
          <a:ext cx="0" cy="0"/>
          <a:chOff x="0" y="0"/>
          <a:chExt cx="0" cy="0"/>
        </a:xfrm>
      </p:grpSpPr>
      <p:grpSp>
        <p:nvGrpSpPr>
          <p:cNvPr id="2" name="Group 2"/>
          <p:cNvGrpSpPr/>
          <p:nvPr/>
        </p:nvGrpSpPr>
        <p:grpSpPr>
          <a:xfrm>
            <a:off x="12821478" y="5737537"/>
            <a:ext cx="3841488" cy="4549463"/>
            <a:chOff x="0" y="0"/>
            <a:chExt cx="5121985" cy="6065950"/>
          </a:xfrm>
        </p:grpSpPr>
        <p:grpSp>
          <p:nvGrpSpPr>
            <p:cNvPr id="3" name="Group 3"/>
            <p:cNvGrpSpPr/>
            <p:nvPr/>
          </p:nvGrpSpPr>
          <p:grpSpPr>
            <a:xfrm rot="-2700000">
              <a:off x="900397" y="1276790"/>
              <a:ext cx="4278603" cy="1610992"/>
              <a:chOff x="0" y="0"/>
              <a:chExt cx="1079350" cy="406400"/>
            </a:xfrm>
          </p:grpSpPr>
          <p:sp>
            <p:nvSpPr>
              <p:cNvPr id="4" name="Freeform 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solidFill>
            </p:spPr>
          </p:sp>
        </p:grpSp>
        <p:grpSp>
          <p:nvGrpSpPr>
            <p:cNvPr id="5" name="Group 5"/>
            <p:cNvGrpSpPr/>
            <p:nvPr/>
          </p:nvGrpSpPr>
          <p:grpSpPr>
            <a:xfrm rot="-2700000">
              <a:off x="-105377" y="3061412"/>
              <a:ext cx="4608838" cy="1610992"/>
              <a:chOff x="0" y="0"/>
              <a:chExt cx="1162657" cy="406400"/>
            </a:xfrm>
          </p:grpSpPr>
          <p:sp>
            <p:nvSpPr>
              <p:cNvPr id="6" name="Freeform 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solidFill>
            </p:spPr>
          </p:sp>
        </p:grpSp>
      </p:grpSp>
      <p:grpSp>
        <p:nvGrpSpPr>
          <p:cNvPr id="7" name="Group 7"/>
          <p:cNvGrpSpPr/>
          <p:nvPr/>
        </p:nvGrpSpPr>
        <p:grpSpPr>
          <a:xfrm>
            <a:off x="16113342" y="-432445"/>
            <a:ext cx="3120591" cy="3884316"/>
            <a:chOff x="0" y="0"/>
            <a:chExt cx="4160788" cy="5179088"/>
          </a:xfrm>
        </p:grpSpPr>
        <p:grpSp>
          <p:nvGrpSpPr>
            <p:cNvPr id="8" name="Group 8"/>
            <p:cNvGrpSpPr/>
            <p:nvPr/>
          </p:nvGrpSpPr>
          <p:grpSpPr>
            <a:xfrm rot="-2700000">
              <a:off x="24979" y="2346691"/>
              <a:ext cx="3920329" cy="1694505"/>
              <a:chOff x="0" y="0"/>
              <a:chExt cx="940228" cy="406400"/>
            </a:xfrm>
          </p:grpSpPr>
          <p:sp>
            <p:nvSpPr>
              <p:cNvPr id="9" name="Freeform 9"/>
              <p:cNvSpPr/>
              <p:nvPr/>
            </p:nvSpPr>
            <p:spPr>
              <a:xfrm>
                <a:off x="17780" y="22860"/>
                <a:ext cx="914828" cy="360680"/>
              </a:xfrm>
              <a:custGeom>
                <a:avLst/>
                <a:gdLst/>
                <a:ahLst/>
                <a:cxnLst/>
                <a:rect l="l" t="t" r="r" b="b"/>
                <a:pathLst>
                  <a:path w="914828" h="360680">
                    <a:moveTo>
                      <a:pt x="914828" y="180340"/>
                    </a:moveTo>
                    <a:cubicBezTo>
                      <a:pt x="914828" y="81280"/>
                      <a:pt x="834818" y="0"/>
                      <a:pt x="734488" y="0"/>
                    </a:cubicBezTo>
                    <a:lnTo>
                      <a:pt x="172720" y="0"/>
                    </a:lnTo>
                    <a:lnTo>
                      <a:pt x="172720" y="1270"/>
                    </a:lnTo>
                    <a:cubicBezTo>
                      <a:pt x="76200" y="5080"/>
                      <a:pt x="0" y="83820"/>
                      <a:pt x="0" y="180340"/>
                    </a:cubicBezTo>
                    <a:cubicBezTo>
                      <a:pt x="0" y="276860"/>
                      <a:pt x="77470" y="355600"/>
                      <a:pt x="172720" y="359410"/>
                    </a:cubicBezTo>
                    <a:lnTo>
                      <a:pt x="172720" y="360680"/>
                    </a:lnTo>
                    <a:lnTo>
                      <a:pt x="734488" y="360680"/>
                    </a:lnTo>
                    <a:cubicBezTo>
                      <a:pt x="833548" y="360680"/>
                      <a:pt x="914828" y="279400"/>
                      <a:pt x="914828" y="180340"/>
                    </a:cubicBezTo>
                    <a:close/>
                  </a:path>
                </a:pathLst>
              </a:custGeom>
              <a:solidFill>
                <a:srgbClr val="1D617A"/>
              </a:solidFill>
            </p:spPr>
          </p:sp>
        </p:grpSp>
        <p:grpSp>
          <p:nvGrpSpPr>
            <p:cNvPr id="10" name="Group 10"/>
            <p:cNvGrpSpPr/>
            <p:nvPr/>
          </p:nvGrpSpPr>
          <p:grpSpPr>
            <a:xfrm rot="-2700000">
              <a:off x="480843" y="1027974"/>
              <a:ext cx="3609436" cy="1694505"/>
              <a:chOff x="0" y="0"/>
              <a:chExt cx="865665" cy="406400"/>
            </a:xfrm>
          </p:grpSpPr>
          <p:sp>
            <p:nvSpPr>
              <p:cNvPr id="11" name="Freeform 11"/>
              <p:cNvSpPr/>
              <p:nvPr/>
            </p:nvSpPr>
            <p:spPr>
              <a:xfrm>
                <a:off x="17780" y="22860"/>
                <a:ext cx="840266" cy="360680"/>
              </a:xfrm>
              <a:custGeom>
                <a:avLst/>
                <a:gdLst/>
                <a:ahLst/>
                <a:cxnLst/>
                <a:rect l="l" t="t" r="r" b="b"/>
                <a:pathLst>
                  <a:path w="840266" h="360680">
                    <a:moveTo>
                      <a:pt x="840266" y="180340"/>
                    </a:moveTo>
                    <a:cubicBezTo>
                      <a:pt x="840266" y="81280"/>
                      <a:pt x="760256" y="0"/>
                      <a:pt x="659926" y="0"/>
                    </a:cubicBezTo>
                    <a:lnTo>
                      <a:pt x="172720" y="0"/>
                    </a:lnTo>
                    <a:lnTo>
                      <a:pt x="172720" y="1270"/>
                    </a:lnTo>
                    <a:cubicBezTo>
                      <a:pt x="76200" y="5080"/>
                      <a:pt x="0" y="83820"/>
                      <a:pt x="0" y="180340"/>
                    </a:cubicBezTo>
                    <a:cubicBezTo>
                      <a:pt x="0" y="276860"/>
                      <a:pt x="77470" y="355600"/>
                      <a:pt x="172720" y="359410"/>
                    </a:cubicBezTo>
                    <a:lnTo>
                      <a:pt x="172720" y="360680"/>
                    </a:lnTo>
                    <a:lnTo>
                      <a:pt x="659925" y="360680"/>
                    </a:lnTo>
                    <a:cubicBezTo>
                      <a:pt x="758985" y="360680"/>
                      <a:pt x="840265" y="279400"/>
                      <a:pt x="840265" y="180340"/>
                    </a:cubicBezTo>
                    <a:close/>
                  </a:path>
                </a:pathLst>
              </a:custGeom>
              <a:solidFill>
                <a:srgbClr val="61C2A2"/>
              </a:solidFill>
            </p:spPr>
          </p:sp>
        </p:grpSp>
      </p:grpSp>
      <p:grpSp>
        <p:nvGrpSpPr>
          <p:cNvPr id="12" name="Group 12"/>
          <p:cNvGrpSpPr/>
          <p:nvPr/>
        </p:nvGrpSpPr>
        <p:grpSpPr>
          <a:xfrm>
            <a:off x="-4425606" y="-1987321"/>
            <a:ext cx="10908612" cy="12919035"/>
            <a:chOff x="0" y="0"/>
            <a:chExt cx="14544816" cy="17225380"/>
          </a:xfrm>
        </p:grpSpPr>
        <p:grpSp>
          <p:nvGrpSpPr>
            <p:cNvPr id="13" name="Group 13"/>
            <p:cNvGrpSpPr/>
            <p:nvPr/>
          </p:nvGrpSpPr>
          <p:grpSpPr>
            <a:xfrm rot="-2700000">
              <a:off x="2556842" y="3625680"/>
              <a:ext cx="12149878" cy="4574709"/>
              <a:chOff x="0" y="0"/>
              <a:chExt cx="1079350" cy="406400"/>
            </a:xfrm>
          </p:grpSpPr>
          <p:sp>
            <p:nvSpPr>
              <p:cNvPr id="14" name="Freeform 14"/>
              <p:cNvSpPr/>
              <p:nvPr/>
            </p:nvSpPr>
            <p:spPr>
              <a:xfrm>
                <a:off x="17780" y="22860"/>
                <a:ext cx="1053950" cy="360680"/>
              </a:xfrm>
              <a:custGeom>
                <a:avLst/>
                <a:gdLst/>
                <a:ahLst/>
                <a:cxnLst/>
                <a:rect l="l" t="t" r="r" b="b"/>
                <a:pathLst>
                  <a:path w="1053950" h="360680">
                    <a:moveTo>
                      <a:pt x="1053950" y="180340"/>
                    </a:moveTo>
                    <a:cubicBezTo>
                      <a:pt x="1053950" y="81280"/>
                      <a:pt x="973940" y="0"/>
                      <a:pt x="873610" y="0"/>
                    </a:cubicBezTo>
                    <a:lnTo>
                      <a:pt x="172720" y="0"/>
                    </a:lnTo>
                    <a:lnTo>
                      <a:pt x="172720" y="1270"/>
                    </a:lnTo>
                    <a:cubicBezTo>
                      <a:pt x="76200" y="5080"/>
                      <a:pt x="0" y="83820"/>
                      <a:pt x="0" y="180340"/>
                    </a:cubicBezTo>
                    <a:cubicBezTo>
                      <a:pt x="0" y="276860"/>
                      <a:pt x="77470" y="355600"/>
                      <a:pt x="172720" y="359410"/>
                    </a:cubicBezTo>
                    <a:lnTo>
                      <a:pt x="172720" y="360680"/>
                    </a:lnTo>
                    <a:lnTo>
                      <a:pt x="873610" y="360680"/>
                    </a:lnTo>
                    <a:cubicBezTo>
                      <a:pt x="972670" y="360680"/>
                      <a:pt x="1053950" y="279400"/>
                      <a:pt x="1053950" y="180340"/>
                    </a:cubicBezTo>
                    <a:close/>
                  </a:path>
                </a:pathLst>
              </a:custGeom>
              <a:solidFill>
                <a:srgbClr val="61C2A2">
                  <a:alpha val="14902"/>
                </a:srgbClr>
              </a:solidFill>
            </p:spPr>
          </p:sp>
        </p:grpSp>
        <p:grpSp>
          <p:nvGrpSpPr>
            <p:cNvPr id="15" name="Group 15"/>
            <p:cNvGrpSpPr/>
            <p:nvPr/>
          </p:nvGrpSpPr>
          <p:grpSpPr>
            <a:xfrm rot="-2700000">
              <a:off x="-299237" y="8693441"/>
              <a:ext cx="13087643" cy="4574709"/>
              <a:chOff x="0" y="0"/>
              <a:chExt cx="1162657" cy="406400"/>
            </a:xfrm>
          </p:grpSpPr>
          <p:sp>
            <p:nvSpPr>
              <p:cNvPr id="16" name="Freeform 16"/>
              <p:cNvSpPr/>
              <p:nvPr/>
            </p:nvSpPr>
            <p:spPr>
              <a:xfrm>
                <a:off x="17780" y="22860"/>
                <a:ext cx="1137257" cy="360680"/>
              </a:xfrm>
              <a:custGeom>
                <a:avLst/>
                <a:gdLst/>
                <a:ahLst/>
                <a:cxnLst/>
                <a:rect l="l" t="t" r="r" b="b"/>
                <a:pathLst>
                  <a:path w="1137257" h="360680">
                    <a:moveTo>
                      <a:pt x="1137257" y="180340"/>
                    </a:moveTo>
                    <a:cubicBezTo>
                      <a:pt x="1137257" y="81280"/>
                      <a:pt x="1057247" y="0"/>
                      <a:pt x="956917" y="0"/>
                    </a:cubicBezTo>
                    <a:lnTo>
                      <a:pt x="172720" y="0"/>
                    </a:lnTo>
                    <a:lnTo>
                      <a:pt x="172720" y="1270"/>
                    </a:lnTo>
                    <a:cubicBezTo>
                      <a:pt x="76200" y="5080"/>
                      <a:pt x="0" y="83820"/>
                      <a:pt x="0" y="180340"/>
                    </a:cubicBezTo>
                    <a:cubicBezTo>
                      <a:pt x="0" y="276860"/>
                      <a:pt x="77470" y="355600"/>
                      <a:pt x="172720" y="359410"/>
                    </a:cubicBezTo>
                    <a:lnTo>
                      <a:pt x="172720" y="360680"/>
                    </a:lnTo>
                    <a:lnTo>
                      <a:pt x="956917" y="360680"/>
                    </a:lnTo>
                    <a:cubicBezTo>
                      <a:pt x="1055977" y="360680"/>
                      <a:pt x="1137257" y="279400"/>
                      <a:pt x="1137257" y="180340"/>
                    </a:cubicBezTo>
                    <a:close/>
                  </a:path>
                </a:pathLst>
              </a:custGeom>
              <a:solidFill>
                <a:srgbClr val="1D617A">
                  <a:alpha val="14902"/>
                </a:srgbClr>
              </a:solidFill>
            </p:spPr>
          </p:sp>
        </p:grpSp>
      </p:grpSp>
      <p:sp>
        <p:nvSpPr>
          <p:cNvPr id="17" name="Freeform 17"/>
          <p:cNvSpPr/>
          <p:nvPr/>
        </p:nvSpPr>
        <p:spPr>
          <a:xfrm>
            <a:off x="11871534" y="458176"/>
            <a:ext cx="5741376" cy="5987389"/>
          </a:xfrm>
          <a:custGeom>
            <a:avLst/>
            <a:gdLst/>
            <a:ahLst/>
            <a:cxnLst/>
            <a:rect l="l" t="t" r="r" b="b"/>
            <a:pathLst>
              <a:path w="5741376" h="5987389">
                <a:moveTo>
                  <a:pt x="0" y="0"/>
                </a:moveTo>
                <a:lnTo>
                  <a:pt x="5741377" y="0"/>
                </a:lnTo>
                <a:lnTo>
                  <a:pt x="5741377" y="5987389"/>
                </a:lnTo>
                <a:lnTo>
                  <a:pt x="0" y="5987389"/>
                </a:lnTo>
                <a:lnTo>
                  <a:pt x="0" y="0"/>
                </a:lnTo>
                <a:close/>
              </a:path>
            </a:pathLst>
          </a:custGeom>
          <a:blipFill>
            <a:blip r:embed="rId2"/>
            <a:stretch>
              <a:fillRect l="-17870" t="-830" r="-20389"/>
            </a:stretch>
          </a:blipFill>
        </p:spPr>
      </p:sp>
      <p:sp>
        <p:nvSpPr>
          <p:cNvPr id="18" name="Freeform 18"/>
          <p:cNvSpPr/>
          <p:nvPr/>
        </p:nvSpPr>
        <p:spPr>
          <a:xfrm>
            <a:off x="12315462" y="7008256"/>
            <a:ext cx="4853521" cy="2733592"/>
          </a:xfrm>
          <a:custGeom>
            <a:avLst/>
            <a:gdLst/>
            <a:ahLst/>
            <a:cxnLst/>
            <a:rect l="l" t="t" r="r" b="b"/>
            <a:pathLst>
              <a:path w="4853521" h="2733592">
                <a:moveTo>
                  <a:pt x="0" y="0"/>
                </a:moveTo>
                <a:lnTo>
                  <a:pt x="4853521" y="0"/>
                </a:lnTo>
                <a:lnTo>
                  <a:pt x="4853521" y="2733592"/>
                </a:lnTo>
                <a:lnTo>
                  <a:pt x="0" y="2733592"/>
                </a:lnTo>
                <a:lnTo>
                  <a:pt x="0" y="0"/>
                </a:lnTo>
                <a:close/>
              </a:path>
            </a:pathLst>
          </a:custGeom>
          <a:blipFill>
            <a:blip r:embed="rId3"/>
            <a:stretch>
              <a:fillRect/>
            </a:stretch>
          </a:blipFill>
        </p:spPr>
      </p:sp>
      <p:sp>
        <p:nvSpPr>
          <p:cNvPr id="19" name="TextBox 19"/>
          <p:cNvSpPr txBox="1"/>
          <p:nvPr/>
        </p:nvSpPr>
        <p:spPr>
          <a:xfrm>
            <a:off x="521804" y="2029764"/>
            <a:ext cx="10604911" cy="7712085"/>
          </a:xfrm>
          <a:prstGeom prst="rect">
            <a:avLst/>
          </a:prstGeom>
        </p:spPr>
        <p:txBody>
          <a:bodyPr lIns="0" tIns="0" rIns="0" bIns="0" rtlCol="0" anchor="t">
            <a:spAutoFit/>
          </a:bodyPr>
          <a:lstStyle/>
          <a:p>
            <a:pPr algn="ctr">
              <a:lnSpc>
                <a:spcPts val="4374"/>
              </a:lnSpc>
            </a:pPr>
            <a:r>
              <a:rPr lang="en-US" sz="3124">
                <a:solidFill>
                  <a:srgbClr val="1D617A"/>
                </a:solidFill>
                <a:latin typeface="Poppins Light"/>
              </a:rPr>
              <a:t>Una placa madre en el interior de la caja acústica del parlante se encarga de transmitir una diferencia de potencial a una bobina, que esta combinada con una membrana, además en el centro de la bobina se encuentra también un imán permanente. Esta diferencia de potencial produce que la bobina se transforme en un electroimán debido a la circulación de corriente por la bobina, la cual hace que se produzca un campo magnético.</a:t>
            </a:r>
          </a:p>
          <a:p>
            <a:pPr algn="ctr">
              <a:lnSpc>
                <a:spcPts val="4374"/>
              </a:lnSpc>
            </a:pPr>
            <a:endParaRPr lang="en-US" sz="3124">
              <a:solidFill>
                <a:srgbClr val="1D617A"/>
              </a:solidFill>
              <a:latin typeface="Poppins Light"/>
            </a:endParaRPr>
          </a:p>
          <a:p>
            <a:pPr algn="ctr">
              <a:lnSpc>
                <a:spcPts val="4374"/>
              </a:lnSpc>
            </a:pPr>
            <a:r>
              <a:rPr lang="en-US" sz="3124">
                <a:solidFill>
                  <a:srgbClr val="1D617A"/>
                </a:solidFill>
                <a:latin typeface="Poppins Light"/>
              </a:rPr>
              <a:t>Este campo magnético hace que la bobina sea atraída o repelida por el imán permanente, permitiendo que la membrana genere ondas de presión que forman el sonido.  </a:t>
            </a:r>
          </a:p>
        </p:txBody>
      </p:sp>
      <p:sp>
        <p:nvSpPr>
          <p:cNvPr id="20" name="TextBox 20"/>
          <p:cNvSpPr txBox="1"/>
          <p:nvPr/>
        </p:nvSpPr>
        <p:spPr>
          <a:xfrm>
            <a:off x="1950637" y="159703"/>
            <a:ext cx="7399377" cy="1566544"/>
          </a:xfrm>
          <a:prstGeom prst="rect">
            <a:avLst/>
          </a:prstGeom>
        </p:spPr>
        <p:txBody>
          <a:bodyPr lIns="0" tIns="0" rIns="0" bIns="0" rtlCol="0" anchor="t">
            <a:spAutoFit/>
          </a:bodyPr>
          <a:lstStyle/>
          <a:p>
            <a:pPr algn="ctr">
              <a:lnSpc>
                <a:spcPts val="12880"/>
              </a:lnSpc>
            </a:pPr>
            <a:r>
              <a:rPr lang="en-US" sz="9200">
                <a:solidFill>
                  <a:srgbClr val="1D617A"/>
                </a:solidFill>
                <a:latin typeface="Poppins Bold"/>
              </a:rPr>
              <a:t>Explicación</a:t>
            </a:r>
            <a:r>
              <a:rPr lang="en-US" sz="9200">
                <a:solidFill>
                  <a:srgbClr val="000000"/>
                </a:solidFill>
                <a:latin typeface="Poppins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Words>
  <Application>Microsoft Office PowerPoint</Application>
  <PresentationFormat>Personalizado</PresentationFormat>
  <Paragraphs>10</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Poppins Bold Bold Italics</vt:lpstr>
      <vt:lpstr>Arial</vt:lpstr>
      <vt:lpstr>Poppins Bold</vt:lpstr>
      <vt:lpstr>Poppins Light</vt:lpstr>
      <vt:lpstr>Calibri</vt:lpstr>
      <vt:lpstr>Office Theme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Funcionamiento de un parlante</dc:title>
  <dc:creator>Sergio Ribotta</dc:creator>
  <cp:lastModifiedBy>Sergio Ribotta</cp:lastModifiedBy>
  <cp:revision>2</cp:revision>
  <dcterms:created xsi:type="dcterms:W3CDTF">2006-08-16T00:00:00Z</dcterms:created>
  <dcterms:modified xsi:type="dcterms:W3CDTF">2023-06-28T02:40:45Z</dcterms:modified>
  <dc:identifier>DAFmsOOGkEY</dc:identifier>
</cp:coreProperties>
</file>