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8"/>
  </p:notesMasterIdLst>
  <p:sldIdLst>
    <p:sldId id="256" r:id="rId2"/>
    <p:sldId id="257" r:id="rId3"/>
    <p:sldId id="258" r:id="rId4"/>
    <p:sldId id="259" r:id="rId5"/>
    <p:sldId id="260" r:id="rId6"/>
    <p:sldId id="261" r:id="rId7"/>
  </p:sldIdLst>
  <p:sldSz cx="9144000" cy="5143500" type="screen16x9"/>
  <p:notesSz cx="6858000" cy="9144000"/>
  <p:embeddedFontLst>
    <p:embeddedFont>
      <p:font typeface="Lato" panose="020F0502020204030203" pitchFamily="34" charset="0"/>
      <p:regular r:id="rId9"/>
      <p:bold r:id="rId10"/>
      <p:italic r:id="rId11"/>
      <p:boldItalic r:id="rId12"/>
    </p:embeddedFont>
    <p:embeddedFont>
      <p:font typeface="Roboto" panose="020B0604020202020204" charset="0"/>
      <p:regular r:id="rId13"/>
      <p:bold r:id="rId14"/>
      <p:italic r:id="rId15"/>
      <p:boldItalic r:id="rId16"/>
    </p:embeddedFont>
    <p:embeddedFont>
      <p:font typeface="Raleway"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7" d="100"/>
          <a:sy n="87" d="100"/>
        </p:scale>
        <p:origin x="822" y="7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theme" Target="theme/theme1.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2626dc6de7519d38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2626dc6de7519d38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23b23012a97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23b23012a97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23b23012a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23b23012a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3b23012a97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3b23012a97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23b23012a97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23b23012a97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419"/>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419"/>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311708" y="119875"/>
            <a:ext cx="8520600" cy="205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u="sng"/>
              <a:t>Jaula de faraday</a:t>
            </a:r>
            <a:r>
              <a:rPr lang="es-419"/>
              <a:t> </a:t>
            </a:r>
            <a:endParaRPr/>
          </a:p>
        </p:txBody>
      </p:sp>
      <p:sp>
        <p:nvSpPr>
          <p:cNvPr id="87" name="Google Shape;87;p13"/>
          <p:cNvSpPr txBox="1">
            <a:spLocks noGrp="1"/>
          </p:cNvSpPr>
          <p:nvPr>
            <p:ph type="subTitle" idx="1"/>
          </p:nvPr>
        </p:nvSpPr>
        <p:spPr>
          <a:xfrm>
            <a:off x="311700" y="2390500"/>
            <a:ext cx="8520600" cy="792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Campo electrico - Ley de Gauss</a:t>
            </a:r>
            <a:endParaRPr/>
          </a:p>
        </p:txBody>
      </p:sp>
      <p:sp>
        <p:nvSpPr>
          <p:cNvPr id="88" name="Google Shape;88;p13"/>
          <p:cNvSpPr txBox="1"/>
          <p:nvPr/>
        </p:nvSpPr>
        <p:spPr>
          <a:xfrm>
            <a:off x="2462550" y="3349775"/>
            <a:ext cx="5214900" cy="14775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s-419"/>
              <a:t>Integrantes</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s-419"/>
              <a:t>Luciano Calvo</a:t>
            </a:r>
            <a:endParaRPr/>
          </a:p>
          <a:p>
            <a:pPr marL="457200" lvl="0" indent="-317500" algn="l" rtl="0">
              <a:spcBef>
                <a:spcPts val="0"/>
              </a:spcBef>
              <a:spcAft>
                <a:spcPts val="0"/>
              </a:spcAft>
              <a:buSzPts val="1400"/>
              <a:buChar char="-"/>
            </a:pPr>
            <a:r>
              <a:rPr lang="es-419"/>
              <a:t>Lucas Chiaravalloti</a:t>
            </a:r>
            <a:endParaRPr/>
          </a:p>
          <a:p>
            <a:pPr marL="457200" lvl="0" indent="-317500" algn="l" rtl="0">
              <a:spcBef>
                <a:spcPts val="0"/>
              </a:spcBef>
              <a:spcAft>
                <a:spcPts val="0"/>
              </a:spcAft>
              <a:buSzPts val="1400"/>
              <a:buChar char="-"/>
            </a:pPr>
            <a:r>
              <a:rPr lang="es-419"/>
              <a:t>Laureano Fernandez</a:t>
            </a:r>
            <a:endParaRPr/>
          </a:p>
          <a:p>
            <a:pPr marL="457200" lvl="0" indent="-317500" algn="l" rtl="0">
              <a:spcBef>
                <a:spcPts val="0"/>
              </a:spcBef>
              <a:spcAft>
                <a:spcPts val="0"/>
              </a:spcAft>
              <a:buSzPts val="1400"/>
              <a:buChar char="-"/>
            </a:pPr>
            <a:r>
              <a:rPr lang="es-419"/>
              <a:t>Martin Pascual</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4"/>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Unidad 2 - Campo eléctrico </a:t>
            </a:r>
            <a:endParaRPr/>
          </a:p>
        </p:txBody>
      </p:sp>
      <p:sp>
        <p:nvSpPr>
          <p:cNvPr id="94" name="Google Shape;94;p14"/>
          <p:cNvSpPr txBox="1">
            <a:spLocks noGrp="1"/>
          </p:cNvSpPr>
          <p:nvPr>
            <p:ph type="body" idx="1"/>
          </p:nvPr>
        </p:nvSpPr>
        <p:spPr>
          <a:xfrm>
            <a:off x="588475" y="2154725"/>
            <a:ext cx="3540000" cy="2489700"/>
          </a:xfrm>
          <a:prstGeom prst="rect">
            <a:avLst/>
          </a:prstGeom>
        </p:spPr>
        <p:txBody>
          <a:bodyPr spcFirstLastPara="1" wrap="square" lIns="91425" tIns="91425" rIns="91425" bIns="91425" anchor="t" anchorCtr="0">
            <a:normAutofit fontScale="55000"/>
          </a:bodyPr>
          <a:lstStyle/>
          <a:p>
            <a:pPr marL="0" lvl="0" indent="0" algn="l" rtl="0">
              <a:spcBef>
                <a:spcPts val="0"/>
              </a:spcBef>
              <a:spcAft>
                <a:spcPts val="0"/>
              </a:spcAft>
              <a:buNone/>
            </a:pPr>
            <a:endParaRPr>
              <a:solidFill>
                <a:schemeClr val="dk1"/>
              </a:solidFill>
            </a:endParaRPr>
          </a:p>
          <a:p>
            <a:pPr marL="0" lvl="0" indent="0" algn="l" rtl="0">
              <a:spcBef>
                <a:spcPts val="1200"/>
              </a:spcBef>
              <a:spcAft>
                <a:spcPts val="0"/>
              </a:spcAft>
              <a:buNone/>
            </a:pPr>
            <a:r>
              <a:rPr lang="es-419" sz="2312">
                <a:solidFill>
                  <a:schemeClr val="dk2"/>
                </a:solidFill>
                <a:latin typeface="Roboto"/>
                <a:ea typeface="Roboto"/>
                <a:cs typeface="Roboto"/>
                <a:sym typeface="Roboto"/>
              </a:rPr>
              <a:t>Se define como la fuerza eléctrica por unidad de carga que actúa sobre una carga de prueba en un punto dado en el espacio.</a:t>
            </a:r>
            <a:endParaRPr sz="2312">
              <a:solidFill>
                <a:schemeClr val="dk2"/>
              </a:solidFill>
              <a:latin typeface="Roboto"/>
              <a:ea typeface="Roboto"/>
              <a:cs typeface="Roboto"/>
              <a:sym typeface="Roboto"/>
            </a:endParaRPr>
          </a:p>
          <a:p>
            <a:pPr marL="0" lvl="0" indent="0" algn="l" rtl="0">
              <a:spcBef>
                <a:spcPts val="1200"/>
              </a:spcBef>
              <a:spcAft>
                <a:spcPts val="0"/>
              </a:spcAft>
              <a:buNone/>
            </a:pPr>
            <a:r>
              <a:rPr lang="es-419" sz="2312">
                <a:solidFill>
                  <a:schemeClr val="dk2"/>
                </a:solidFill>
                <a:latin typeface="Roboto"/>
                <a:ea typeface="Roboto"/>
                <a:cs typeface="Roboto"/>
                <a:sym typeface="Roboto"/>
              </a:rPr>
              <a:t>La intensidad del campo eléctrico se mide en unidades de newtons por coulomb (N/C) y depende de la magnitud y la distribución de las cargas eléctricas en el espacio.</a:t>
            </a:r>
            <a:endParaRPr sz="2312">
              <a:solidFill>
                <a:schemeClr val="dk2"/>
              </a:solidFill>
              <a:latin typeface="Roboto"/>
              <a:ea typeface="Roboto"/>
              <a:cs typeface="Roboto"/>
              <a:sym typeface="Roboto"/>
            </a:endParaRPr>
          </a:p>
          <a:p>
            <a:pPr marL="0" lvl="0" indent="0" algn="l" rtl="0">
              <a:spcBef>
                <a:spcPts val="1200"/>
              </a:spcBef>
              <a:spcAft>
                <a:spcPts val="1200"/>
              </a:spcAft>
              <a:buNone/>
            </a:pPr>
            <a:endParaRPr/>
          </a:p>
        </p:txBody>
      </p:sp>
      <p:pic>
        <p:nvPicPr>
          <p:cNvPr id="95" name="Google Shape;95;p14"/>
          <p:cNvPicPr preferRelativeResize="0"/>
          <p:nvPr/>
        </p:nvPicPr>
        <p:blipFill>
          <a:blip r:embed="rId3">
            <a:alphaModFix/>
          </a:blip>
          <a:stretch>
            <a:fillRect/>
          </a:stretch>
        </p:blipFill>
        <p:spPr>
          <a:xfrm>
            <a:off x="4231775" y="555600"/>
            <a:ext cx="4276250" cy="2138125"/>
          </a:xfrm>
          <a:prstGeom prst="rect">
            <a:avLst/>
          </a:prstGeom>
          <a:noFill/>
          <a:ln>
            <a:noFill/>
          </a:ln>
        </p:spPr>
      </p:pic>
      <p:pic>
        <p:nvPicPr>
          <p:cNvPr id="96" name="Google Shape;96;p14"/>
          <p:cNvPicPr preferRelativeResize="0"/>
          <p:nvPr/>
        </p:nvPicPr>
        <p:blipFill>
          <a:blip r:embed="rId4">
            <a:alphaModFix/>
          </a:blip>
          <a:stretch>
            <a:fillRect/>
          </a:stretch>
        </p:blipFill>
        <p:spPr>
          <a:xfrm>
            <a:off x="4567937" y="2813525"/>
            <a:ext cx="3603925" cy="15593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5"/>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Unidad 3 - Ley de Gauss</a:t>
            </a:r>
            <a:endParaRPr/>
          </a:p>
        </p:txBody>
      </p:sp>
      <p:sp>
        <p:nvSpPr>
          <p:cNvPr id="102" name="Google Shape;102;p15"/>
          <p:cNvSpPr txBox="1">
            <a:spLocks noGrp="1"/>
          </p:cNvSpPr>
          <p:nvPr>
            <p:ph type="body" idx="1"/>
          </p:nvPr>
        </p:nvSpPr>
        <p:spPr>
          <a:xfrm>
            <a:off x="223275" y="1948825"/>
            <a:ext cx="4095300" cy="2686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endParaRPr>
              <a:solidFill>
                <a:schemeClr val="dk1"/>
              </a:solidFill>
              <a:latin typeface="Roboto"/>
              <a:ea typeface="Roboto"/>
              <a:cs typeface="Roboto"/>
              <a:sym typeface="Roboto"/>
            </a:endParaRPr>
          </a:p>
          <a:p>
            <a:pPr marL="0" lvl="0" indent="0" algn="l" rtl="0">
              <a:spcBef>
                <a:spcPts val="1200"/>
              </a:spcBef>
              <a:spcAft>
                <a:spcPts val="0"/>
              </a:spcAft>
              <a:buNone/>
            </a:pPr>
            <a:r>
              <a:rPr lang="es-419" sz="1400">
                <a:solidFill>
                  <a:schemeClr val="dk2"/>
                </a:solidFill>
                <a:latin typeface="Roboto"/>
                <a:ea typeface="Roboto"/>
                <a:cs typeface="Roboto"/>
                <a:sym typeface="Roboto"/>
              </a:rPr>
              <a:t>La ley de Gauss establece que el flujo eléctrico neto a través de cualquier superficie cerrada es igual a la carga eléctrica encerrada dentro de esa superficie dividida por la constante dieléctrica del medio.</a:t>
            </a:r>
            <a:endParaRPr sz="1400">
              <a:solidFill>
                <a:schemeClr val="dk2"/>
              </a:solidFill>
              <a:latin typeface="Roboto"/>
              <a:ea typeface="Roboto"/>
              <a:cs typeface="Roboto"/>
              <a:sym typeface="Roboto"/>
            </a:endParaRPr>
          </a:p>
          <a:p>
            <a:pPr marL="0" lvl="0" indent="0" algn="l" rtl="0">
              <a:spcBef>
                <a:spcPts val="1200"/>
              </a:spcBef>
              <a:spcAft>
                <a:spcPts val="1200"/>
              </a:spcAft>
              <a:buNone/>
            </a:pPr>
            <a:endParaRPr>
              <a:solidFill>
                <a:schemeClr val="dk1"/>
              </a:solidFill>
              <a:latin typeface="Roboto"/>
              <a:ea typeface="Roboto"/>
              <a:cs typeface="Roboto"/>
              <a:sym typeface="Roboto"/>
            </a:endParaRPr>
          </a:p>
        </p:txBody>
      </p:sp>
      <p:pic>
        <p:nvPicPr>
          <p:cNvPr id="103" name="Google Shape;103;p15"/>
          <p:cNvPicPr preferRelativeResize="0"/>
          <p:nvPr/>
        </p:nvPicPr>
        <p:blipFill>
          <a:blip r:embed="rId3">
            <a:alphaModFix/>
          </a:blip>
          <a:stretch>
            <a:fillRect/>
          </a:stretch>
        </p:blipFill>
        <p:spPr>
          <a:xfrm>
            <a:off x="4916500" y="376250"/>
            <a:ext cx="4055475" cy="3082175"/>
          </a:xfrm>
          <a:prstGeom prst="rect">
            <a:avLst/>
          </a:prstGeom>
          <a:noFill/>
          <a:ln>
            <a:noFill/>
          </a:ln>
        </p:spPr>
      </p:pic>
      <p:pic>
        <p:nvPicPr>
          <p:cNvPr id="104" name="Google Shape;104;p15"/>
          <p:cNvPicPr preferRelativeResize="0"/>
          <p:nvPr/>
        </p:nvPicPr>
        <p:blipFill>
          <a:blip r:embed="rId4">
            <a:alphaModFix/>
          </a:blip>
          <a:stretch>
            <a:fillRect/>
          </a:stretch>
        </p:blipFill>
        <p:spPr>
          <a:xfrm>
            <a:off x="1343750" y="4074800"/>
            <a:ext cx="1559754" cy="755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6"/>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Jaula de Faraday</a:t>
            </a:r>
            <a:endParaRPr/>
          </a:p>
        </p:txBody>
      </p:sp>
      <p:sp>
        <p:nvSpPr>
          <p:cNvPr id="110" name="Google Shape;110;p16"/>
          <p:cNvSpPr txBox="1">
            <a:spLocks noGrp="1"/>
          </p:cNvSpPr>
          <p:nvPr>
            <p:ph type="body" idx="1"/>
          </p:nvPr>
        </p:nvSpPr>
        <p:spPr>
          <a:xfrm>
            <a:off x="347250" y="1986550"/>
            <a:ext cx="3684000" cy="30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s-419" sz="1500">
                <a:solidFill>
                  <a:schemeClr val="dk2"/>
                </a:solidFill>
              </a:rPr>
              <a:t>Una jaula de Faraday es una caja metálica que protege de los campos eléctricos estáticos. Debe su nombre al físico Michael Faraday, que construyó una en 1836. Se emplean para proteger de descargas eléctricas, ya que en su interior el campo eléctrico es nulo.</a:t>
            </a:r>
            <a:endParaRPr sz="1500">
              <a:solidFill>
                <a:schemeClr val="dk2"/>
              </a:solidFill>
            </a:endParaRPr>
          </a:p>
          <a:p>
            <a:pPr marL="0" lvl="0" indent="0" algn="l" rtl="0">
              <a:spcBef>
                <a:spcPts val="1200"/>
              </a:spcBef>
              <a:spcAft>
                <a:spcPts val="0"/>
              </a:spcAft>
              <a:buNone/>
            </a:pPr>
            <a:endParaRPr sz="1500">
              <a:solidFill>
                <a:srgbClr val="333333"/>
              </a:solidFill>
            </a:endParaRPr>
          </a:p>
          <a:p>
            <a:pPr marL="0" lvl="0" indent="0" algn="l" rtl="0">
              <a:spcBef>
                <a:spcPts val="1200"/>
              </a:spcBef>
              <a:spcAft>
                <a:spcPts val="1200"/>
              </a:spcAft>
              <a:buNone/>
            </a:pPr>
            <a:endParaRPr sz="1500">
              <a:solidFill>
                <a:srgbClr val="333333"/>
              </a:solidFill>
            </a:endParaRPr>
          </a:p>
        </p:txBody>
      </p:sp>
      <p:pic>
        <p:nvPicPr>
          <p:cNvPr id="111" name="Google Shape;111;p16"/>
          <p:cNvPicPr preferRelativeResize="0"/>
          <p:nvPr/>
        </p:nvPicPr>
        <p:blipFill>
          <a:blip r:embed="rId3">
            <a:alphaModFix/>
          </a:blip>
          <a:stretch>
            <a:fillRect/>
          </a:stretch>
        </p:blipFill>
        <p:spPr>
          <a:xfrm>
            <a:off x="4030900" y="543950"/>
            <a:ext cx="4922949" cy="1973289"/>
          </a:xfrm>
          <a:prstGeom prst="rect">
            <a:avLst/>
          </a:prstGeom>
          <a:noFill/>
          <a:ln>
            <a:noFill/>
          </a:ln>
        </p:spPr>
      </p:pic>
      <p:pic>
        <p:nvPicPr>
          <p:cNvPr id="112" name="Google Shape;112;p16"/>
          <p:cNvPicPr preferRelativeResize="0"/>
          <p:nvPr/>
        </p:nvPicPr>
        <p:blipFill>
          <a:blip r:embed="rId4">
            <a:alphaModFix/>
          </a:blip>
          <a:stretch>
            <a:fillRect/>
          </a:stretch>
        </p:blipFill>
        <p:spPr>
          <a:xfrm>
            <a:off x="5886863" y="3370201"/>
            <a:ext cx="1381125" cy="6286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608950" y="1318650"/>
            <a:ext cx="3140400" cy="11418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s-419"/>
              <a:t>Funcionamiento de la jaula de Faraday</a:t>
            </a:r>
            <a:endParaRPr/>
          </a:p>
        </p:txBody>
      </p:sp>
      <p:sp>
        <p:nvSpPr>
          <p:cNvPr id="118" name="Google Shape;118;p17"/>
          <p:cNvSpPr txBox="1">
            <a:spLocks noGrp="1"/>
          </p:cNvSpPr>
          <p:nvPr>
            <p:ph type="body" idx="1"/>
          </p:nvPr>
        </p:nvSpPr>
        <p:spPr>
          <a:xfrm>
            <a:off x="608950" y="2137800"/>
            <a:ext cx="3543000" cy="3005700"/>
          </a:xfrm>
          <a:prstGeom prst="rect">
            <a:avLst/>
          </a:prstGeom>
        </p:spPr>
        <p:txBody>
          <a:bodyPr spcFirstLastPara="1" wrap="square" lIns="91425" tIns="91425" rIns="91425" bIns="91425" anchor="t" anchorCtr="0">
            <a:noAutofit/>
          </a:bodyPr>
          <a:lstStyle/>
          <a:p>
            <a:pPr marL="0" lvl="0" indent="0" algn="l" rtl="0">
              <a:lnSpc>
                <a:spcPct val="105000"/>
              </a:lnSpc>
              <a:spcBef>
                <a:spcPts val="0"/>
              </a:spcBef>
              <a:spcAft>
                <a:spcPts val="1200"/>
              </a:spcAft>
              <a:buNone/>
            </a:pPr>
            <a:r>
              <a:rPr lang="es-419" sz="1400">
                <a:solidFill>
                  <a:schemeClr val="dk2"/>
                </a:solidFill>
                <a:latin typeface="Roboto"/>
                <a:ea typeface="Roboto"/>
                <a:cs typeface="Roboto"/>
                <a:sym typeface="Roboto"/>
              </a:rPr>
              <a:t>El funcionamiento de la jaula de Faraday se basa en la propiedad de los materiales conductores para conducir cargas eléctricas. Cuando una onda electromagnética incide sobre la jaula, las cargas eléctricas de la malla se redistribuyen para neutralizar el campo eléctrico en el interior de la jaula. Como resultado, el objeto o las personas en el interior de la jaula quedan protegidos del campo eléctrico y electromagnético externo.</a:t>
            </a:r>
            <a:endParaRPr sz="1400">
              <a:solidFill>
                <a:schemeClr val="dk2"/>
              </a:solidFill>
            </a:endParaRPr>
          </a:p>
        </p:txBody>
      </p:sp>
      <p:pic>
        <p:nvPicPr>
          <p:cNvPr id="119" name="Google Shape;119;p17"/>
          <p:cNvPicPr preferRelativeResize="0"/>
          <p:nvPr/>
        </p:nvPicPr>
        <p:blipFill>
          <a:blip r:embed="rId3">
            <a:alphaModFix/>
          </a:blip>
          <a:stretch>
            <a:fillRect/>
          </a:stretch>
        </p:blipFill>
        <p:spPr>
          <a:xfrm>
            <a:off x="4155625" y="1318650"/>
            <a:ext cx="4743375" cy="307178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18"/>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s-419"/>
              <a:t>Algunos ejemplos </a:t>
            </a:r>
            <a:endParaRPr/>
          </a:p>
        </p:txBody>
      </p:sp>
      <p:pic>
        <p:nvPicPr>
          <p:cNvPr id="125" name="Google Shape;125;p18"/>
          <p:cNvPicPr preferRelativeResize="0"/>
          <p:nvPr/>
        </p:nvPicPr>
        <p:blipFill rotWithShape="1">
          <a:blip r:embed="rId3">
            <a:alphaModFix/>
          </a:blip>
          <a:srcRect r="40961"/>
          <a:stretch/>
        </p:blipFill>
        <p:spPr>
          <a:xfrm>
            <a:off x="198263" y="2249000"/>
            <a:ext cx="2554025" cy="2154925"/>
          </a:xfrm>
          <a:prstGeom prst="rect">
            <a:avLst/>
          </a:prstGeom>
          <a:noFill/>
          <a:ln>
            <a:noFill/>
          </a:ln>
        </p:spPr>
      </p:pic>
      <p:pic>
        <p:nvPicPr>
          <p:cNvPr id="126" name="Google Shape;126;p18"/>
          <p:cNvPicPr preferRelativeResize="0"/>
          <p:nvPr/>
        </p:nvPicPr>
        <p:blipFill>
          <a:blip r:embed="rId4">
            <a:alphaModFix/>
          </a:blip>
          <a:stretch>
            <a:fillRect/>
          </a:stretch>
        </p:blipFill>
        <p:spPr>
          <a:xfrm>
            <a:off x="5789449" y="2637800"/>
            <a:ext cx="3048000" cy="2042148"/>
          </a:xfrm>
          <a:prstGeom prst="rect">
            <a:avLst/>
          </a:prstGeom>
          <a:noFill/>
          <a:ln>
            <a:noFill/>
          </a:ln>
        </p:spPr>
      </p:pic>
      <p:pic>
        <p:nvPicPr>
          <p:cNvPr id="127" name="Google Shape;127;p18"/>
          <p:cNvPicPr preferRelativeResize="0"/>
          <p:nvPr/>
        </p:nvPicPr>
        <p:blipFill>
          <a:blip r:embed="rId5">
            <a:alphaModFix/>
          </a:blip>
          <a:stretch>
            <a:fillRect/>
          </a:stretch>
        </p:blipFill>
        <p:spPr>
          <a:xfrm>
            <a:off x="2063000" y="2571750"/>
            <a:ext cx="3225050" cy="2547800"/>
          </a:xfrm>
          <a:prstGeom prst="rect">
            <a:avLst/>
          </a:prstGeom>
          <a:noFill/>
          <a:ln>
            <a:noFill/>
          </a:ln>
        </p:spPr>
      </p:pic>
      <p:pic>
        <p:nvPicPr>
          <p:cNvPr id="128" name="Google Shape;128;p18"/>
          <p:cNvPicPr preferRelativeResize="0"/>
          <p:nvPr/>
        </p:nvPicPr>
        <p:blipFill>
          <a:blip r:embed="rId6">
            <a:alphaModFix/>
          </a:blip>
          <a:stretch>
            <a:fillRect/>
          </a:stretch>
        </p:blipFill>
        <p:spPr>
          <a:xfrm>
            <a:off x="4923826" y="763425"/>
            <a:ext cx="2873248" cy="2154926"/>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254</Words>
  <Application>Microsoft Office PowerPoint</Application>
  <PresentationFormat>Presentación en pantalla (16:9)</PresentationFormat>
  <Paragraphs>20</Paragraphs>
  <Slides>6</Slides>
  <Notes>6</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Lato</vt:lpstr>
      <vt:lpstr>Roboto</vt:lpstr>
      <vt:lpstr>Raleway</vt:lpstr>
      <vt:lpstr>Arial</vt:lpstr>
      <vt:lpstr>Streamline</vt:lpstr>
      <vt:lpstr>Jaula de faraday </vt:lpstr>
      <vt:lpstr>Unidad 2 - Campo eléctrico </vt:lpstr>
      <vt:lpstr>Unidad 3 - Ley de Gauss</vt:lpstr>
      <vt:lpstr>Jaula de Faraday</vt:lpstr>
      <vt:lpstr>Funcionamiento de la jaula de Faraday</vt:lpstr>
      <vt:lpstr>Algunos ejemplos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Jaula de faraday</dc:title>
  <dc:creator>Sergio Ribotta</dc:creator>
  <cp:lastModifiedBy>Sergio Ribotta</cp:lastModifiedBy>
  <cp:revision>2</cp:revision>
  <dcterms:modified xsi:type="dcterms:W3CDTF">2023-06-09T12:54:00Z</dcterms:modified>
</cp:coreProperties>
</file>