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79" r:id="rId4"/>
    <p:sldId id="280" r:id="rId5"/>
    <p:sldId id="281" r:id="rId6"/>
    <p:sldId id="258" r:id="rId7"/>
    <p:sldId id="282" r:id="rId8"/>
    <p:sldId id="283" r:id="rId9"/>
    <p:sldId id="264" r:id="rId10"/>
  </p:sldIdLst>
  <p:sldSz cx="18288000" cy="10287000"/>
  <p:notesSz cx="6858000" cy="9144000"/>
  <p:embeddedFontLst>
    <p:embeddedFont>
      <p:font typeface="Alegreya" panose="020B0604020202020204" charset="0"/>
      <p:regular r:id="rId12"/>
      <p:bold r:id="rId13"/>
      <p:italic r:id="rId14"/>
      <p:boldItalic r:id="rId15"/>
    </p:embeddedFont>
    <p:embeddedFont>
      <p:font typeface="Alfa Slab One" panose="020B0604020202020204" charset="0"/>
      <p:regular r:id="rId16"/>
    </p:embeddedFont>
    <p:embeddedFont>
      <p:font typeface="Alic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 Math" panose="02040503050406030204" pitchFamily="18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7100"/>
    <a:srgbClr val="CC3300"/>
    <a:srgbClr val="8A2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0F1588D-8C81-46CE-B7E5-200B6B077D13}">
  <a:tblStyle styleId="{70F1588D-8C81-46CE-B7E5-200B6B077D1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74" autoAdjust="0"/>
    <p:restoredTop sz="94660"/>
  </p:normalViewPr>
  <p:slideViewPr>
    <p:cSldViewPr snapToGrid="0">
      <p:cViewPr>
        <p:scale>
          <a:sx n="35" d="100"/>
          <a:sy n="35" d="100"/>
        </p:scale>
        <p:origin x="1662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2916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0239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58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61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040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ctrTitle"/>
          </p:nvPr>
        </p:nvSpPr>
        <p:spPr>
          <a:xfrm>
            <a:off x="637125" y="1043200"/>
            <a:ext cx="162987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subTitle" idx="1"/>
          </p:nvPr>
        </p:nvSpPr>
        <p:spPr>
          <a:xfrm>
            <a:off x="5704250" y="2442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3200"/>
              <a:buFont typeface="Alice"/>
              <a:buNone/>
              <a:defRPr>
                <a:latin typeface="Alice"/>
                <a:ea typeface="Alice"/>
                <a:cs typeface="Alice"/>
                <a:sym typeface="Alice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>
            <a:spLocks noGrp="1"/>
          </p:cNvSpPr>
          <p:nvPr>
            <p:ph type="title"/>
          </p:nvPr>
        </p:nvSpPr>
        <p:spPr>
          <a:xfrm>
            <a:off x="1813275" y="1694100"/>
            <a:ext cx="1260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3839050" y="3399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6"/>
          <p:cNvSpPr txBox="1">
            <a:spLocks noGrp="1"/>
          </p:cNvSpPr>
          <p:nvPr>
            <p:ph type="title"/>
          </p:nvPr>
        </p:nvSpPr>
        <p:spPr>
          <a:xfrm>
            <a:off x="2008000" y="1402025"/>
            <a:ext cx="1260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1"/>
          </p:nvPr>
        </p:nvSpPr>
        <p:spPr>
          <a:xfrm>
            <a:off x="4303050" y="34663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body" idx="2"/>
          </p:nvPr>
        </p:nvSpPr>
        <p:spPr>
          <a:xfrm>
            <a:off x="8494050" y="3466325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title"/>
          </p:nvPr>
        </p:nvSpPr>
        <p:spPr>
          <a:xfrm>
            <a:off x="2840400" y="1223525"/>
            <a:ext cx="1260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5146875" y="5721688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9334700" y="5721688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>
            <a:spLocks noGrp="1"/>
          </p:cNvSpPr>
          <p:nvPr>
            <p:ph type="title"/>
          </p:nvPr>
        </p:nvSpPr>
        <p:spPr>
          <a:xfrm>
            <a:off x="2575950" y="1272200"/>
            <a:ext cx="1260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1305488" y="196085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>
            <a:spLocks noGrp="1"/>
          </p:cNvSpPr>
          <p:nvPr>
            <p:ph type="pic" idx="2"/>
          </p:nvPr>
        </p:nvSpPr>
        <p:spPr>
          <a:xfrm>
            <a:off x="10473813" y="27722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9"/>
          <p:cNvSpPr txBox="1">
            <a:spLocks noGrp="1"/>
          </p:cNvSpPr>
          <p:nvPr>
            <p:ph type="body" idx="1"/>
          </p:nvPr>
        </p:nvSpPr>
        <p:spPr>
          <a:xfrm>
            <a:off x="1305488" y="3988013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813275" y="1694100"/>
            <a:ext cx="12607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lfa Slab One"/>
              <a:buNone/>
              <a:defRPr sz="4400" i="0" u="none" strike="noStrike" cap="none">
                <a:solidFill>
                  <a:schemeClr val="dk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39050" y="33992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legreya"/>
              <a:buChar char="•"/>
              <a:defRPr sz="32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egreya"/>
              <a:buChar char="–"/>
              <a:defRPr sz="28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egreya"/>
              <a:buChar char="•"/>
              <a:defRPr sz="24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–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»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•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•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•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egreya"/>
              <a:buChar char="•"/>
              <a:defRPr sz="2000" i="0" u="none" strike="noStrike" cap="none">
                <a:solidFill>
                  <a:schemeClr val="dk1"/>
                </a:solidFill>
                <a:latin typeface="Alegreya"/>
                <a:ea typeface="Alegreya"/>
                <a:cs typeface="Alegreya"/>
                <a:sym typeface="Alegrey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eb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FC0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10"/>
          <p:cNvGrpSpPr/>
          <p:nvPr/>
        </p:nvGrpSpPr>
        <p:grpSpPr>
          <a:xfrm>
            <a:off x="342353" y="102781"/>
            <a:ext cx="17603408" cy="9900675"/>
            <a:chOff x="0" y="-47625"/>
            <a:chExt cx="4636258" cy="2607568"/>
          </a:xfrm>
        </p:grpSpPr>
        <p:sp>
          <p:nvSpPr>
            <p:cNvPr id="37" name="Google Shape;37;p10"/>
            <p:cNvSpPr/>
            <p:nvPr/>
          </p:nvSpPr>
          <p:spPr>
            <a:xfrm>
              <a:off x="0" y="0"/>
              <a:ext cx="4636258" cy="2559943"/>
            </a:xfrm>
            <a:custGeom>
              <a:avLst/>
              <a:gdLst/>
              <a:ahLst/>
              <a:cxnLst/>
              <a:rect l="l" t="t" r="r" b="b"/>
              <a:pathLst>
                <a:path w="4636258" h="2559943" extrusionOk="0">
                  <a:moveTo>
                    <a:pt x="0" y="0"/>
                  </a:moveTo>
                  <a:lnTo>
                    <a:pt x="4636258" y="0"/>
                  </a:lnTo>
                  <a:lnTo>
                    <a:pt x="4636258" y="2559943"/>
                  </a:lnTo>
                  <a:lnTo>
                    <a:pt x="0" y="2559943"/>
                  </a:lnTo>
                  <a:close/>
                </a:path>
              </a:pathLst>
            </a:custGeom>
            <a:solidFill>
              <a:srgbClr val="F1E6B8"/>
            </a:solidFill>
            <a:ln>
              <a:noFill/>
            </a:ln>
          </p:spPr>
        </p:sp>
        <p:sp>
          <p:nvSpPr>
            <p:cNvPr id="38" name="Google Shape;38;p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39;p10"/>
          <p:cNvGrpSpPr/>
          <p:nvPr/>
        </p:nvGrpSpPr>
        <p:grpSpPr>
          <a:xfrm>
            <a:off x="1241288" y="1435252"/>
            <a:ext cx="14982781" cy="5125971"/>
            <a:chOff x="0" y="-47625"/>
            <a:chExt cx="2466517" cy="1350041"/>
          </a:xfrm>
        </p:grpSpPr>
        <p:sp>
          <p:nvSpPr>
            <p:cNvPr id="40" name="Google Shape;40;p10"/>
            <p:cNvSpPr/>
            <p:nvPr/>
          </p:nvSpPr>
          <p:spPr>
            <a:xfrm>
              <a:off x="0" y="0"/>
              <a:ext cx="2466517" cy="1302416"/>
            </a:xfrm>
            <a:custGeom>
              <a:avLst/>
              <a:gdLst/>
              <a:ahLst/>
              <a:cxnLst/>
              <a:rect l="l" t="t" r="r" b="b"/>
              <a:pathLst>
                <a:path w="2466517" h="1302416" extrusionOk="0">
                  <a:moveTo>
                    <a:pt x="42161" y="0"/>
                  </a:moveTo>
                  <a:lnTo>
                    <a:pt x="2424356" y="0"/>
                  </a:lnTo>
                  <a:cubicBezTo>
                    <a:pt x="2435537" y="0"/>
                    <a:pt x="2446261" y="4442"/>
                    <a:pt x="2454168" y="12349"/>
                  </a:cubicBezTo>
                  <a:cubicBezTo>
                    <a:pt x="2462075" y="20255"/>
                    <a:pt x="2466517" y="30979"/>
                    <a:pt x="2466517" y="42161"/>
                  </a:cubicBezTo>
                  <a:lnTo>
                    <a:pt x="2466517" y="1260256"/>
                  </a:lnTo>
                  <a:cubicBezTo>
                    <a:pt x="2466517" y="1283540"/>
                    <a:pt x="2447641" y="1302416"/>
                    <a:pt x="2424356" y="1302416"/>
                  </a:cubicBezTo>
                  <a:lnTo>
                    <a:pt x="42161" y="1302416"/>
                  </a:lnTo>
                  <a:cubicBezTo>
                    <a:pt x="18876" y="1302416"/>
                    <a:pt x="0" y="1283540"/>
                    <a:pt x="0" y="1260256"/>
                  </a:cubicBezTo>
                  <a:lnTo>
                    <a:pt x="0" y="42161"/>
                  </a:lnTo>
                  <a:cubicBezTo>
                    <a:pt x="0" y="18876"/>
                    <a:pt x="18876" y="0"/>
                    <a:pt x="42161" y="0"/>
                  </a:cubicBezTo>
                  <a:close/>
                </a:path>
              </a:pathLst>
            </a:custGeom>
            <a:solidFill>
              <a:srgbClr val="F1EFDB"/>
            </a:solidFill>
            <a:ln w="66675" cap="rnd" cmpd="sng">
              <a:solidFill>
                <a:srgbClr val="2A24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41;p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" name="Google Shape;46;p10"/>
          <p:cNvSpPr txBox="1"/>
          <p:nvPr/>
        </p:nvSpPr>
        <p:spPr>
          <a:xfrm>
            <a:off x="1241293" y="2010691"/>
            <a:ext cx="14982776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9000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Galgas extensométricas resistivas para medición de deformación</a:t>
            </a:r>
            <a:r>
              <a:rPr lang="en-US" sz="9000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.</a:t>
            </a:r>
            <a:endParaRPr lang="en-US" dirty="0"/>
          </a:p>
        </p:txBody>
      </p:sp>
      <p:sp>
        <p:nvSpPr>
          <p:cNvPr id="47" name="Google Shape;47;p10"/>
          <p:cNvSpPr/>
          <p:nvPr/>
        </p:nvSpPr>
        <p:spPr>
          <a:xfrm rot="7722511">
            <a:off x="15543353" y="-348589"/>
            <a:ext cx="5489292" cy="2701189"/>
          </a:xfrm>
          <a:custGeom>
            <a:avLst/>
            <a:gdLst/>
            <a:ahLst/>
            <a:cxnLst/>
            <a:rect l="l" t="t" r="r" b="b"/>
            <a:pathLst>
              <a:path w="5489292" h="2701189" extrusionOk="0">
                <a:moveTo>
                  <a:pt x="0" y="0"/>
                </a:moveTo>
                <a:lnTo>
                  <a:pt x="5489292" y="0"/>
                </a:lnTo>
                <a:lnTo>
                  <a:pt x="5489292" y="2701188"/>
                </a:lnTo>
                <a:lnTo>
                  <a:pt x="0" y="27011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9" name="Google Shape;49;p10"/>
          <p:cNvSpPr/>
          <p:nvPr/>
        </p:nvSpPr>
        <p:spPr>
          <a:xfrm>
            <a:off x="12767548" y="940716"/>
            <a:ext cx="3113991" cy="727895"/>
          </a:xfrm>
          <a:custGeom>
            <a:avLst/>
            <a:gdLst/>
            <a:ahLst/>
            <a:cxnLst/>
            <a:rect l="l" t="t" r="r" b="b"/>
            <a:pathLst>
              <a:path w="3113991" h="727895" extrusionOk="0">
                <a:moveTo>
                  <a:pt x="0" y="0"/>
                </a:moveTo>
                <a:lnTo>
                  <a:pt x="3113991" y="0"/>
                </a:lnTo>
                <a:lnTo>
                  <a:pt x="3113991" y="727895"/>
                </a:lnTo>
                <a:lnTo>
                  <a:pt x="0" y="727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F4C4ED3-1F68-436C-8084-D69C63B8C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73248" y="6421766"/>
            <a:ext cx="2238319" cy="1335251"/>
          </a:xfrm>
          <a:prstGeom prst="rect">
            <a:avLst/>
          </a:prstGeom>
        </p:spPr>
      </p:pic>
      <p:sp>
        <p:nvSpPr>
          <p:cNvPr id="32" name="Google Shape;79;p11">
            <a:extLst>
              <a:ext uri="{FF2B5EF4-FFF2-40B4-BE49-F238E27FC236}">
                <a16:creationId xmlns:a16="http://schemas.microsoft.com/office/drawing/2014/main" id="{5637E5D9-D015-4021-9408-3172836F3825}"/>
              </a:ext>
            </a:extLst>
          </p:cNvPr>
          <p:cNvSpPr txBox="1"/>
          <p:nvPr/>
        </p:nvSpPr>
        <p:spPr>
          <a:xfrm>
            <a:off x="247084" y="8177207"/>
            <a:ext cx="5830702" cy="1809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3687"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2800" b="1" dirty="0">
                <a:latin typeface="Alegreya"/>
                <a:sym typeface="Alegreya"/>
              </a:rPr>
              <a:t>Marzari Franco - Ing. </a:t>
            </a:r>
            <a:r>
              <a:rPr lang="es-AR" sz="2800" b="1" dirty="0">
                <a:latin typeface="Alegreya"/>
                <a:sym typeface="Alegreya"/>
              </a:rPr>
              <a:t>Mecatrónica</a:t>
            </a:r>
            <a:r>
              <a:rPr lang="en-US" sz="2800" b="1" dirty="0">
                <a:latin typeface="Alegreya"/>
                <a:sym typeface="Alegreya"/>
              </a:rPr>
              <a:t>.</a:t>
            </a:r>
          </a:p>
          <a:p>
            <a:pPr marL="273687"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2800" b="1" dirty="0">
                <a:latin typeface="Alegreya"/>
                <a:sym typeface="Alegreya"/>
              </a:rPr>
              <a:t>Merlo Luciano - Ing. </a:t>
            </a:r>
            <a:r>
              <a:rPr lang="es-AR" sz="2800" b="1" dirty="0">
                <a:latin typeface="Alegreya"/>
                <a:sym typeface="Alegreya"/>
              </a:rPr>
              <a:t>Mecatrónica</a:t>
            </a:r>
            <a:r>
              <a:rPr lang="en-US" sz="2800" b="1" dirty="0">
                <a:latin typeface="Alegreya"/>
                <a:sym typeface="Alegreya"/>
              </a:rPr>
              <a:t>.</a:t>
            </a:r>
          </a:p>
          <a:p>
            <a:pPr marL="273687"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2800" b="1" dirty="0">
                <a:latin typeface="Alegreya"/>
                <a:sym typeface="Alegreya"/>
              </a:rPr>
              <a:t>Aguilera Miguel - Ing. </a:t>
            </a:r>
            <a:r>
              <a:rPr lang="es-AR" sz="2800" b="1" dirty="0">
                <a:latin typeface="Alegreya"/>
                <a:sym typeface="Alegreya"/>
              </a:rPr>
              <a:t>Electrónica</a:t>
            </a:r>
            <a:r>
              <a:rPr lang="en-US" sz="2800" b="1" dirty="0">
                <a:latin typeface="Alegreya"/>
                <a:sym typeface="Alegreya"/>
              </a:rPr>
              <a:t>.</a:t>
            </a:r>
            <a:endParaRPr sz="2800" b="1" dirty="0"/>
          </a:p>
        </p:txBody>
      </p:sp>
      <p:sp>
        <p:nvSpPr>
          <p:cNvPr id="33" name="Google Shape;79;p11">
            <a:extLst>
              <a:ext uri="{FF2B5EF4-FFF2-40B4-BE49-F238E27FC236}">
                <a16:creationId xmlns:a16="http://schemas.microsoft.com/office/drawing/2014/main" id="{3B2FDA90-5C0E-461B-8E5A-555D79B280B7}"/>
              </a:ext>
            </a:extLst>
          </p:cNvPr>
          <p:cNvSpPr txBox="1"/>
          <p:nvPr/>
        </p:nvSpPr>
        <p:spPr>
          <a:xfrm>
            <a:off x="1525449" y="820776"/>
            <a:ext cx="224695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73687"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en-US" sz="4000" b="1" dirty="0">
                <a:solidFill>
                  <a:srgbClr val="8A2100"/>
                </a:solidFill>
                <a:latin typeface="Alegreya"/>
                <a:sym typeface="Alegreya"/>
              </a:rPr>
              <a:t>Grupo 14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A2D721-F651-4827-AEF2-AB43ECB898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8752474">
            <a:off x="10307487" y="6835013"/>
            <a:ext cx="2973675" cy="3062118"/>
          </a:xfrm>
          <a:prstGeom prst="rect">
            <a:avLst/>
          </a:prstGeom>
        </p:spPr>
      </p:pic>
      <p:sp>
        <p:nvSpPr>
          <p:cNvPr id="45" name="Google Shape;45;p10"/>
          <p:cNvSpPr/>
          <p:nvPr/>
        </p:nvSpPr>
        <p:spPr>
          <a:xfrm rot="11700000">
            <a:off x="13285532" y="5193722"/>
            <a:ext cx="11935453" cy="9175379"/>
          </a:xfrm>
          <a:custGeom>
            <a:avLst/>
            <a:gdLst/>
            <a:ahLst/>
            <a:cxnLst/>
            <a:rect l="l" t="t" r="r" b="b"/>
            <a:pathLst>
              <a:path w="11935453" h="9175379" extrusionOk="0">
                <a:moveTo>
                  <a:pt x="0" y="0"/>
                </a:moveTo>
                <a:lnTo>
                  <a:pt x="11935453" y="0"/>
                </a:lnTo>
                <a:lnTo>
                  <a:pt x="11935453" y="9175380"/>
                </a:lnTo>
                <a:lnTo>
                  <a:pt x="0" y="91753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522F532-92E8-475F-A504-F387D5086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285966">
            <a:off x="7411151" y="7067269"/>
            <a:ext cx="2505673" cy="46089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6B8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1917353" y="216178"/>
            <a:ext cx="146031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 dirty="0">
                <a:solidFill>
                  <a:srgbClr val="07687F"/>
                </a:solidFill>
                <a:latin typeface="Alfa Slab One"/>
                <a:sym typeface="Alfa Slab One"/>
              </a:rPr>
              <a:t>¿Qué es una Galga Extensométrica?</a:t>
            </a:r>
            <a:endParaRPr lang="es-AR" sz="6000" dirty="0"/>
          </a:p>
        </p:txBody>
      </p:sp>
      <p:sp>
        <p:nvSpPr>
          <p:cNvPr id="83" name="Google Shape;83;p11"/>
          <p:cNvSpPr/>
          <p:nvPr/>
        </p:nvSpPr>
        <p:spPr>
          <a:xfrm rot="-874834">
            <a:off x="-11863850" y="8850099"/>
            <a:ext cx="14459377" cy="2873801"/>
          </a:xfrm>
          <a:custGeom>
            <a:avLst/>
            <a:gdLst/>
            <a:ahLst/>
            <a:cxnLst/>
            <a:rect l="l" t="t" r="r" b="b"/>
            <a:pathLst>
              <a:path w="14459377" h="2873801" extrusionOk="0">
                <a:moveTo>
                  <a:pt x="0" y="0"/>
                </a:moveTo>
                <a:lnTo>
                  <a:pt x="14459377" y="0"/>
                </a:lnTo>
                <a:lnTo>
                  <a:pt x="14459377" y="2873802"/>
                </a:lnTo>
                <a:lnTo>
                  <a:pt x="0" y="2873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 rot="-9160991">
            <a:off x="15663018" y="8995290"/>
            <a:ext cx="5249963" cy="2583419"/>
          </a:xfrm>
          <a:custGeom>
            <a:avLst/>
            <a:gdLst/>
            <a:ahLst/>
            <a:cxnLst/>
            <a:rect l="l" t="t" r="r" b="b"/>
            <a:pathLst>
              <a:path w="5249963" h="2583419" extrusionOk="0">
                <a:moveTo>
                  <a:pt x="0" y="0"/>
                </a:moveTo>
                <a:lnTo>
                  <a:pt x="5249963" y="0"/>
                </a:lnTo>
                <a:lnTo>
                  <a:pt x="5249963" y="2583420"/>
                </a:lnTo>
                <a:lnTo>
                  <a:pt x="0" y="258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0" name="Google Shape;141;p14">
            <a:extLst>
              <a:ext uri="{FF2B5EF4-FFF2-40B4-BE49-F238E27FC236}">
                <a16:creationId xmlns:a16="http://schemas.microsoft.com/office/drawing/2014/main" id="{58E3B3C7-3F3B-4D4B-AB5E-CB3923BEA51A}"/>
              </a:ext>
            </a:extLst>
          </p:cNvPr>
          <p:cNvGrpSpPr/>
          <p:nvPr/>
        </p:nvGrpSpPr>
        <p:grpSpPr>
          <a:xfrm>
            <a:off x="4137660" y="1470410"/>
            <a:ext cx="9555480" cy="2189285"/>
            <a:chOff x="0" y="-47625"/>
            <a:chExt cx="2239645" cy="923273"/>
          </a:xfrm>
        </p:grpSpPr>
        <p:sp>
          <p:nvSpPr>
            <p:cNvPr id="31" name="Google Shape;142;p14">
              <a:extLst>
                <a:ext uri="{FF2B5EF4-FFF2-40B4-BE49-F238E27FC236}">
                  <a16:creationId xmlns:a16="http://schemas.microsoft.com/office/drawing/2014/main" id="{CA2938EB-6E66-486B-86D8-10BDF8E8CAAA}"/>
                </a:ext>
              </a:extLst>
            </p:cNvPr>
            <p:cNvSpPr/>
            <p:nvPr/>
          </p:nvSpPr>
          <p:spPr>
            <a:xfrm>
              <a:off x="0" y="0"/>
              <a:ext cx="2239645" cy="875648"/>
            </a:xfrm>
            <a:custGeom>
              <a:avLst/>
              <a:gdLst/>
              <a:ahLst/>
              <a:cxnLst/>
              <a:rect l="l" t="t" r="r" b="b"/>
              <a:pathLst>
                <a:path w="2239645" h="875648" extrusionOk="0">
                  <a:moveTo>
                    <a:pt x="46432" y="0"/>
                  </a:moveTo>
                  <a:lnTo>
                    <a:pt x="2193213" y="0"/>
                  </a:lnTo>
                  <a:cubicBezTo>
                    <a:pt x="2218857" y="0"/>
                    <a:pt x="2239645" y="20788"/>
                    <a:pt x="2239645" y="46432"/>
                  </a:cubicBezTo>
                  <a:lnTo>
                    <a:pt x="2239645" y="829217"/>
                  </a:lnTo>
                  <a:cubicBezTo>
                    <a:pt x="2239645" y="854860"/>
                    <a:pt x="2218857" y="875648"/>
                    <a:pt x="2193213" y="875648"/>
                  </a:cubicBezTo>
                  <a:lnTo>
                    <a:pt x="46432" y="875648"/>
                  </a:lnTo>
                  <a:cubicBezTo>
                    <a:pt x="20788" y="875648"/>
                    <a:pt x="0" y="854860"/>
                    <a:pt x="0" y="829217"/>
                  </a:cubicBezTo>
                  <a:lnTo>
                    <a:pt x="0" y="46432"/>
                  </a:lnTo>
                  <a:cubicBezTo>
                    <a:pt x="0" y="20788"/>
                    <a:pt x="20788" y="0"/>
                    <a:pt x="46432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;p14">
              <a:extLst>
                <a:ext uri="{FF2B5EF4-FFF2-40B4-BE49-F238E27FC236}">
                  <a16:creationId xmlns:a16="http://schemas.microsoft.com/office/drawing/2014/main" id="{76E30189-46E2-444B-ADC8-DB48E85A7B6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48;p14">
            <a:extLst>
              <a:ext uri="{FF2B5EF4-FFF2-40B4-BE49-F238E27FC236}">
                <a16:creationId xmlns:a16="http://schemas.microsoft.com/office/drawing/2014/main" id="{6B9F64BF-7200-4254-BD36-91367D93AEA6}"/>
              </a:ext>
            </a:extLst>
          </p:cNvPr>
          <p:cNvSpPr txBox="1"/>
          <p:nvPr/>
        </p:nvSpPr>
        <p:spPr>
          <a:xfrm>
            <a:off x="4137660" y="1701785"/>
            <a:ext cx="9555480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Dispositivo sensor/transductor pasivo utilizado para medir deformaciones mecánicas mediante cambios en su resistencia eléctrica.</a:t>
            </a:r>
            <a:endParaRPr lang="en-US" dirty="0"/>
          </a:p>
        </p:txBody>
      </p:sp>
      <p:sp>
        <p:nvSpPr>
          <p:cNvPr id="34" name="Google Shape;82;p11">
            <a:extLst>
              <a:ext uri="{FF2B5EF4-FFF2-40B4-BE49-F238E27FC236}">
                <a16:creationId xmlns:a16="http://schemas.microsoft.com/office/drawing/2014/main" id="{257DD9F0-643A-4817-80C3-1BECC964CF7C}"/>
              </a:ext>
            </a:extLst>
          </p:cNvPr>
          <p:cNvSpPr txBox="1"/>
          <p:nvPr/>
        </p:nvSpPr>
        <p:spPr>
          <a:xfrm>
            <a:off x="1842448" y="3805669"/>
            <a:ext cx="463455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s-AR" sz="6000" dirty="0">
                <a:solidFill>
                  <a:srgbClr val="07687F"/>
                </a:solidFill>
                <a:latin typeface="Alfa Slab One"/>
                <a:sym typeface="Alfa Slab One"/>
              </a:rPr>
              <a:t>¿Cómo es?</a:t>
            </a:r>
            <a:endParaRPr lang="es-AR" sz="6000" dirty="0"/>
          </a:p>
        </p:txBody>
      </p:sp>
      <p:grpSp>
        <p:nvGrpSpPr>
          <p:cNvPr id="35" name="Google Shape;141;p14">
            <a:extLst>
              <a:ext uri="{FF2B5EF4-FFF2-40B4-BE49-F238E27FC236}">
                <a16:creationId xmlns:a16="http://schemas.microsoft.com/office/drawing/2014/main" id="{8EBDEA1D-4C11-4BC8-8309-0F5B400C1851}"/>
              </a:ext>
            </a:extLst>
          </p:cNvPr>
          <p:cNvGrpSpPr/>
          <p:nvPr/>
        </p:nvGrpSpPr>
        <p:grpSpPr>
          <a:xfrm>
            <a:off x="2330015" y="4822225"/>
            <a:ext cx="13627969" cy="2254005"/>
            <a:chOff x="0" y="-47625"/>
            <a:chExt cx="2239645" cy="923273"/>
          </a:xfrm>
        </p:grpSpPr>
        <p:sp>
          <p:nvSpPr>
            <p:cNvPr id="36" name="Google Shape;142;p14">
              <a:extLst>
                <a:ext uri="{FF2B5EF4-FFF2-40B4-BE49-F238E27FC236}">
                  <a16:creationId xmlns:a16="http://schemas.microsoft.com/office/drawing/2014/main" id="{9A4C1D0D-585E-4597-9AB7-D75341A22BF4}"/>
                </a:ext>
              </a:extLst>
            </p:cNvPr>
            <p:cNvSpPr/>
            <p:nvPr/>
          </p:nvSpPr>
          <p:spPr>
            <a:xfrm>
              <a:off x="0" y="0"/>
              <a:ext cx="2239645" cy="875648"/>
            </a:xfrm>
            <a:custGeom>
              <a:avLst/>
              <a:gdLst/>
              <a:ahLst/>
              <a:cxnLst/>
              <a:rect l="l" t="t" r="r" b="b"/>
              <a:pathLst>
                <a:path w="2239645" h="875648" extrusionOk="0">
                  <a:moveTo>
                    <a:pt x="46432" y="0"/>
                  </a:moveTo>
                  <a:lnTo>
                    <a:pt x="2193213" y="0"/>
                  </a:lnTo>
                  <a:cubicBezTo>
                    <a:pt x="2218857" y="0"/>
                    <a:pt x="2239645" y="20788"/>
                    <a:pt x="2239645" y="46432"/>
                  </a:cubicBezTo>
                  <a:lnTo>
                    <a:pt x="2239645" y="829217"/>
                  </a:lnTo>
                  <a:cubicBezTo>
                    <a:pt x="2239645" y="854860"/>
                    <a:pt x="2218857" y="875648"/>
                    <a:pt x="2193213" y="875648"/>
                  </a:cubicBezTo>
                  <a:lnTo>
                    <a:pt x="46432" y="875648"/>
                  </a:lnTo>
                  <a:cubicBezTo>
                    <a:pt x="20788" y="875648"/>
                    <a:pt x="0" y="854860"/>
                    <a:pt x="0" y="829217"/>
                  </a:cubicBezTo>
                  <a:lnTo>
                    <a:pt x="0" y="46432"/>
                  </a:lnTo>
                  <a:cubicBezTo>
                    <a:pt x="0" y="20788"/>
                    <a:pt x="20788" y="0"/>
                    <a:pt x="46432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3;p14">
              <a:extLst>
                <a:ext uri="{FF2B5EF4-FFF2-40B4-BE49-F238E27FC236}">
                  <a16:creationId xmlns:a16="http://schemas.microsoft.com/office/drawing/2014/main" id="{9E1DE185-71BF-42C9-B00A-EC5B3FCC73EB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148;p14">
            <a:extLst>
              <a:ext uri="{FF2B5EF4-FFF2-40B4-BE49-F238E27FC236}">
                <a16:creationId xmlns:a16="http://schemas.microsoft.com/office/drawing/2014/main" id="{DD9B3A0C-EA1B-4FD1-8B1A-27DF00F59AC9}"/>
              </a:ext>
            </a:extLst>
          </p:cNvPr>
          <p:cNvSpPr txBox="1"/>
          <p:nvPr/>
        </p:nvSpPr>
        <p:spPr>
          <a:xfrm>
            <a:off x="2281685" y="5027011"/>
            <a:ext cx="13627969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Está compuesta por un patrón conductor (hoja metálica, semiconductor o película delgada) generalmente en forma de zigzag o serpenteante. </a:t>
            </a:r>
            <a:r>
              <a:rPr lang="es-MX" sz="35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Son pequeñas en tamaño, generalmente </a:t>
            </a:r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1–10 mm²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03A9F12-F80E-4A0C-B5C7-C7B9D3DE9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400000">
            <a:off x="9707700" y="4891771"/>
            <a:ext cx="6610607" cy="6610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99E1BF-DF80-4104-A5BA-6833544281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798" y="6972282"/>
            <a:ext cx="3584400" cy="336137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F3ABD4-0D97-4EF9-9744-3F69A4BDD5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6740" y="6642838"/>
            <a:ext cx="4020260" cy="40202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1917353" y="216178"/>
            <a:ext cx="146031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 dirty="0">
                <a:solidFill>
                  <a:srgbClr val="07687F"/>
                </a:solidFill>
                <a:latin typeface="Alfa Slab One"/>
                <a:sym typeface="Alfa Slab One"/>
              </a:rPr>
              <a:t>¿Dónde las encontramos?</a:t>
            </a:r>
            <a:endParaRPr lang="es-AR" sz="6000" dirty="0"/>
          </a:p>
        </p:txBody>
      </p:sp>
      <p:sp>
        <p:nvSpPr>
          <p:cNvPr id="83" name="Google Shape;83;p11"/>
          <p:cNvSpPr/>
          <p:nvPr/>
        </p:nvSpPr>
        <p:spPr>
          <a:xfrm rot="-874834">
            <a:off x="-13212591" y="10251575"/>
            <a:ext cx="14459377" cy="2873801"/>
          </a:xfrm>
          <a:custGeom>
            <a:avLst/>
            <a:gdLst/>
            <a:ahLst/>
            <a:cxnLst/>
            <a:rect l="l" t="t" r="r" b="b"/>
            <a:pathLst>
              <a:path w="14459377" h="2873801" extrusionOk="0">
                <a:moveTo>
                  <a:pt x="0" y="0"/>
                </a:moveTo>
                <a:lnTo>
                  <a:pt x="14459377" y="0"/>
                </a:lnTo>
                <a:lnTo>
                  <a:pt x="14459377" y="2873802"/>
                </a:lnTo>
                <a:lnTo>
                  <a:pt x="0" y="2873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 rot="-9160991">
            <a:off x="16729066" y="9453445"/>
            <a:ext cx="5249963" cy="2583419"/>
          </a:xfrm>
          <a:custGeom>
            <a:avLst/>
            <a:gdLst/>
            <a:ahLst/>
            <a:cxnLst/>
            <a:rect l="l" t="t" r="r" b="b"/>
            <a:pathLst>
              <a:path w="5249963" h="2583419" extrusionOk="0">
                <a:moveTo>
                  <a:pt x="0" y="0"/>
                </a:moveTo>
                <a:lnTo>
                  <a:pt x="5249963" y="0"/>
                </a:lnTo>
                <a:lnTo>
                  <a:pt x="5249963" y="2583420"/>
                </a:lnTo>
                <a:lnTo>
                  <a:pt x="0" y="258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0" name="Google Shape;141;p14">
            <a:extLst>
              <a:ext uri="{FF2B5EF4-FFF2-40B4-BE49-F238E27FC236}">
                <a16:creationId xmlns:a16="http://schemas.microsoft.com/office/drawing/2014/main" id="{58E3B3C7-3F3B-4D4B-AB5E-CB3923BEA51A}"/>
              </a:ext>
            </a:extLst>
          </p:cNvPr>
          <p:cNvGrpSpPr/>
          <p:nvPr/>
        </p:nvGrpSpPr>
        <p:grpSpPr>
          <a:xfrm>
            <a:off x="205740" y="1470410"/>
            <a:ext cx="17693642" cy="2189285"/>
            <a:chOff x="0" y="-47625"/>
            <a:chExt cx="2239645" cy="923273"/>
          </a:xfrm>
        </p:grpSpPr>
        <p:sp>
          <p:nvSpPr>
            <p:cNvPr id="31" name="Google Shape;142;p14">
              <a:extLst>
                <a:ext uri="{FF2B5EF4-FFF2-40B4-BE49-F238E27FC236}">
                  <a16:creationId xmlns:a16="http://schemas.microsoft.com/office/drawing/2014/main" id="{CA2938EB-6E66-486B-86D8-10BDF8E8CAAA}"/>
                </a:ext>
              </a:extLst>
            </p:cNvPr>
            <p:cNvSpPr/>
            <p:nvPr/>
          </p:nvSpPr>
          <p:spPr>
            <a:xfrm>
              <a:off x="0" y="0"/>
              <a:ext cx="2239645" cy="875648"/>
            </a:xfrm>
            <a:custGeom>
              <a:avLst/>
              <a:gdLst/>
              <a:ahLst/>
              <a:cxnLst/>
              <a:rect l="l" t="t" r="r" b="b"/>
              <a:pathLst>
                <a:path w="2239645" h="875648" extrusionOk="0">
                  <a:moveTo>
                    <a:pt x="46432" y="0"/>
                  </a:moveTo>
                  <a:lnTo>
                    <a:pt x="2193213" y="0"/>
                  </a:lnTo>
                  <a:cubicBezTo>
                    <a:pt x="2218857" y="0"/>
                    <a:pt x="2239645" y="20788"/>
                    <a:pt x="2239645" y="46432"/>
                  </a:cubicBezTo>
                  <a:lnTo>
                    <a:pt x="2239645" y="829217"/>
                  </a:lnTo>
                  <a:cubicBezTo>
                    <a:pt x="2239645" y="854860"/>
                    <a:pt x="2218857" y="875648"/>
                    <a:pt x="2193213" y="875648"/>
                  </a:cubicBezTo>
                  <a:lnTo>
                    <a:pt x="46432" y="875648"/>
                  </a:lnTo>
                  <a:cubicBezTo>
                    <a:pt x="20788" y="875648"/>
                    <a:pt x="0" y="854860"/>
                    <a:pt x="0" y="829217"/>
                  </a:cubicBezTo>
                  <a:lnTo>
                    <a:pt x="0" y="46432"/>
                  </a:lnTo>
                  <a:cubicBezTo>
                    <a:pt x="0" y="20788"/>
                    <a:pt x="20788" y="0"/>
                    <a:pt x="46432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3;p14">
              <a:extLst>
                <a:ext uri="{FF2B5EF4-FFF2-40B4-BE49-F238E27FC236}">
                  <a16:creationId xmlns:a16="http://schemas.microsoft.com/office/drawing/2014/main" id="{76E30189-46E2-444B-ADC8-DB48E85A7B66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" name="Google Shape;148;p14">
            <a:extLst>
              <a:ext uri="{FF2B5EF4-FFF2-40B4-BE49-F238E27FC236}">
                <a16:creationId xmlns:a16="http://schemas.microsoft.com/office/drawing/2014/main" id="{6B9F64BF-7200-4254-BD36-91367D93AEA6}"/>
              </a:ext>
            </a:extLst>
          </p:cNvPr>
          <p:cNvSpPr txBox="1"/>
          <p:nvPr/>
        </p:nvSpPr>
        <p:spPr>
          <a:xfrm>
            <a:off x="205740" y="1718484"/>
            <a:ext cx="17693642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3500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A</a:t>
            </a:r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copladas a superficies que sufren deformaciones junto a un sustrato flexible, conformando instrumentales de medición los cuales transforman mínimos movimientos por fuerzas (tracción, compresión, torsión, etc. ) en señales eléctricas medibles.</a:t>
            </a:r>
            <a:endParaRPr lang="en-US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93A11D1C-34FA-4023-A08A-4F35BDDA42C1}"/>
              </a:ext>
            </a:extLst>
          </p:cNvPr>
          <p:cNvSpPr/>
          <p:nvPr/>
        </p:nvSpPr>
        <p:spPr>
          <a:xfrm>
            <a:off x="5264124" y="4193991"/>
            <a:ext cx="7909560" cy="419887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1" name="Google Shape;386;p23">
            <a:extLst>
              <a:ext uri="{FF2B5EF4-FFF2-40B4-BE49-F238E27FC236}">
                <a16:creationId xmlns:a16="http://schemas.microsoft.com/office/drawing/2014/main" id="{2129B64B-5B9A-4E7D-B202-930BB0182A30}"/>
              </a:ext>
            </a:extLst>
          </p:cNvPr>
          <p:cNvSpPr txBox="1"/>
          <p:nvPr/>
        </p:nvSpPr>
        <p:spPr>
          <a:xfrm>
            <a:off x="3690178" y="8392861"/>
            <a:ext cx="10907643" cy="3157788"/>
          </a:xfrm>
          <a:prstGeom prst="rect">
            <a:avLst/>
          </a:prstGeom>
          <a:noFill/>
          <a:ln>
            <a:noFill/>
          </a:ln>
          <a:effectLst>
            <a:outerShdw blurRad="50800" dist="152400" dir="7200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0" i="0" u="none" strike="noStrike" cap="none" dirty="0">
                <a:solidFill>
                  <a:schemeClr val="accent1">
                    <a:lumMod val="75000"/>
                  </a:schemeClr>
                </a:solidFill>
                <a:latin typeface="Alfa Slab One"/>
                <a:ea typeface="Alfa Slab One"/>
                <a:cs typeface="Alfa Slab One"/>
                <a:sym typeface="Alfa Slab One"/>
              </a:rPr>
              <a:t>Galga adherida a superficie de aluminio de una celda de Báscula</a:t>
            </a:r>
            <a:endParaRPr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strike="noStrike" cap="none" dirty="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1761395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 txBox="1"/>
          <p:nvPr/>
        </p:nvSpPr>
        <p:spPr>
          <a:xfrm>
            <a:off x="1917353" y="216178"/>
            <a:ext cx="1460310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6000" dirty="0">
                <a:solidFill>
                  <a:srgbClr val="07687F"/>
                </a:solidFill>
                <a:latin typeface="Alfa Slab One"/>
                <a:sym typeface="Alfa Slab One"/>
              </a:rPr>
              <a:t>¿Dónde las encontramos?</a:t>
            </a:r>
            <a:endParaRPr lang="es-AR" sz="6000" dirty="0"/>
          </a:p>
        </p:txBody>
      </p:sp>
      <p:sp>
        <p:nvSpPr>
          <p:cNvPr id="83" name="Google Shape;83;p11"/>
          <p:cNvSpPr/>
          <p:nvPr/>
        </p:nvSpPr>
        <p:spPr>
          <a:xfrm rot="-874834">
            <a:off x="-13212591" y="10251575"/>
            <a:ext cx="14459377" cy="2873801"/>
          </a:xfrm>
          <a:custGeom>
            <a:avLst/>
            <a:gdLst/>
            <a:ahLst/>
            <a:cxnLst/>
            <a:rect l="l" t="t" r="r" b="b"/>
            <a:pathLst>
              <a:path w="14459377" h="2873801" extrusionOk="0">
                <a:moveTo>
                  <a:pt x="0" y="0"/>
                </a:moveTo>
                <a:lnTo>
                  <a:pt x="14459377" y="0"/>
                </a:lnTo>
                <a:lnTo>
                  <a:pt x="14459377" y="2873802"/>
                </a:lnTo>
                <a:lnTo>
                  <a:pt x="0" y="28738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 rot="-9160991">
            <a:off x="16729066" y="9453445"/>
            <a:ext cx="5249963" cy="2583419"/>
          </a:xfrm>
          <a:custGeom>
            <a:avLst/>
            <a:gdLst/>
            <a:ahLst/>
            <a:cxnLst/>
            <a:rect l="l" t="t" r="r" b="b"/>
            <a:pathLst>
              <a:path w="5249963" h="2583419" extrusionOk="0">
                <a:moveTo>
                  <a:pt x="0" y="0"/>
                </a:moveTo>
                <a:lnTo>
                  <a:pt x="5249963" y="0"/>
                </a:lnTo>
                <a:lnTo>
                  <a:pt x="5249963" y="2583420"/>
                </a:lnTo>
                <a:lnTo>
                  <a:pt x="0" y="2583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6EE9E4A-D0B4-42EA-BCAA-28A5A66B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025" y="1979063"/>
            <a:ext cx="5076825" cy="238125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3FF5FED5-211A-469E-A493-2732AD89A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6079" y="4360313"/>
            <a:ext cx="3497580" cy="2927462"/>
          </a:xfrm>
          <a:prstGeom prst="rect">
            <a:avLst/>
          </a:prstGeom>
        </p:spPr>
      </p:pic>
      <p:sp>
        <p:nvSpPr>
          <p:cNvPr id="29" name="Google Shape;386;p23">
            <a:extLst>
              <a:ext uri="{FF2B5EF4-FFF2-40B4-BE49-F238E27FC236}">
                <a16:creationId xmlns:a16="http://schemas.microsoft.com/office/drawing/2014/main" id="{888102B9-7E3D-4B24-804B-FCA17F101DBD}"/>
              </a:ext>
            </a:extLst>
          </p:cNvPr>
          <p:cNvSpPr txBox="1"/>
          <p:nvPr/>
        </p:nvSpPr>
        <p:spPr>
          <a:xfrm>
            <a:off x="451945" y="4330884"/>
            <a:ext cx="5367866" cy="2271391"/>
          </a:xfrm>
          <a:prstGeom prst="rect">
            <a:avLst/>
          </a:prstGeom>
          <a:noFill/>
          <a:ln>
            <a:noFill/>
          </a:ln>
          <a:effectLst>
            <a:outerShdw blurRad="50800" dist="152400" dir="7200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0" i="0" u="none" strike="noStrike" cap="none" dirty="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Celdas de Carga</a:t>
            </a:r>
            <a:endParaRPr sz="480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strike="noStrike" cap="none" dirty="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9" name="Google Shape;386;p23">
            <a:extLst>
              <a:ext uri="{FF2B5EF4-FFF2-40B4-BE49-F238E27FC236}">
                <a16:creationId xmlns:a16="http://schemas.microsoft.com/office/drawing/2014/main" id="{BB18EFE1-21BD-479C-85B5-FFF157CEF3F3}"/>
              </a:ext>
            </a:extLst>
          </p:cNvPr>
          <p:cNvSpPr txBox="1"/>
          <p:nvPr/>
        </p:nvSpPr>
        <p:spPr>
          <a:xfrm>
            <a:off x="7050983" y="7713179"/>
            <a:ext cx="5367866" cy="3157788"/>
          </a:xfrm>
          <a:prstGeom prst="rect">
            <a:avLst/>
          </a:prstGeom>
          <a:noFill/>
          <a:ln>
            <a:noFill/>
          </a:ln>
          <a:effectLst>
            <a:outerShdw blurRad="50800" dist="152400" dir="7200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0" i="0" u="none" strike="noStrike" cap="none" dirty="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Transductor de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>
                <a:solidFill>
                  <a:srgbClr val="FFFFFF"/>
                </a:solidFill>
                <a:latin typeface="Alfa Slab One"/>
                <a:sym typeface="Alfa Slab One"/>
              </a:rPr>
              <a:t>Presión</a:t>
            </a:r>
            <a:endParaRPr sz="480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strike="noStrike" cap="none" dirty="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F3DF16-E0FE-42E0-A7C0-845287021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25860" y="1217086"/>
            <a:ext cx="6096000" cy="3581400"/>
          </a:xfrm>
          <a:prstGeom prst="rect">
            <a:avLst/>
          </a:prstGeom>
        </p:spPr>
      </p:pic>
      <p:sp>
        <p:nvSpPr>
          <p:cNvPr id="40" name="Google Shape;386;p23">
            <a:extLst>
              <a:ext uri="{FF2B5EF4-FFF2-40B4-BE49-F238E27FC236}">
                <a16:creationId xmlns:a16="http://schemas.microsoft.com/office/drawing/2014/main" id="{1025341F-D82E-422D-91FA-58755987BE85}"/>
              </a:ext>
            </a:extLst>
          </p:cNvPr>
          <p:cNvSpPr txBox="1"/>
          <p:nvPr/>
        </p:nvSpPr>
        <p:spPr>
          <a:xfrm>
            <a:off x="13489927" y="4555391"/>
            <a:ext cx="5367866" cy="3157788"/>
          </a:xfrm>
          <a:prstGeom prst="rect">
            <a:avLst/>
          </a:prstGeom>
          <a:noFill/>
          <a:ln>
            <a:noFill/>
          </a:ln>
          <a:effectLst>
            <a:outerShdw blurRad="50800" dist="152400" dir="7200000" algn="ctr" rotWithShape="0">
              <a:srgbClr val="000000">
                <a:alpha val="43137"/>
              </a:srgbClr>
            </a:outerShdw>
          </a:effectLst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b="0" i="0" u="none" strike="noStrike" cap="none" dirty="0">
                <a:solidFill>
                  <a:srgbClr val="FF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Celda de </a:t>
            </a: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>
                <a:solidFill>
                  <a:srgbClr val="FFFFFF"/>
                </a:solidFill>
                <a:latin typeface="Alfa Slab One"/>
                <a:sym typeface="Alfa Slab One"/>
              </a:rPr>
              <a:t>Torque</a:t>
            </a:r>
            <a:endParaRPr sz="4800" dirty="0"/>
          </a:p>
          <a:p>
            <a:pPr marL="0" marR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500" b="0" i="0" u="none" strike="noStrike" cap="none" dirty="0">
              <a:solidFill>
                <a:srgbClr val="FF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  <p:extLst>
      <p:ext uri="{BB962C8B-B14F-4D97-AF65-F5344CB8AC3E}">
        <p14:creationId xmlns:p14="http://schemas.microsoft.com/office/powerpoint/2010/main" val="35890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/>
        </p:nvSpPr>
        <p:spPr>
          <a:xfrm>
            <a:off x="2798533" y="613058"/>
            <a:ext cx="1481395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7500" b="0" i="0" u="none" strike="noStrike" cap="none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Fundamentos Físicos</a:t>
            </a:r>
            <a:endParaRPr lang="es-AR" dirty="0"/>
          </a:p>
        </p:txBody>
      </p:sp>
      <p:sp>
        <p:nvSpPr>
          <p:cNvPr id="176" name="Google Shape;176;p16"/>
          <p:cNvSpPr/>
          <p:nvPr/>
        </p:nvSpPr>
        <p:spPr>
          <a:xfrm rot="4669796">
            <a:off x="11804869" y="5704080"/>
            <a:ext cx="12551437" cy="2212191"/>
          </a:xfrm>
          <a:custGeom>
            <a:avLst/>
            <a:gdLst/>
            <a:ahLst/>
            <a:cxnLst/>
            <a:rect l="l" t="t" r="r" b="b"/>
            <a:pathLst>
              <a:path w="12551437" h="2212191" extrusionOk="0">
                <a:moveTo>
                  <a:pt x="0" y="0"/>
                </a:moveTo>
                <a:lnTo>
                  <a:pt x="12551437" y="0"/>
                </a:lnTo>
                <a:lnTo>
                  <a:pt x="12551437" y="2212191"/>
                </a:lnTo>
                <a:lnTo>
                  <a:pt x="0" y="2212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77" name="Google Shape;177;p16"/>
          <p:cNvSpPr/>
          <p:nvPr/>
        </p:nvSpPr>
        <p:spPr>
          <a:xfrm rot="-3257492">
            <a:off x="-7308237" y="5396587"/>
            <a:ext cx="12551437" cy="2212191"/>
          </a:xfrm>
          <a:custGeom>
            <a:avLst/>
            <a:gdLst/>
            <a:ahLst/>
            <a:cxnLst/>
            <a:rect l="l" t="t" r="r" b="b"/>
            <a:pathLst>
              <a:path w="12551437" h="2212191" extrusionOk="0">
                <a:moveTo>
                  <a:pt x="0" y="0"/>
                </a:moveTo>
                <a:lnTo>
                  <a:pt x="12551436" y="0"/>
                </a:lnTo>
                <a:lnTo>
                  <a:pt x="12551436" y="2212191"/>
                </a:lnTo>
                <a:lnTo>
                  <a:pt x="0" y="22121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E935EA6A-96AF-40FD-B32D-5096DBB8F8AF}"/>
              </a:ext>
            </a:extLst>
          </p:cNvPr>
          <p:cNvGrpSpPr/>
          <p:nvPr/>
        </p:nvGrpSpPr>
        <p:grpSpPr>
          <a:xfrm>
            <a:off x="1687459" y="2368648"/>
            <a:ext cx="15099956" cy="1084692"/>
            <a:chOff x="1902941" y="2298358"/>
            <a:chExt cx="15099956" cy="1084692"/>
          </a:xfrm>
        </p:grpSpPr>
        <p:sp>
          <p:nvSpPr>
            <p:cNvPr id="189" name="Google Shape;189;p16"/>
            <p:cNvSpPr/>
            <p:nvPr/>
          </p:nvSpPr>
          <p:spPr>
            <a:xfrm>
              <a:off x="1902941" y="2298358"/>
              <a:ext cx="15099956" cy="1084692"/>
            </a:xfrm>
            <a:custGeom>
              <a:avLst/>
              <a:gdLst/>
              <a:ahLst/>
              <a:cxnLst/>
              <a:rect l="l" t="t" r="r" b="b"/>
              <a:pathLst>
                <a:path w="971008" h="476955" extrusionOk="0">
                  <a:moveTo>
                    <a:pt x="107095" y="0"/>
                  </a:moveTo>
                  <a:lnTo>
                    <a:pt x="863913" y="0"/>
                  </a:lnTo>
                  <a:cubicBezTo>
                    <a:pt x="892316" y="0"/>
                    <a:pt x="919556" y="11283"/>
                    <a:pt x="939641" y="31367"/>
                  </a:cubicBezTo>
                  <a:cubicBezTo>
                    <a:pt x="959725" y="51452"/>
                    <a:pt x="971008" y="78692"/>
                    <a:pt x="971008" y="107095"/>
                  </a:cubicBezTo>
                  <a:lnTo>
                    <a:pt x="971008" y="369860"/>
                  </a:lnTo>
                  <a:cubicBezTo>
                    <a:pt x="971008" y="429007"/>
                    <a:pt x="923060" y="476955"/>
                    <a:pt x="863913" y="476955"/>
                  </a:cubicBezTo>
                  <a:lnTo>
                    <a:pt x="107095" y="476955"/>
                  </a:lnTo>
                  <a:cubicBezTo>
                    <a:pt x="78692" y="476955"/>
                    <a:pt x="51452" y="465672"/>
                    <a:pt x="31367" y="445588"/>
                  </a:cubicBezTo>
                  <a:cubicBezTo>
                    <a:pt x="11283" y="425504"/>
                    <a:pt x="0" y="398264"/>
                    <a:pt x="0" y="369860"/>
                  </a:cubicBezTo>
                  <a:lnTo>
                    <a:pt x="0" y="107095"/>
                  </a:lnTo>
                  <a:cubicBezTo>
                    <a:pt x="0" y="47948"/>
                    <a:pt x="47948" y="0"/>
                    <a:pt x="107095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 txBox="1"/>
            <p:nvPr/>
          </p:nvSpPr>
          <p:spPr>
            <a:xfrm>
              <a:off x="3143406" y="2320629"/>
              <a:ext cx="13538215" cy="997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AR" sz="54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Efecto</a:t>
              </a:r>
              <a:r>
                <a:rPr lang="en-US" sz="54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 </a:t>
              </a:r>
              <a:r>
                <a:rPr lang="es-AR" sz="54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Piezorresistivo y Geometría de Galga</a:t>
              </a:r>
              <a:endParaRPr lang="es-AR" sz="5400" dirty="0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2F12803C-EB57-488D-BA1B-D3A4F396DA59}"/>
              </a:ext>
            </a:extLst>
          </p:cNvPr>
          <p:cNvSpPr txBox="1"/>
          <p:nvPr/>
        </p:nvSpPr>
        <p:spPr>
          <a:xfrm>
            <a:off x="6981567" y="6141308"/>
            <a:ext cx="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FFDCFF-7D9E-485F-9836-035576DE5750}"/>
                  </a:ext>
                </a:extLst>
              </p:cNvPr>
              <p:cNvSpPr txBox="1"/>
              <p:nvPr/>
            </p:nvSpPr>
            <p:spPr>
              <a:xfrm>
                <a:off x="4631611" y="3584600"/>
                <a:ext cx="9409192" cy="12981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MX" sz="5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s-MX" sz="5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⟶</m:t>
                    </m:r>
                    <m:f>
                      <m:fPr>
                        <m:ctrlP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𝑑𝑅</m:t>
                        </m:r>
                      </m:num>
                      <m:den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den>
                    </m:f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s-MX" sz="5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s-MX" sz="5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MX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s-MX" sz="5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den>
                    </m:f>
                  </m:oMath>
                </a14:m>
                <a:endParaRPr lang="es-AR" sz="5400" dirty="0"/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CFFDCFF-7D9E-485F-9836-035576DE5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1611" y="3584600"/>
                <a:ext cx="9409192" cy="1298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A1793325-3FE7-47DD-B881-31EC9D7F38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76" r="-8162"/>
          <a:stretch/>
        </p:blipFill>
        <p:spPr>
          <a:xfrm>
            <a:off x="695718" y="4784782"/>
            <a:ext cx="7369143" cy="56065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E610F9-20D7-4D99-B498-94F8E946D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2201" y="5631784"/>
            <a:ext cx="999069" cy="11336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287A6C8-5FA1-4A94-8AEA-718CC7B3D7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7815" y="5638503"/>
            <a:ext cx="891528" cy="108469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6201ABB-176D-4941-AA62-DC85132E2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93363" y="5599821"/>
            <a:ext cx="890093" cy="10851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413A545-B96C-4453-916F-14FC204F2A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58656" y="5638503"/>
            <a:ext cx="999831" cy="11339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8AC4105B-5436-4E6C-A9E8-B93D19A38BEB}"/>
                  </a:ext>
                </a:extLst>
              </p:cNvPr>
              <p:cNvSpPr txBox="1"/>
              <p:nvPr/>
            </p:nvSpPr>
            <p:spPr>
              <a:xfrm>
                <a:off x="9418517" y="6350880"/>
                <a:ext cx="3550511" cy="1681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𝑅</m:t>
                      </m:r>
                      <m:r>
                        <a:rPr lang="es-MX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↓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𝜌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↓</m:t>
                          </m:r>
                        </m:num>
                        <m:den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↑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8AC4105B-5436-4E6C-A9E8-B93D19A38B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517" y="6350880"/>
                <a:ext cx="3550511" cy="16819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20DD5B69-7B9E-4ED7-AF67-2A5982D107CB}"/>
                  </a:ext>
                </a:extLst>
              </p:cNvPr>
              <p:cNvSpPr txBox="1"/>
              <p:nvPr/>
            </p:nvSpPr>
            <p:spPr>
              <a:xfrm>
                <a:off x="13544671" y="6350880"/>
                <a:ext cx="3550511" cy="16819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𝑅</m:t>
                      </m:r>
                      <m:r>
                        <a:rPr lang="es-MX" sz="5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↑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𝜌</m:t>
                      </m:r>
                      <m:r>
                        <a:rPr kumimoji="0" lang="es-MX" sz="5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.</m:t>
                      </m:r>
                      <m:f>
                        <m:fPr>
                          <m:ctrlP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𝐿</m:t>
                          </m:r>
                          <m:r>
                            <a:rPr lang="es-MX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</m:num>
                        <m:den>
                          <m:r>
                            <a:rPr kumimoji="0" lang="es-MX" sz="5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Arial"/>
                            </a:rPr>
                            <m:t>𝐴</m:t>
                          </m:r>
                          <m:r>
                            <a:rPr lang="es-MX" sz="5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↓</m:t>
                          </m:r>
                        </m:den>
                      </m:f>
                    </m:oMath>
                  </m:oMathPara>
                </a14:m>
                <a:endParaRPr lang="es-AR" dirty="0"/>
              </a:p>
            </p:txBody>
          </p:sp>
        </mc:Choice>
        <mc:Fallback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20DD5B69-7B9E-4ED7-AF67-2A5982D107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44671" y="6350880"/>
                <a:ext cx="3550511" cy="16819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8471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BFC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>
            <a:off x="292336" y="214636"/>
            <a:ext cx="17703329" cy="9790509"/>
            <a:chOff x="0" y="-8852"/>
            <a:chExt cx="4662605" cy="2578570"/>
          </a:xfrm>
        </p:grpSpPr>
        <p:sp>
          <p:nvSpPr>
            <p:cNvPr id="91" name="Google Shape;91;p12"/>
            <p:cNvSpPr/>
            <p:nvPr/>
          </p:nvSpPr>
          <p:spPr>
            <a:xfrm>
              <a:off x="0" y="-8852"/>
              <a:ext cx="4662605" cy="2578570"/>
            </a:xfrm>
            <a:custGeom>
              <a:avLst/>
              <a:gdLst/>
              <a:ahLst/>
              <a:cxnLst/>
              <a:rect l="l" t="t" r="r" b="b"/>
              <a:pathLst>
                <a:path w="4662605" h="2578570" extrusionOk="0">
                  <a:moveTo>
                    <a:pt x="22303" y="0"/>
                  </a:moveTo>
                  <a:lnTo>
                    <a:pt x="4640302" y="0"/>
                  </a:lnTo>
                  <a:cubicBezTo>
                    <a:pt x="4652620" y="0"/>
                    <a:pt x="4662605" y="9985"/>
                    <a:pt x="4662605" y="22303"/>
                  </a:cubicBezTo>
                  <a:lnTo>
                    <a:pt x="4662605" y="2556267"/>
                  </a:lnTo>
                  <a:cubicBezTo>
                    <a:pt x="4662605" y="2568585"/>
                    <a:pt x="4652620" y="2578570"/>
                    <a:pt x="4640302" y="2578570"/>
                  </a:cubicBezTo>
                  <a:lnTo>
                    <a:pt x="22303" y="2578570"/>
                  </a:lnTo>
                  <a:cubicBezTo>
                    <a:pt x="9985" y="2578570"/>
                    <a:pt x="0" y="2568585"/>
                    <a:pt x="0" y="2556267"/>
                  </a:cubicBezTo>
                  <a:lnTo>
                    <a:pt x="0" y="22303"/>
                  </a:lnTo>
                  <a:cubicBezTo>
                    <a:pt x="0" y="9985"/>
                    <a:pt x="9985" y="0"/>
                    <a:pt x="22303" y="0"/>
                  </a:cubicBezTo>
                  <a:close/>
                </a:path>
              </a:pathLst>
            </a:custGeom>
            <a:solidFill>
              <a:srgbClr val="F1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2" name="Google Shape;92;p12"/>
                <p:cNvSpPr txBox="1"/>
                <p:nvPr/>
              </p:nvSpPr>
              <p:spPr>
                <a:xfrm>
                  <a:off x="230353" y="366605"/>
                  <a:ext cx="1870717" cy="8604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50800" tIns="50800" rIns="50800" bIns="50800" anchor="ctr" anchorCtr="0">
                  <a:noAutofit/>
                </a:bodyPr>
                <a:lstStyle/>
                <a:p>
                  <a:pPr lvl="0" algn="ctr">
                    <a:lnSpc>
                      <a:spcPct val="186611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𝜌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𝑡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↑↓=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𝜌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𝑜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.(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1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+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𝑎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.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𝑡</m:t>
                        </m:r>
                        <m:r>
                          <a:rPr lang="es-AR" sz="5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/>
                            <a:sym typeface="Calibri"/>
                          </a:rPr>
                          <m:t>↑↓)</m:t>
                        </m:r>
                      </m:oMath>
                    </m:oMathPara>
                  </a14:m>
                  <a:endParaRPr lang="es-AR" sz="5400" b="0" i="0" u="none" strike="noStrike" cap="none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mc:Choice>
          <mc:Fallback>
            <p:sp>
              <p:nvSpPr>
                <p:cNvPr id="92" name="Google Shape;92;p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353" y="366605"/>
                  <a:ext cx="1870717" cy="86042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s-A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7" name="Google Shape;107;p12"/>
          <p:cNvSpPr txBox="1"/>
          <p:nvPr/>
        </p:nvSpPr>
        <p:spPr>
          <a:xfrm>
            <a:off x="845603" y="560843"/>
            <a:ext cx="1650755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s-AR" sz="6000" b="0" i="0" u="none" strike="noStrike" cap="none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Limitaciones y Solución al uso </a:t>
            </a:r>
            <a:r>
              <a:rPr lang="es-AR" sz="6000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D</a:t>
            </a:r>
            <a:r>
              <a:rPr lang="es-AR" sz="6000" b="0" i="0" u="none" strike="noStrike" cap="none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irecto</a:t>
            </a:r>
            <a:endParaRPr lang="es-AR" sz="60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F100652A-CFCC-4917-B61C-A951FBF55718}"/>
              </a:ext>
            </a:extLst>
          </p:cNvPr>
          <p:cNvGrpSpPr/>
          <p:nvPr/>
        </p:nvGrpSpPr>
        <p:grpSpPr>
          <a:xfrm>
            <a:off x="1382991" y="1781600"/>
            <a:ext cx="4506840" cy="1111010"/>
            <a:chOff x="1233598" y="1613880"/>
            <a:chExt cx="4506840" cy="1111010"/>
          </a:xfrm>
        </p:grpSpPr>
        <p:sp>
          <p:nvSpPr>
            <p:cNvPr id="29" name="Google Shape;189;p16">
              <a:extLst>
                <a:ext uri="{FF2B5EF4-FFF2-40B4-BE49-F238E27FC236}">
                  <a16:creationId xmlns:a16="http://schemas.microsoft.com/office/drawing/2014/main" id="{97FE2E53-51EA-4670-BEE7-9FB2691D44DA}"/>
                </a:ext>
              </a:extLst>
            </p:cNvPr>
            <p:cNvSpPr/>
            <p:nvPr/>
          </p:nvSpPr>
          <p:spPr>
            <a:xfrm>
              <a:off x="1233598" y="1640198"/>
              <a:ext cx="4323323" cy="1084692"/>
            </a:xfrm>
            <a:custGeom>
              <a:avLst/>
              <a:gdLst/>
              <a:ahLst/>
              <a:cxnLst/>
              <a:rect l="l" t="t" r="r" b="b"/>
              <a:pathLst>
                <a:path w="971008" h="476955" extrusionOk="0">
                  <a:moveTo>
                    <a:pt x="107095" y="0"/>
                  </a:moveTo>
                  <a:lnTo>
                    <a:pt x="863913" y="0"/>
                  </a:lnTo>
                  <a:cubicBezTo>
                    <a:pt x="892316" y="0"/>
                    <a:pt x="919556" y="11283"/>
                    <a:pt x="939641" y="31367"/>
                  </a:cubicBezTo>
                  <a:cubicBezTo>
                    <a:pt x="959725" y="51452"/>
                    <a:pt x="971008" y="78692"/>
                    <a:pt x="971008" y="107095"/>
                  </a:cubicBezTo>
                  <a:lnTo>
                    <a:pt x="971008" y="369860"/>
                  </a:lnTo>
                  <a:cubicBezTo>
                    <a:pt x="971008" y="429007"/>
                    <a:pt x="923060" y="476955"/>
                    <a:pt x="863913" y="476955"/>
                  </a:cubicBezTo>
                  <a:lnTo>
                    <a:pt x="107095" y="476955"/>
                  </a:lnTo>
                  <a:cubicBezTo>
                    <a:pt x="78692" y="476955"/>
                    <a:pt x="51452" y="465672"/>
                    <a:pt x="31367" y="445588"/>
                  </a:cubicBezTo>
                  <a:cubicBezTo>
                    <a:pt x="11283" y="425504"/>
                    <a:pt x="0" y="398264"/>
                    <a:pt x="0" y="369860"/>
                  </a:cubicBezTo>
                  <a:lnTo>
                    <a:pt x="0" y="107095"/>
                  </a:lnTo>
                  <a:cubicBezTo>
                    <a:pt x="0" y="47948"/>
                    <a:pt x="47948" y="0"/>
                    <a:pt x="107095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" name="Google Shape;191;p16">
              <a:extLst>
                <a:ext uri="{FF2B5EF4-FFF2-40B4-BE49-F238E27FC236}">
                  <a16:creationId xmlns:a16="http://schemas.microsoft.com/office/drawing/2014/main" id="{FCCF863B-52D4-41F3-93F0-9A9BB3793C01}"/>
                </a:ext>
              </a:extLst>
            </p:cNvPr>
            <p:cNvSpPr txBox="1"/>
            <p:nvPr/>
          </p:nvSpPr>
          <p:spPr>
            <a:xfrm>
              <a:off x="1417115" y="1613880"/>
              <a:ext cx="4323323" cy="997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54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Temperatura</a:t>
              </a:r>
              <a:endParaRPr lang="es-AR" sz="5400" dirty="0"/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FD02BE7-7CD6-4659-A22C-9C87C876E633}"/>
              </a:ext>
            </a:extLst>
          </p:cNvPr>
          <p:cNvGrpSpPr/>
          <p:nvPr/>
        </p:nvGrpSpPr>
        <p:grpSpPr>
          <a:xfrm>
            <a:off x="1880207" y="5295845"/>
            <a:ext cx="5676379" cy="4692448"/>
            <a:chOff x="4552951" y="4617719"/>
            <a:chExt cx="6013796" cy="5108437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2DD203B-0177-4A5B-A5D0-63CB2BF2D23F}"/>
                </a:ext>
              </a:extLst>
            </p:cNvPr>
            <p:cNvSpPr/>
            <p:nvPr/>
          </p:nvSpPr>
          <p:spPr>
            <a:xfrm>
              <a:off x="4552951" y="4617719"/>
              <a:ext cx="6013796" cy="5108437"/>
            </a:xfrm>
            <a:prstGeom prst="roundRect">
              <a:avLst/>
            </a:prstGeom>
            <a:solidFill>
              <a:srgbClr val="E27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C43821AD-22A1-4DD7-A34E-12CB1CDD7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18397" y="5302196"/>
              <a:ext cx="5848350" cy="3867150"/>
            </a:xfrm>
            <a:prstGeom prst="rect">
              <a:avLst/>
            </a:prstGeom>
          </p:spPr>
        </p:pic>
      </p:grpSp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BBFAA99-B5F7-4A12-8652-98BE02337D45}"/>
              </a:ext>
            </a:extLst>
          </p:cNvPr>
          <p:cNvSpPr/>
          <p:nvPr/>
        </p:nvSpPr>
        <p:spPr>
          <a:xfrm>
            <a:off x="4345824" y="3971967"/>
            <a:ext cx="745144" cy="729012"/>
          </a:xfrm>
          <a:prstGeom prst="downArrow">
            <a:avLst/>
          </a:prstGeom>
          <a:solidFill>
            <a:srgbClr val="8A2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EB27141A-BA23-4D57-B522-759C03D3D56A}"/>
              </a:ext>
            </a:extLst>
          </p:cNvPr>
          <p:cNvGrpSpPr/>
          <p:nvPr/>
        </p:nvGrpSpPr>
        <p:grpSpPr>
          <a:xfrm>
            <a:off x="1932917" y="4818695"/>
            <a:ext cx="5570958" cy="853376"/>
            <a:chOff x="5697826" y="4137422"/>
            <a:chExt cx="5570958" cy="853376"/>
          </a:xfrm>
        </p:grpSpPr>
        <p:sp>
          <p:nvSpPr>
            <p:cNvPr id="10" name="Rectángulo: esquinas redondeadas 9">
              <a:extLst>
                <a:ext uri="{FF2B5EF4-FFF2-40B4-BE49-F238E27FC236}">
                  <a16:creationId xmlns:a16="http://schemas.microsoft.com/office/drawing/2014/main" id="{DF515DC2-844C-4119-83D6-77B3298FDB5F}"/>
                </a:ext>
              </a:extLst>
            </p:cNvPr>
            <p:cNvSpPr/>
            <p:nvPr/>
          </p:nvSpPr>
          <p:spPr>
            <a:xfrm>
              <a:off x="5697826" y="4252134"/>
              <a:ext cx="5497066" cy="7386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0" name="Google Shape;191;p16">
              <a:extLst>
                <a:ext uri="{FF2B5EF4-FFF2-40B4-BE49-F238E27FC236}">
                  <a16:creationId xmlns:a16="http://schemas.microsoft.com/office/drawing/2014/main" id="{C678D68C-6696-4170-8732-80885E3725E8}"/>
                </a:ext>
              </a:extLst>
            </p:cNvPr>
            <p:cNvSpPr txBox="1"/>
            <p:nvPr/>
          </p:nvSpPr>
          <p:spPr>
            <a:xfrm>
              <a:off x="5969011" y="4137422"/>
              <a:ext cx="5299773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40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Puente de Wheatstone</a:t>
              </a:r>
              <a:endParaRPr lang="es-AR" sz="4000" dirty="0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C0A67F0-70B8-4624-B7F1-8B44D0E7164C}"/>
              </a:ext>
            </a:extLst>
          </p:cNvPr>
          <p:cNvSpPr txBox="1"/>
          <p:nvPr/>
        </p:nvSpPr>
        <p:spPr>
          <a:xfrm>
            <a:off x="3728169" y="7257348"/>
            <a:ext cx="80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2"/>
                </a:solidFill>
                <a:latin typeface="Alegreya" panose="020B0604020202020204" charset="0"/>
              </a:rPr>
              <a:t>C</a:t>
            </a:r>
            <a:endParaRPr lang="es-AR" sz="4400" b="1" dirty="0">
              <a:solidFill>
                <a:schemeClr val="accent2"/>
              </a:solidFill>
              <a:latin typeface="Alegreya" panose="020B060402020202020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92235C2-D2ED-41E9-B777-40C188061A9B}"/>
              </a:ext>
            </a:extLst>
          </p:cNvPr>
          <p:cNvSpPr txBox="1"/>
          <p:nvPr/>
        </p:nvSpPr>
        <p:spPr>
          <a:xfrm>
            <a:off x="6622054" y="7257347"/>
            <a:ext cx="8079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b="1" dirty="0">
                <a:solidFill>
                  <a:schemeClr val="accent2"/>
                </a:solidFill>
                <a:latin typeface="Alegreya" panose="020B0604020202020204" charset="0"/>
              </a:rPr>
              <a:t>D</a:t>
            </a:r>
            <a:endParaRPr lang="es-AR" sz="4400" b="1" dirty="0">
              <a:solidFill>
                <a:schemeClr val="accent2"/>
              </a:solidFill>
              <a:latin typeface="Alegreya" panose="020B060402020202020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09AB663-752B-4CC4-9D3E-B078B6AFC7DB}"/>
                  </a:ext>
                </a:extLst>
              </p:cNvPr>
              <p:cNvSpPr txBox="1"/>
              <p:nvPr/>
            </p:nvSpPr>
            <p:spPr>
              <a:xfrm>
                <a:off x="11235177" y="5107247"/>
                <a:ext cx="9144000" cy="906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𝑉𝑜</m:t>
                      </m:r>
                    </m:oMath>
                  </m:oMathPara>
                </a14:m>
                <a:endParaRPr lang="ar-AE" sz="2800" dirty="0"/>
              </a:p>
            </p:txBody>
          </p:sp>
        </mc:Choice>
        <mc:Fallback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409AB663-752B-4CC4-9D3E-B078B6AFC7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35177" y="5107247"/>
                <a:ext cx="9144000" cy="90614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F9DAA54-EC8A-4A4D-94F8-1B4D59B72ABD}"/>
                  </a:ext>
                </a:extLst>
              </p:cNvPr>
              <p:cNvSpPr txBox="1"/>
              <p:nvPr/>
            </p:nvSpPr>
            <p:spPr>
              <a:xfrm>
                <a:off x="7234115" y="5104286"/>
                <a:ext cx="9144000" cy="906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ar-AE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ar-AE" sz="2800" b="0" i="1" smtClean="0">
                          <a:latin typeface="Cambria Math" panose="02040503050406030204" pitchFamily="18" charset="0"/>
                        </a:rPr>
                        <m:t>𝑉𝑜</m:t>
                      </m:r>
                    </m:oMath>
                  </m:oMathPara>
                </a14:m>
                <a:endParaRPr lang="ar-AE" sz="2800" dirty="0"/>
              </a:p>
            </p:txBody>
          </p:sp>
        </mc:Choice>
        <mc:Fallback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5F9DAA54-EC8A-4A4D-94F8-1B4D59B72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4115" y="5104286"/>
                <a:ext cx="9144000" cy="906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86383B-7829-4D71-BCA4-D5B09C66CE08}"/>
                  </a:ext>
                </a:extLst>
              </p:cNvPr>
              <p:cNvSpPr txBox="1"/>
              <p:nvPr/>
            </p:nvSpPr>
            <p:spPr>
              <a:xfrm>
                <a:off x="10408945" y="6561450"/>
                <a:ext cx="516359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𝑒𝑛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𝑟𝑒𝑝𝑜𝑠𝑜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9B86383B-7829-4D71-BCA4-D5B09C66C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45" y="6561450"/>
                <a:ext cx="5163593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8BA2F5A-1C5D-4476-9391-EF7FD4781369}"/>
                  </a:ext>
                </a:extLst>
              </p:cNvPr>
              <p:cNvSpPr txBox="1"/>
              <p:nvPr/>
            </p:nvSpPr>
            <p:spPr>
              <a:xfrm>
                <a:off x="10408945" y="7190233"/>
                <a:ext cx="350814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C8BA2F5A-1C5D-4476-9391-EF7FD4781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45" y="7190233"/>
                <a:ext cx="350814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A6215C60-2D82-4191-95C2-D0B35D29C791}"/>
                  </a:ext>
                </a:extLst>
              </p:cNvPr>
              <p:cNvSpPr txBox="1"/>
              <p:nvPr/>
            </p:nvSpPr>
            <p:spPr>
              <a:xfrm>
                <a:off x="10408945" y="7819016"/>
                <a:ext cx="4377865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𝑉𝑐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𝑉𝑜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𝑉𝑑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𝑉𝑜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A6215C60-2D82-4191-95C2-D0B35D29C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45" y="7819016"/>
                <a:ext cx="4377865" cy="8066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47E61EE-472E-4937-B2E4-1A2EFF495443}"/>
                  </a:ext>
                </a:extLst>
              </p:cNvPr>
              <p:cNvSpPr txBox="1"/>
              <p:nvPr/>
            </p:nvSpPr>
            <p:spPr>
              <a:xfrm>
                <a:off x="10408945" y="8756209"/>
                <a:ext cx="375134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𝑉𝑐𝑑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𝑉𝑐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𝑉𝑑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56" name="CuadroTexto 55">
                <a:extLst>
                  <a:ext uri="{FF2B5EF4-FFF2-40B4-BE49-F238E27FC236}">
                    <a16:creationId xmlns:a16="http://schemas.microsoft.com/office/drawing/2014/main" id="{F47E61EE-472E-4937-B2E4-1A2EFF495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8945" y="8756209"/>
                <a:ext cx="375134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>
            <a:off x="292336" y="67420"/>
            <a:ext cx="17432145" cy="4155176"/>
            <a:chOff x="0" y="-47625"/>
            <a:chExt cx="4591182" cy="1094367"/>
          </a:xfrm>
        </p:grpSpPr>
        <p:sp>
          <p:nvSpPr>
            <p:cNvPr id="91" name="Google Shape;91;p12"/>
            <p:cNvSpPr/>
            <p:nvPr/>
          </p:nvSpPr>
          <p:spPr>
            <a:xfrm>
              <a:off x="3039204" y="458443"/>
              <a:ext cx="1551978" cy="588299"/>
            </a:xfrm>
            <a:custGeom>
              <a:avLst/>
              <a:gdLst/>
              <a:ahLst/>
              <a:cxnLst/>
              <a:rect l="l" t="t" r="r" b="b"/>
              <a:pathLst>
                <a:path w="4662605" h="2578570" extrusionOk="0">
                  <a:moveTo>
                    <a:pt x="22303" y="0"/>
                  </a:moveTo>
                  <a:lnTo>
                    <a:pt x="4640302" y="0"/>
                  </a:lnTo>
                  <a:cubicBezTo>
                    <a:pt x="4652620" y="0"/>
                    <a:pt x="4662605" y="9985"/>
                    <a:pt x="4662605" y="22303"/>
                  </a:cubicBezTo>
                  <a:lnTo>
                    <a:pt x="4662605" y="2556267"/>
                  </a:lnTo>
                  <a:cubicBezTo>
                    <a:pt x="4662605" y="2568585"/>
                    <a:pt x="4652620" y="2578570"/>
                    <a:pt x="4640302" y="2578570"/>
                  </a:cubicBezTo>
                  <a:lnTo>
                    <a:pt x="22303" y="2578570"/>
                  </a:lnTo>
                  <a:cubicBezTo>
                    <a:pt x="9985" y="2578570"/>
                    <a:pt x="0" y="2568585"/>
                    <a:pt x="0" y="2556267"/>
                  </a:cubicBezTo>
                  <a:lnTo>
                    <a:pt x="0" y="22303"/>
                  </a:lnTo>
                  <a:cubicBezTo>
                    <a:pt x="0" y="9985"/>
                    <a:pt x="9985" y="0"/>
                    <a:pt x="22303" y="0"/>
                  </a:cubicBezTo>
                  <a:close/>
                </a:path>
              </a:pathLst>
            </a:custGeom>
            <a:solidFill>
              <a:srgbClr val="F1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600" b="1" dirty="0">
                  <a:highlight>
                    <a:srgbClr val="FFFF00"/>
                  </a:highlight>
                  <a:latin typeface="Alegreya" panose="020B0604020202020204" charset="0"/>
                </a:rPr>
                <a:t>-Sensibilidad constante y respuesta Lineal</a:t>
              </a:r>
              <a:endParaRPr sz="3600" b="1" dirty="0">
                <a:highlight>
                  <a:srgbClr val="FFFF00"/>
                </a:highlight>
                <a:latin typeface="Alegreya" panose="020B0604020202020204" charset="0"/>
              </a:endParaRPr>
            </a:p>
          </p:txBody>
        </p:sp>
        <p:sp>
          <p:nvSpPr>
            <p:cNvPr id="92" name="Google Shape;92;p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9B65E8CC-36F5-4141-9AF8-E514023E9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21" y="1444492"/>
            <a:ext cx="10997108" cy="8111799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72FADAA-3364-4F32-8800-31AB1AD43914}"/>
              </a:ext>
            </a:extLst>
          </p:cNvPr>
          <p:cNvGrpSpPr/>
          <p:nvPr/>
        </p:nvGrpSpPr>
        <p:grpSpPr>
          <a:xfrm>
            <a:off x="292335" y="409552"/>
            <a:ext cx="8163587" cy="853376"/>
            <a:chOff x="1720680" y="2075495"/>
            <a:chExt cx="8163587" cy="853376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4E5BC9A-515C-42C3-AF7A-49F477AFD438}"/>
                </a:ext>
              </a:extLst>
            </p:cNvPr>
            <p:cNvSpPr/>
            <p:nvPr/>
          </p:nvSpPr>
          <p:spPr>
            <a:xfrm>
              <a:off x="1720680" y="2190207"/>
              <a:ext cx="8163587" cy="7386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1" name="Google Shape;191;p16">
              <a:extLst>
                <a:ext uri="{FF2B5EF4-FFF2-40B4-BE49-F238E27FC236}">
                  <a16:creationId xmlns:a16="http://schemas.microsoft.com/office/drawing/2014/main" id="{2E593368-97CF-4A87-AD13-0B6AB5220DD2}"/>
                </a:ext>
              </a:extLst>
            </p:cNvPr>
            <p:cNvSpPr txBox="1"/>
            <p:nvPr/>
          </p:nvSpPr>
          <p:spPr>
            <a:xfrm>
              <a:off x="1991866" y="2075495"/>
              <a:ext cx="7870591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40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Puente de Wheatstone de 4 Galgas</a:t>
              </a:r>
              <a:endParaRPr lang="es-AR" sz="4000" dirty="0"/>
            </a:p>
          </p:txBody>
        </p:sp>
      </p:grpSp>
      <p:sp>
        <p:nvSpPr>
          <p:cNvPr id="33" name="Google Shape;91;p12">
            <a:extLst>
              <a:ext uri="{FF2B5EF4-FFF2-40B4-BE49-F238E27FC236}">
                <a16:creationId xmlns:a16="http://schemas.microsoft.com/office/drawing/2014/main" id="{F7DF61BB-D23C-44B4-BAF7-E32629492C75}"/>
              </a:ext>
            </a:extLst>
          </p:cNvPr>
          <p:cNvSpPr/>
          <p:nvPr/>
        </p:nvSpPr>
        <p:spPr>
          <a:xfrm>
            <a:off x="11831814" y="4383542"/>
            <a:ext cx="5892667" cy="2233698"/>
          </a:xfrm>
          <a:custGeom>
            <a:avLst/>
            <a:gdLst/>
            <a:ahLst/>
            <a:cxnLst/>
            <a:rect l="l" t="t" r="r" b="b"/>
            <a:pathLst>
              <a:path w="4662605" h="2578570" extrusionOk="0">
                <a:moveTo>
                  <a:pt x="22303" y="0"/>
                </a:moveTo>
                <a:lnTo>
                  <a:pt x="4640302" y="0"/>
                </a:lnTo>
                <a:cubicBezTo>
                  <a:pt x="4652620" y="0"/>
                  <a:pt x="4662605" y="9985"/>
                  <a:pt x="4662605" y="22303"/>
                </a:cubicBezTo>
                <a:lnTo>
                  <a:pt x="4662605" y="2556267"/>
                </a:lnTo>
                <a:cubicBezTo>
                  <a:pt x="4662605" y="2568585"/>
                  <a:pt x="4652620" y="2578570"/>
                  <a:pt x="4640302" y="2578570"/>
                </a:cubicBezTo>
                <a:lnTo>
                  <a:pt x="22303" y="2578570"/>
                </a:lnTo>
                <a:cubicBezTo>
                  <a:pt x="9985" y="2578570"/>
                  <a:pt x="0" y="2568585"/>
                  <a:pt x="0" y="2556267"/>
                </a:cubicBezTo>
                <a:lnTo>
                  <a:pt x="0" y="22303"/>
                </a:lnTo>
                <a:cubicBezTo>
                  <a:pt x="0" y="9985"/>
                  <a:pt x="9985" y="0"/>
                  <a:pt x="22303" y="0"/>
                </a:cubicBezTo>
                <a:close/>
              </a:path>
            </a:pathLst>
          </a:custGeom>
          <a:solidFill>
            <a:srgbClr val="F1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600" b="1" dirty="0">
                <a:highlight>
                  <a:srgbClr val="FFFF00"/>
                </a:highlight>
                <a:latin typeface="Alegreya" panose="020B0604020202020204" charset="0"/>
              </a:rPr>
              <a:t>-Baja influencia de la Temperatura sobre las mediciones</a:t>
            </a:r>
            <a:endParaRPr sz="3600" b="1" dirty="0">
              <a:highlight>
                <a:srgbClr val="FFFF00"/>
              </a:highlight>
              <a:latin typeface="Alegrey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9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 txBox="1"/>
          <p:nvPr/>
        </p:nvSpPr>
        <p:spPr>
          <a:xfrm>
            <a:off x="292336" y="67420"/>
            <a:ext cx="3086100" cy="3266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8661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272FADAA-3364-4F32-8800-31AB1AD43914}"/>
              </a:ext>
            </a:extLst>
          </p:cNvPr>
          <p:cNvGrpSpPr/>
          <p:nvPr/>
        </p:nvGrpSpPr>
        <p:grpSpPr>
          <a:xfrm>
            <a:off x="292335" y="524264"/>
            <a:ext cx="14525634" cy="738664"/>
            <a:chOff x="1720680" y="2190207"/>
            <a:chExt cx="14525634" cy="738664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4E5BC9A-515C-42C3-AF7A-49F477AFD438}"/>
                </a:ext>
              </a:extLst>
            </p:cNvPr>
            <p:cNvSpPr/>
            <p:nvPr/>
          </p:nvSpPr>
          <p:spPr>
            <a:xfrm>
              <a:off x="1720680" y="2190207"/>
              <a:ext cx="14525634" cy="738664"/>
            </a:xfrm>
            <a:prstGeom prst="round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1" name="Google Shape;191;p16">
              <a:extLst>
                <a:ext uri="{FF2B5EF4-FFF2-40B4-BE49-F238E27FC236}">
                  <a16:creationId xmlns:a16="http://schemas.microsoft.com/office/drawing/2014/main" id="{2E593368-97CF-4A87-AD13-0B6AB5220DD2}"/>
                </a:ext>
              </a:extLst>
            </p:cNvPr>
            <p:cNvSpPr txBox="1"/>
            <p:nvPr/>
          </p:nvSpPr>
          <p:spPr>
            <a:xfrm>
              <a:off x="1867996" y="2190207"/>
              <a:ext cx="14231002" cy="738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4000" b="1" i="0" u="none" strike="noStrike" cap="none" dirty="0">
                  <a:solidFill>
                    <a:srgbClr val="FFFFFF"/>
                  </a:solidFill>
                  <a:latin typeface="Alice"/>
                  <a:ea typeface="Alice"/>
                  <a:cs typeface="Alice"/>
                  <a:sym typeface="Alice"/>
                </a:rPr>
                <a:t>Amplificación y/o Conversión de Señales Analógicas a Digitales</a:t>
              </a:r>
              <a:endParaRPr lang="es-AR" sz="4000" dirty="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F256379-BE98-4186-AE50-1F57EFB153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"/>
                    </a14:imgEffect>
                  </a14:imgLayer>
                </a14:imgProps>
              </a:ext>
            </a:extLst>
          </a:blip>
          <a:srcRect t="7895" b="11212"/>
          <a:stretch/>
        </p:blipFill>
        <p:spPr>
          <a:xfrm>
            <a:off x="3378436" y="2628000"/>
            <a:ext cx="9753600" cy="6480000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3EC25C3E-947E-4260-B569-82B1BF3BD242}"/>
              </a:ext>
            </a:extLst>
          </p:cNvPr>
          <p:cNvCxnSpPr/>
          <p:nvPr/>
        </p:nvCxnSpPr>
        <p:spPr>
          <a:xfrm flipV="1">
            <a:off x="9144000" y="2086708"/>
            <a:ext cx="2133600" cy="410307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4320FA9-26EF-467F-AADE-FBA1233964E2}"/>
              </a:ext>
            </a:extLst>
          </p:cNvPr>
          <p:cNvCxnSpPr/>
          <p:nvPr/>
        </p:nvCxnSpPr>
        <p:spPr>
          <a:xfrm flipV="1">
            <a:off x="12449908" y="5143500"/>
            <a:ext cx="3329354" cy="130419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7B4E6-E03C-4B90-BB75-1B99369C0A67}"/>
              </a:ext>
            </a:extLst>
          </p:cNvPr>
          <p:cNvCxnSpPr/>
          <p:nvPr/>
        </p:nvCxnSpPr>
        <p:spPr>
          <a:xfrm flipH="1">
            <a:off x="1524000" y="5868000"/>
            <a:ext cx="4056185" cy="95483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5A172468-F2F3-4292-8BF9-3873BF579505}"/>
              </a:ext>
            </a:extLst>
          </p:cNvPr>
          <p:cNvCxnSpPr/>
          <p:nvPr/>
        </p:nvCxnSpPr>
        <p:spPr>
          <a:xfrm flipH="1">
            <a:off x="2508738" y="3334347"/>
            <a:ext cx="12192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7CEB9E6-BD52-477B-9AD1-F54E9F495F8A}"/>
              </a:ext>
            </a:extLst>
          </p:cNvPr>
          <p:cNvSpPr txBox="1"/>
          <p:nvPr/>
        </p:nvSpPr>
        <p:spPr>
          <a:xfrm>
            <a:off x="15837322" y="4912667"/>
            <a:ext cx="2228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ARDUINO UNO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Alegreya" panose="020B0604020202020204" charset="0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826D412-8D98-472D-9976-A240B8F9BA25}"/>
              </a:ext>
            </a:extLst>
          </p:cNvPr>
          <p:cNvSpPr txBox="1"/>
          <p:nvPr/>
        </p:nvSpPr>
        <p:spPr>
          <a:xfrm>
            <a:off x="11511507" y="1714631"/>
            <a:ext cx="212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DRIVER HX711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Alegreya" panose="020B0604020202020204" charset="0"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1E5444B-59E4-4C00-8DEF-AB2D8DE211A0}"/>
              </a:ext>
            </a:extLst>
          </p:cNvPr>
          <p:cNvSpPr txBox="1"/>
          <p:nvPr/>
        </p:nvSpPr>
        <p:spPr>
          <a:xfrm>
            <a:off x="134829" y="6952654"/>
            <a:ext cx="29835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MÓDULO DE </a:t>
            </a:r>
          </a:p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INTERCONEXIONES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Alegreya" panose="020B060402020202020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521A8AC-5E98-427B-9C42-73F8B57F9658}"/>
              </a:ext>
            </a:extLst>
          </p:cNvPr>
          <p:cNvSpPr txBox="1"/>
          <p:nvPr/>
        </p:nvSpPr>
        <p:spPr>
          <a:xfrm>
            <a:off x="1084809" y="2720546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GALGA EN </a:t>
            </a:r>
          </a:p>
          <a:p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legreya" panose="020B0604020202020204" charset="0"/>
              </a:rPr>
              <a:t>CELDA</a:t>
            </a:r>
            <a:endParaRPr lang="es-AR" sz="2400" b="1" dirty="0">
              <a:solidFill>
                <a:schemeClr val="accent5">
                  <a:lumMod val="50000"/>
                </a:schemeClr>
              </a:solidFill>
              <a:latin typeface="Alegreya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91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6B8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/>
        </p:nvSpPr>
        <p:spPr>
          <a:xfrm>
            <a:off x="3123882" y="549449"/>
            <a:ext cx="12213908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0" i="0" u="none" strike="noStrike" cap="none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Factor de </a:t>
            </a:r>
            <a:r>
              <a:rPr lang="es-AR" sz="7500" b="0" i="0" u="none" strike="noStrike" cap="none" dirty="0">
                <a:solidFill>
                  <a:srgbClr val="07687F"/>
                </a:solidFill>
                <a:latin typeface="Alfa Slab One"/>
                <a:ea typeface="Alfa Slab One"/>
                <a:cs typeface="Alfa Slab One"/>
                <a:sym typeface="Alfa Slab One"/>
              </a:rPr>
              <a:t>Galga</a:t>
            </a:r>
            <a:endParaRPr lang="es-AR" dirty="0"/>
          </a:p>
        </p:txBody>
      </p:sp>
      <p:grpSp>
        <p:nvGrpSpPr>
          <p:cNvPr id="37" name="Google Shape;141;p14">
            <a:extLst>
              <a:ext uri="{FF2B5EF4-FFF2-40B4-BE49-F238E27FC236}">
                <a16:creationId xmlns:a16="http://schemas.microsoft.com/office/drawing/2014/main" id="{CCEEBE5F-E4FD-4781-AB16-E4DCD74F664C}"/>
              </a:ext>
            </a:extLst>
          </p:cNvPr>
          <p:cNvGrpSpPr/>
          <p:nvPr/>
        </p:nvGrpSpPr>
        <p:grpSpPr>
          <a:xfrm>
            <a:off x="2944040" y="1894241"/>
            <a:ext cx="14549876" cy="2036665"/>
            <a:chOff x="0" y="-47625"/>
            <a:chExt cx="2239645" cy="923273"/>
          </a:xfrm>
        </p:grpSpPr>
        <p:sp>
          <p:nvSpPr>
            <p:cNvPr id="38" name="Google Shape;142;p14">
              <a:extLst>
                <a:ext uri="{FF2B5EF4-FFF2-40B4-BE49-F238E27FC236}">
                  <a16:creationId xmlns:a16="http://schemas.microsoft.com/office/drawing/2014/main" id="{4DBAA513-CAA2-43A7-9996-A93971C6F42A}"/>
                </a:ext>
              </a:extLst>
            </p:cNvPr>
            <p:cNvSpPr/>
            <p:nvPr/>
          </p:nvSpPr>
          <p:spPr>
            <a:xfrm>
              <a:off x="0" y="0"/>
              <a:ext cx="2239645" cy="875648"/>
            </a:xfrm>
            <a:custGeom>
              <a:avLst/>
              <a:gdLst/>
              <a:ahLst/>
              <a:cxnLst/>
              <a:rect l="l" t="t" r="r" b="b"/>
              <a:pathLst>
                <a:path w="2239645" h="875648" extrusionOk="0">
                  <a:moveTo>
                    <a:pt x="46432" y="0"/>
                  </a:moveTo>
                  <a:lnTo>
                    <a:pt x="2193213" y="0"/>
                  </a:lnTo>
                  <a:cubicBezTo>
                    <a:pt x="2218857" y="0"/>
                    <a:pt x="2239645" y="20788"/>
                    <a:pt x="2239645" y="46432"/>
                  </a:cubicBezTo>
                  <a:lnTo>
                    <a:pt x="2239645" y="829217"/>
                  </a:lnTo>
                  <a:cubicBezTo>
                    <a:pt x="2239645" y="854860"/>
                    <a:pt x="2218857" y="875648"/>
                    <a:pt x="2193213" y="875648"/>
                  </a:cubicBezTo>
                  <a:lnTo>
                    <a:pt x="46432" y="875648"/>
                  </a:lnTo>
                  <a:cubicBezTo>
                    <a:pt x="20788" y="875648"/>
                    <a:pt x="0" y="854860"/>
                    <a:pt x="0" y="829217"/>
                  </a:cubicBezTo>
                  <a:lnTo>
                    <a:pt x="0" y="46432"/>
                  </a:lnTo>
                  <a:cubicBezTo>
                    <a:pt x="0" y="20788"/>
                    <a:pt x="20788" y="0"/>
                    <a:pt x="46432" y="0"/>
                  </a:cubicBezTo>
                  <a:close/>
                </a:path>
              </a:pathLst>
            </a:custGeom>
            <a:solidFill>
              <a:srgbClr val="2ABF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3;p14">
              <a:extLst>
                <a:ext uri="{FF2B5EF4-FFF2-40B4-BE49-F238E27FC236}">
                  <a16:creationId xmlns:a16="http://schemas.microsoft.com/office/drawing/2014/main" id="{C60E41C0-8BF6-493A-8FA3-7D54181092ED}"/>
                </a:ext>
              </a:extLst>
            </p:cNvPr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Google Shape;148;p14">
            <a:extLst>
              <a:ext uri="{FF2B5EF4-FFF2-40B4-BE49-F238E27FC236}">
                <a16:creationId xmlns:a16="http://schemas.microsoft.com/office/drawing/2014/main" id="{2BBF677B-F42D-43AA-BC6A-9485D00AB7DF}"/>
              </a:ext>
            </a:extLst>
          </p:cNvPr>
          <p:cNvSpPr txBox="1"/>
          <p:nvPr/>
        </p:nvSpPr>
        <p:spPr>
          <a:xfrm>
            <a:off x="2944041" y="2125616"/>
            <a:ext cx="12669183" cy="1615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 Sensibilidad de una galga extensiométrica, cuantificando cuánto cambia su resistencia eléctrica (ΔR/Ro) en respuesta a una deformación mecánica (Ꜫ ó ΔL/Lo). Simbolizado con “</a:t>
            </a:r>
            <a:r>
              <a:rPr lang="es-MX" sz="3500" b="0" i="1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K</a:t>
            </a:r>
            <a:r>
              <a:rPr lang="es-MX" sz="3500" b="0" i="0" u="none" strike="noStrike" cap="none" dirty="0">
                <a:solidFill>
                  <a:srgbClr val="FFFFFF"/>
                </a:solidFill>
                <a:latin typeface="Alice"/>
                <a:ea typeface="Alice"/>
                <a:cs typeface="Alice"/>
                <a:sym typeface="Alice"/>
              </a:rPr>
              <a:t>”.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C77E68-D3B2-4403-89F2-7624DD5F7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612" y="4097427"/>
            <a:ext cx="8938776" cy="588651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E24DCA-4BCD-4134-9D80-B8F80EEC9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8372" y="8484926"/>
            <a:ext cx="2523963" cy="120711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088BB3E-BB32-47D1-9577-6DD14E42EE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58732">
            <a:off x="-3541113" y="5222654"/>
            <a:ext cx="5913633" cy="8559526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8FDA73C-8FAF-4ACC-B2CF-4416B275EF1A}"/>
              </a:ext>
            </a:extLst>
          </p:cNvPr>
          <p:cNvSpPr/>
          <p:nvPr/>
        </p:nvSpPr>
        <p:spPr>
          <a:xfrm>
            <a:off x="15490749" y="2419630"/>
            <a:ext cx="1967562" cy="944363"/>
          </a:xfrm>
          <a:prstGeom prst="roundRect">
            <a:avLst/>
          </a:prstGeom>
          <a:solidFill>
            <a:srgbClr val="E27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EEA6F9F-11D1-414E-8CCC-6EFBA6410C97}"/>
                  </a:ext>
                </a:extLst>
              </p:cNvPr>
              <p:cNvSpPr txBox="1"/>
              <p:nvPr/>
            </p:nvSpPr>
            <p:spPr>
              <a:xfrm>
                <a:off x="15613224" y="2438559"/>
                <a:ext cx="1672702" cy="8093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MX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den>
                      </m:f>
                    </m:oMath>
                  </m:oMathPara>
                </a14:m>
                <a:endParaRPr lang="es-AR" sz="28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5EEA6F9F-11D1-414E-8CCC-6EFBA6410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224" y="2438559"/>
                <a:ext cx="1672702" cy="8093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Robotics and Artificial Intelligence Lesson">
  <a:themeElements>
    <a:clrScheme name="Office">
      <a:dk1>
        <a:srgbClr val="07687F"/>
      </a:dk1>
      <a:lt1>
        <a:srgbClr val="F1E6B8"/>
      </a:lt1>
      <a:dk2>
        <a:srgbClr val="2A245E"/>
      </a:dk2>
      <a:lt2>
        <a:srgbClr val="2ABFC0"/>
      </a:lt2>
      <a:accent1>
        <a:srgbClr val="397DC9"/>
      </a:accent1>
      <a:accent2>
        <a:srgbClr val="FFFFFF"/>
      </a:accent2>
      <a:accent3>
        <a:srgbClr val="F3D339"/>
      </a:accent3>
      <a:accent4>
        <a:srgbClr val="99DCFF"/>
      </a:accent4>
      <a:accent5>
        <a:srgbClr val="397DC9"/>
      </a:accent5>
      <a:accent6>
        <a:srgbClr val="2A245E"/>
      </a:accent6>
      <a:hlink>
        <a:srgbClr val="888888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358</Words>
  <Application>Microsoft Office PowerPoint</Application>
  <PresentationFormat>Personalizado</PresentationFormat>
  <Paragraphs>48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Alfa Slab One</vt:lpstr>
      <vt:lpstr>Cambria Math</vt:lpstr>
      <vt:lpstr>Arial</vt:lpstr>
      <vt:lpstr>Alegreya</vt:lpstr>
      <vt:lpstr>Calibri</vt:lpstr>
      <vt:lpstr>Alice</vt:lpstr>
      <vt:lpstr>Robotics and Artificial Intelligence Lesson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</dc:creator>
  <cp:lastModifiedBy>Miguel</cp:lastModifiedBy>
  <cp:revision>36</cp:revision>
  <dcterms:modified xsi:type="dcterms:W3CDTF">2025-04-20T23:13:27Z</dcterms:modified>
</cp:coreProperties>
</file>