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erriweather Medium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erriweatherMedium-bold.fntdata"/><Relationship Id="rId21" Type="http://schemas.openxmlformats.org/officeDocument/2006/relationships/font" Target="fonts/MerriweatherMedium-regular.fntdata"/><Relationship Id="rId24" Type="http://schemas.openxmlformats.org/officeDocument/2006/relationships/font" Target="fonts/MerriweatherMedium-boldItalic.fntdata"/><Relationship Id="rId23" Type="http://schemas.openxmlformats.org/officeDocument/2006/relationships/font" Target="fonts/Merriweather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roximaNova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25351a2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25351a2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5351a2f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5351a2f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25351a2f9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25351a2f9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25351a2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25351a2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25351a2f9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25351a2f9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25351a2f9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25351a2f9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4294967295" type="ctrTitle"/>
          </p:nvPr>
        </p:nvSpPr>
        <p:spPr>
          <a:xfrm>
            <a:off x="438450" y="113100"/>
            <a:ext cx="8520600" cy="11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5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Electroimanes del Pulso</a:t>
            </a:r>
            <a:endParaRPr b="1" sz="5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>
            <p:ph idx="4294967295" type="subTitle"/>
          </p:nvPr>
        </p:nvSpPr>
        <p:spPr>
          <a:xfrm>
            <a:off x="2568600" y="1178650"/>
            <a:ext cx="42603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>
                <a:solidFill>
                  <a:schemeClr val="lt1"/>
                </a:solidFill>
              </a:rPr>
              <a:t>Lanzamiento de proyectiles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24550" y="4049575"/>
            <a:ext cx="65484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800" u="sng">
                <a:solidFill>
                  <a:schemeClr val="lt1"/>
                </a:solidFill>
              </a:rPr>
              <a:t>Integrantes:</a:t>
            </a:r>
            <a:endParaRPr i="1" sz="18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lt1"/>
                </a:solidFill>
              </a:rPr>
              <a:t>Aguilar Marcelo, Alanis Ignacio, Cuello Martin, Morales Pedro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649" y="1763350"/>
            <a:ext cx="5764721" cy="21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4294967295" type="subTitle"/>
          </p:nvPr>
        </p:nvSpPr>
        <p:spPr>
          <a:xfrm>
            <a:off x="311700" y="87000"/>
            <a:ext cx="8759700" cy="24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6B26B"/>
                </a:solidFill>
                <a:latin typeface="Merriweather"/>
                <a:ea typeface="Merriweather"/>
                <a:cs typeface="Merriweather"/>
                <a:sym typeface="Merriweather"/>
              </a:rPr>
              <a:t>¿Qué son los electroimanes del pulso?</a:t>
            </a:r>
            <a:endParaRPr b="1" sz="1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Es un dispositivo que genera un campo magnético muy intenso, al aplicarse un pulso de corriente eléctrica.</a:t>
            </a:r>
            <a:endParaRPr sz="1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0000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 </a:t>
            </a:r>
            <a:r>
              <a:rPr b="1" lang="es-419" sz="1800">
                <a:solidFill>
                  <a:srgbClr val="F6B26B"/>
                </a:solidFill>
                <a:latin typeface="Merriweather"/>
                <a:ea typeface="Merriweather"/>
                <a:cs typeface="Merriweather"/>
                <a:sym typeface="Merriweather"/>
              </a:rPr>
              <a:t>¿Cómo funciona un pulso?</a:t>
            </a:r>
            <a:endParaRPr b="1" sz="1800">
              <a:solidFill>
                <a:srgbClr val="F6B26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Medium"/>
              <a:buAutoNum type="arabicPeriod"/>
            </a:pPr>
            <a:r>
              <a:rPr lang="es-419" sz="16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Un condensador se carga a alto voltaje.</a:t>
            </a:r>
            <a:endParaRPr sz="160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Medium"/>
              <a:buAutoNum type="arabicPeriod"/>
            </a:pPr>
            <a:r>
              <a:rPr lang="es-419" sz="16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Se descarga bruscamente a través del solenoide.</a:t>
            </a:r>
            <a:endParaRPr sz="160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Medium"/>
              <a:buAutoNum type="arabicPeriod"/>
            </a:pPr>
            <a:r>
              <a:rPr lang="es-419" sz="16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La corriente genera un campo magnético intenso por un instante.</a:t>
            </a:r>
            <a:endParaRPr sz="160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Medium"/>
              <a:buAutoNum type="arabicPeriod"/>
            </a:pPr>
            <a:r>
              <a:rPr lang="es-419" sz="16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El campo decae rápidamente cuando la energía se agota.</a:t>
            </a:r>
            <a:endParaRPr sz="1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699950" y="2869650"/>
            <a:ext cx="3186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Nuestro interés se enfoca en el famoso </a:t>
            </a:r>
            <a:r>
              <a:rPr b="1" lang="es-419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cañón</a:t>
            </a:r>
            <a:r>
              <a:rPr b="1" lang="es-419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de bobina</a:t>
            </a:r>
            <a:r>
              <a:rPr lang="es-419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que utiliza una o más bobinas (electroimanes) para acelerar un proyectil ferromagnético (como un clavo de hierro) a lo largo de un tubo o guía. </a:t>
            </a:r>
            <a:endParaRPr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00" y="2668525"/>
            <a:ext cx="3549476" cy="21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subTitle"/>
          </p:nvPr>
        </p:nvSpPr>
        <p:spPr>
          <a:xfrm>
            <a:off x="460950" y="277125"/>
            <a:ext cx="82221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PRINCIPIO DE FUNCIONAMIENTO:</a:t>
            </a:r>
            <a:endParaRPr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6B26B"/>
              </a:buClr>
              <a:buSzPts val="1700"/>
              <a:buFont typeface="Merriweather Medium"/>
              <a:buChar char="-"/>
            </a:pPr>
            <a:r>
              <a:rPr lang="es-419" sz="17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Se coloca el proyectil</a:t>
            </a:r>
            <a:endParaRPr sz="17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700"/>
              <a:buFont typeface="Merriweather Medium"/>
              <a:buChar char="-"/>
            </a:pPr>
            <a:r>
              <a:rPr lang="es-419" sz="17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Se carga un condensador a alto voltaje.</a:t>
            </a:r>
            <a:endParaRPr sz="17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700"/>
              <a:buFont typeface="Merriweather Medium"/>
              <a:buChar char="-"/>
            </a:pPr>
            <a:r>
              <a:rPr lang="es-419" sz="17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Se descarga a través de la bobina.</a:t>
            </a:r>
            <a:endParaRPr sz="17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700"/>
              <a:buFont typeface="Merriweather Medium"/>
              <a:buChar char="-"/>
            </a:pPr>
            <a:r>
              <a:rPr lang="es-419" sz="17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El campo magnético generado atrae el proyectil hacia el centro.</a:t>
            </a:r>
            <a:endParaRPr sz="17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700"/>
              <a:buFont typeface="Merriweather Medium"/>
              <a:buChar char="-"/>
            </a:pPr>
            <a:r>
              <a:rPr lang="es-419" sz="17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Al apagar la bobina a tiempo, el proyectil sigue por inercia.</a:t>
            </a:r>
            <a:endParaRPr sz="17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9124500" y="4267025"/>
            <a:ext cx="195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sng"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sng"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9D9D9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61100" y="2233550"/>
            <a:ext cx="8821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4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Ahora vamos a explicar algunos conceptos básicos a tener en cuenta de forma breve: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966500" y="2620250"/>
            <a:ext cx="5211000" cy="1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40"/>
              <a:buFont typeface="Merriweather Medium"/>
              <a:buChar char="●"/>
            </a:pPr>
            <a:r>
              <a:rPr i="1"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¿Cómo funciona un capacitor?</a:t>
            </a:r>
            <a:endParaRPr i="1"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40"/>
              <a:buFont typeface="Merriweather Medium"/>
              <a:buChar char="●"/>
            </a:pP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¿</a:t>
            </a: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Cómo</a:t>
            </a: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 funciona una Resistencia?</a:t>
            </a:r>
            <a:endParaRPr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40"/>
              <a:buFont typeface="Merriweather Medium"/>
              <a:buChar char="●"/>
            </a:pP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¿Qué hace la Bobina y cómo se hace?</a:t>
            </a:r>
            <a:endParaRPr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27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40"/>
              <a:buFont typeface="Merriweather Medium"/>
              <a:buChar char="●"/>
            </a:pP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¿Qué es y cómo funciona un Diodo?</a:t>
            </a:r>
            <a:r>
              <a:rPr lang="es-419" sz="164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 </a:t>
            </a:r>
            <a:endParaRPr>
              <a:solidFill>
                <a:srgbClr val="F6B26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650" y="1207200"/>
            <a:ext cx="5906700" cy="31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079150" y="537175"/>
            <a:ext cx="50238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DIODO</a:t>
            </a:r>
            <a:endParaRPr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16750" y="178325"/>
            <a:ext cx="87105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Para realizar este proyecto vamos a mencionar los componentes que necesitamos:</a:t>
            </a:r>
            <a:endParaRPr sz="17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700"/>
              <a:buChar char="●"/>
            </a:pPr>
            <a:r>
              <a:rPr lang="es-419" sz="1700"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rPr>
              <a:t>Capacitores de 1000</a:t>
            </a:r>
            <a:r>
              <a:rPr lang="es-419" sz="170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μF - &lt;400v</a:t>
            </a:r>
            <a:endParaRPr sz="1700">
              <a:solidFill>
                <a:srgbClr val="CC4125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700"/>
              <a:buFont typeface="Merriweather Medium"/>
              <a:buChar char="●"/>
            </a:pPr>
            <a:r>
              <a:rPr lang="es-419" sz="170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Diodos</a:t>
            </a:r>
            <a:endParaRPr sz="1700">
              <a:solidFill>
                <a:srgbClr val="CC4125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700"/>
              <a:buFont typeface="Merriweather Medium"/>
              <a:buChar char="●"/>
            </a:pPr>
            <a:r>
              <a:rPr lang="es-419" sz="170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Resistencias de 2k</a:t>
            </a:r>
            <a:r>
              <a:rPr lang="es-419" sz="165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Ω</a:t>
            </a:r>
            <a:endParaRPr sz="1650">
              <a:solidFill>
                <a:srgbClr val="CC4125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650"/>
              <a:buFont typeface="Merriweather Medium"/>
              <a:buChar char="●"/>
            </a:pPr>
            <a:r>
              <a:rPr lang="es-419" sz="165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Bobina</a:t>
            </a:r>
            <a:endParaRPr sz="1650">
              <a:solidFill>
                <a:srgbClr val="CC4125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650"/>
              <a:buFont typeface="Merriweather Medium"/>
              <a:buChar char="●"/>
            </a:pPr>
            <a:r>
              <a:rPr lang="es-419" sz="1650">
                <a:solidFill>
                  <a:srgbClr val="CC4125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Un proyectil</a:t>
            </a:r>
            <a:endParaRPr sz="1650">
              <a:solidFill>
                <a:srgbClr val="CC4125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700" y="58915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58100" y="2506500"/>
            <a:ext cx="4298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Proceso de armado (de </a:t>
            </a:r>
            <a:r>
              <a:rPr lang="es-419" sz="17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forma</a:t>
            </a:r>
            <a:r>
              <a:rPr lang="es-419" sz="17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 reducida):</a:t>
            </a:r>
            <a:endParaRPr sz="170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93575" y="3064950"/>
            <a:ext cx="52761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•1. Enrollar la bobina alrededor de un tubo plástico</a:t>
            </a:r>
            <a:endParaRPr sz="16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•2. Conectar el circuito con el capacitor y el pulsador</a:t>
            </a:r>
            <a:endParaRPr sz="16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•3. Insertar el proyectil</a:t>
            </a:r>
            <a:endParaRPr sz="16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F6B26B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•4. Cargar y disparar brevemente</a:t>
            </a:r>
            <a:endParaRPr sz="1600">
              <a:solidFill>
                <a:srgbClr val="F6B26B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427125" y="260975"/>
            <a:ext cx="6405300" cy="1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1820" u="sng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Saturación Magnética de un Proyectil</a:t>
            </a:r>
            <a:endParaRPr sz="1820" u="sng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 u="sng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 </a:t>
            </a:r>
            <a:r>
              <a:rPr b="1" lang="es-419" sz="1450" u="sng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saturación magnética</a:t>
            </a:r>
            <a:r>
              <a:rPr lang="es-419" sz="14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de un proyectil (o de cualquier material ferromagnético) es un fenómeno profundamente ligado a la </a:t>
            </a:r>
            <a:r>
              <a:rPr b="1" lang="es-419" sz="1450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estructura atómica del material</a:t>
            </a:r>
            <a:r>
              <a:rPr lang="es-419" sz="14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especialmente al </a:t>
            </a:r>
            <a:r>
              <a:rPr b="1" lang="es-419" sz="1450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alineamiento de los dipolos magnéticos</a:t>
            </a:r>
            <a:r>
              <a:rPr lang="es-419" sz="14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internos.</a:t>
            </a:r>
            <a:endParaRPr sz="1820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896850"/>
            <a:ext cx="51168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1520" u="sng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CAMPO MAGNÉTICO EN EL EJE DE UN SOLENOIDE</a:t>
            </a:r>
            <a:endParaRPr sz="1520" u="sng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3331850"/>
            <a:ext cx="51927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419" sz="1446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Fórmula del campo magnético en el eje de un solenoide: </a:t>
            </a:r>
            <a:endParaRPr sz="1446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419" sz="1446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B = μ₀ * n * I </a:t>
            </a:r>
            <a:endParaRPr sz="1446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930">
              <a:solidFill>
                <a:srgbClr val="000000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150" y="2354250"/>
            <a:ext cx="3204375" cy="24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50" y="189850"/>
            <a:ext cx="1631073" cy="19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330475" y="309750"/>
            <a:ext cx="6044100" cy="45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Precauciones y mejoras posibles: </a:t>
            </a:r>
            <a:endParaRPr sz="2200"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latin typeface="Merriweather Medium"/>
                <a:ea typeface="Merriweather Medium"/>
                <a:cs typeface="Merriweather Medium"/>
                <a:sym typeface="Merriweather Medium"/>
              </a:rPr>
              <a:t>⚠️ </a:t>
            </a:r>
            <a:r>
              <a:rPr b="1" lang="es-419" sz="1775" u="sng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Precauciones:</a:t>
            </a:r>
            <a:endParaRPr b="1" sz="1775" u="sng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solidFill>
                  <a:srgbClr val="FF00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</a:t>
            </a:r>
            <a:r>
              <a:rPr lang="es-419" sz="1775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Alta tensión: no tocar componentes cargados</a:t>
            </a:r>
            <a:endParaRPr sz="1775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solidFill>
                  <a:srgbClr val="FF00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</a:t>
            </a:r>
            <a:r>
              <a:rPr lang="es-419" sz="1775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Usar disipador de descarga para capacitores</a:t>
            </a:r>
            <a:endParaRPr sz="1775"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latin typeface="Merriweather Medium"/>
                <a:ea typeface="Merriweather Medium"/>
                <a:cs typeface="Merriweather Medium"/>
                <a:sym typeface="Merriweather Medium"/>
              </a:rPr>
              <a:t>💡</a:t>
            </a:r>
            <a:r>
              <a:rPr lang="es-419" sz="1775">
                <a:solidFill>
                  <a:srgbClr val="00FF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 </a:t>
            </a:r>
            <a:r>
              <a:rPr b="1" lang="es-419" sz="1775" u="sng">
                <a:solidFill>
                  <a:srgbClr val="00FF00"/>
                </a:solidFill>
                <a:latin typeface="Merriweather"/>
                <a:ea typeface="Merriweather"/>
                <a:cs typeface="Merriweather"/>
                <a:sym typeface="Merriweather"/>
              </a:rPr>
              <a:t>Mejoras:</a:t>
            </a:r>
            <a:endParaRPr b="1" sz="1775" u="sng">
              <a:solidFill>
                <a:srgbClr val="00FF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solidFill>
                  <a:srgbClr val="00FF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</a:t>
            </a:r>
            <a:r>
              <a:rPr lang="es-419" sz="1775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Sensores ópticos para disparo preciso</a:t>
            </a:r>
            <a:endParaRPr sz="1775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775">
                <a:solidFill>
                  <a:srgbClr val="00FF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</a:t>
            </a:r>
            <a:r>
              <a:rPr lang="es-419" sz="1775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Controladores con Arduino</a:t>
            </a:r>
            <a:endParaRPr sz="1775">
              <a:solidFill>
                <a:schemeClr val="lt1"/>
              </a:solidFill>
              <a:latin typeface="Merriweather Medium"/>
              <a:ea typeface="Merriweather Medium"/>
              <a:cs typeface="Merriweather Medium"/>
              <a:sym typeface="Merriweath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775">
                <a:solidFill>
                  <a:srgbClr val="00FF00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•</a:t>
            </a:r>
            <a:r>
              <a:rPr lang="es-419" sz="1775">
                <a:solidFill>
                  <a:schemeClr val="lt1"/>
                </a:solidFill>
                <a:latin typeface="Merriweather Medium"/>
                <a:ea typeface="Merriweather Medium"/>
                <a:cs typeface="Merriweather Medium"/>
                <a:sym typeface="Merriweather Medium"/>
              </a:rPr>
              <a:t>Múltiples bobinas en etapas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275" y="619100"/>
            <a:ext cx="3225524" cy="24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