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0.jpg" ContentType="image/unknown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60" r:id="rId4"/>
    <p:sldId id="262" r:id="rId5"/>
    <p:sldId id="259" r:id="rId6"/>
    <p:sldId id="261" r:id="rId7"/>
    <p:sldId id="258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57" userDrawn="1">
          <p15:clr>
            <a:srgbClr val="A4A3A4"/>
          </p15:clr>
        </p15:guide>
        <p15:guide id="2" pos="2570" userDrawn="1">
          <p15:clr>
            <a:srgbClr val="A4A3A4"/>
          </p15:clr>
        </p15:guide>
        <p15:guide id="3" pos="5110" userDrawn="1">
          <p15:clr>
            <a:srgbClr val="A4A3A4"/>
          </p15:clr>
        </p15:guide>
        <p15:guide id="4" orient="horz" pos="288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711" autoAdjust="0"/>
    <p:restoredTop sz="94660"/>
  </p:normalViewPr>
  <p:slideViewPr>
    <p:cSldViewPr snapToGrid="0">
      <p:cViewPr varScale="1">
        <p:scale>
          <a:sx n="70" d="100"/>
          <a:sy n="70" d="100"/>
        </p:scale>
        <p:origin x="834" y="72"/>
      </p:cViewPr>
      <p:guideLst>
        <p:guide orient="horz" pos="1457"/>
        <p:guide pos="2570"/>
        <p:guide pos="5110"/>
        <p:guide orient="horz" pos="288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C59650-293E-9473-68F9-234756E1A3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DB214E5-B0D7-E5AD-378A-89D948216E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3D332D0-1895-3D10-EFA5-BFFECF3C9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5979B-1743-4428-A5E8-F664C6F884DB}" type="datetimeFigureOut">
              <a:rPr lang="es-AR" smtClean="0"/>
              <a:t>16/2/2026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7314792-01B4-B45B-9323-540CA2AD1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5480818-2369-BB67-7396-F1B86476F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65AC7-EC2A-4F0E-9C31-3732195DF749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45407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CADFFB-A109-A20A-6BCE-309BCC350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3B0BFB2-256E-48F0-4755-50CF9D21EE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025B4B4-2ABB-0857-AB5E-1049F89F1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5979B-1743-4428-A5E8-F664C6F884DB}" type="datetimeFigureOut">
              <a:rPr lang="es-AR" smtClean="0"/>
              <a:t>16/2/2026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3D96391-D037-8415-D607-5BEB81954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FDDA3BE-1C99-3975-8834-D6078CCA0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65AC7-EC2A-4F0E-9C31-3732195DF749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60195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A6F10F9-71A5-2266-0E55-20C6625B46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7D72B2B-E374-3F34-5D45-7FA9B050F3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9160751-6F35-3BC2-7A75-ABADBCA6B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5979B-1743-4428-A5E8-F664C6F884DB}" type="datetimeFigureOut">
              <a:rPr lang="es-AR" smtClean="0"/>
              <a:t>16/2/2026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4C63340-4C0D-CFD4-5D7C-D60EB2C71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3C8C8FA-11B8-78A9-4C11-BEDC8917A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65AC7-EC2A-4F0E-9C31-3732195DF749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32924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995317-1503-A390-C519-E61175A46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D2C73CC-232B-58B2-A2E7-CF394E4212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F1AA8CB-1966-5875-860A-9CB072F8E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5979B-1743-4428-A5E8-F664C6F884DB}" type="datetimeFigureOut">
              <a:rPr lang="es-AR" smtClean="0"/>
              <a:t>16/2/2026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DF9ABB2-8397-4BED-6DC0-2A041E29B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A613AB9-38D8-2A7E-8664-99411EE80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65AC7-EC2A-4F0E-9C31-3732195DF749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56016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10EA7F-E106-A20B-C842-8C545AF09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FF451D5-B823-5203-F236-DE4041336A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537F455-205C-0F06-ADCA-D43B05833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5979B-1743-4428-A5E8-F664C6F884DB}" type="datetimeFigureOut">
              <a:rPr lang="es-AR" smtClean="0"/>
              <a:t>16/2/2026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F09E7E0-82C2-E449-0161-A65C3117A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78A9CCD-B454-0591-12A9-B3861D1D7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65AC7-EC2A-4F0E-9C31-3732195DF749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05955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809378-167C-05D7-31C9-96616AD2E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118FA41-913D-34D6-8A58-BE60C18961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B7E413E-115F-0B66-39E3-3C00672E65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717832F-8200-FBCC-3BB1-E76735F44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5979B-1743-4428-A5E8-F664C6F884DB}" type="datetimeFigureOut">
              <a:rPr lang="es-AR" smtClean="0"/>
              <a:t>16/2/2026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481845F-CED2-2AA3-D3AF-C9758C727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18700B1-ECEF-3F5C-FC22-89D55EE2C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65AC7-EC2A-4F0E-9C31-3732195DF749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75720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0E811A-D2D8-9ACA-0970-5228D63DE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7231454-3796-921F-3838-28D579FF83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C05699A-184A-B464-5A69-A60BC4FE10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75266FF-4838-F1D0-A9DE-2AFD9CA854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308E93B-D6D9-9467-9A14-26E4949B9A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3FE73A9-5F46-B726-A3E6-1E75CC8F2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5979B-1743-4428-A5E8-F664C6F884DB}" type="datetimeFigureOut">
              <a:rPr lang="es-AR" smtClean="0"/>
              <a:t>16/2/2026</a:t>
            </a:fld>
            <a:endParaRPr lang="es-AR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1A39D9A-F8E8-E1C6-0C31-E2A0D6508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852A640-68D1-B54B-C11D-5BDF8A020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65AC7-EC2A-4F0E-9C31-3732195DF749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77745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B0563C-32CA-4126-A289-42ED8826E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C3966B1-AB25-91E3-8F4D-9A5F1E251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5979B-1743-4428-A5E8-F664C6F884DB}" type="datetimeFigureOut">
              <a:rPr lang="es-AR" smtClean="0"/>
              <a:t>16/2/2026</a:t>
            </a:fld>
            <a:endParaRPr lang="es-AR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DEF801D-58D5-51E7-0F00-8A7647F50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3CDF9A0-E48C-5364-8EE2-814126064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65AC7-EC2A-4F0E-9C31-3732195DF749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33634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9653BE0-8FCC-CCB9-F6DE-BF2B94FD5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5979B-1743-4428-A5E8-F664C6F884DB}" type="datetimeFigureOut">
              <a:rPr lang="es-AR" smtClean="0"/>
              <a:t>16/2/2026</a:t>
            </a:fld>
            <a:endParaRPr lang="es-AR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167B6B7-62F2-C82B-B7A6-F1F952C26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29622B2-EF7E-624E-554B-27BA2FF55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65AC7-EC2A-4F0E-9C31-3732195DF749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30437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4F273D-1758-486F-F281-D876073A0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283B4D8-EF31-EC93-E68E-78E4551649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F808703-D6E8-6346-28EF-90A0D56E3B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680E459-8D8D-040C-B63C-3BED58367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5979B-1743-4428-A5E8-F664C6F884DB}" type="datetimeFigureOut">
              <a:rPr lang="es-AR" smtClean="0"/>
              <a:t>16/2/2026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2CC2160-FCD3-AB09-6427-877D185D3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6DF75CF-B730-9876-23D5-E39682DFC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65AC7-EC2A-4F0E-9C31-3732195DF749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72751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E014BA-6848-B9E9-EFF4-B63FA19F4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23FC389-9005-A574-28FE-FB0125CD5B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E92148F-D26D-154B-D570-983C62226D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5D81195-CD31-36E8-289A-99F485341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5979B-1743-4428-A5E8-F664C6F884DB}" type="datetimeFigureOut">
              <a:rPr lang="es-AR" smtClean="0"/>
              <a:t>16/2/2026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8004404-DEE6-7556-8A6A-B32EB1E0B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6210359-80E8-27AF-66DC-D7B91BE35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65AC7-EC2A-4F0E-9C31-3732195DF749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54482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DC2375E-236B-6A8B-3BE9-85F83B934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4E5BE99-C141-2DCC-9944-9DF0A6B686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539F06D-9281-ABEE-BFD6-662E122DF9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85979B-1743-4428-A5E8-F664C6F884DB}" type="datetimeFigureOut">
              <a:rPr lang="es-AR" smtClean="0"/>
              <a:t>16/2/2026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20190C-04D2-A8A3-E056-3E8393697C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34ECF9F-C682-04C2-762A-970E82349B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A65AC7-EC2A-4F0E-9C31-3732195DF749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78104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E2D789D-F6C8-D598-5368-6886ADE343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70000"/>
            <a:ext cx="12192000" cy="812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5E0DD538-E4EA-7414-381D-F50200BCD089}"/>
              </a:ext>
            </a:extLst>
          </p:cNvPr>
          <p:cNvSpPr txBox="1"/>
          <p:nvPr/>
        </p:nvSpPr>
        <p:spPr>
          <a:xfrm>
            <a:off x="2895600" y="317500"/>
            <a:ext cx="8356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60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RIESGOS ELECTRICOS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4E645C2-621D-4C4F-FA65-B25D71410FE3}"/>
              </a:ext>
            </a:extLst>
          </p:cNvPr>
          <p:cNvSpPr txBox="1"/>
          <p:nvPr/>
        </p:nvSpPr>
        <p:spPr>
          <a:xfrm>
            <a:off x="673100" y="2997200"/>
            <a:ext cx="48133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200" b="1" dirty="0">
                <a:solidFill>
                  <a:schemeClr val="bg1"/>
                </a:solidFill>
              </a:rPr>
              <a:t>GRUPO 8</a:t>
            </a:r>
          </a:p>
          <a:p>
            <a:endParaRPr lang="es-AR" sz="3200" b="1" dirty="0">
              <a:solidFill>
                <a:schemeClr val="bg1"/>
              </a:solidFill>
            </a:endParaRPr>
          </a:p>
          <a:p>
            <a:r>
              <a:rPr lang="es-AR" sz="3200" b="1" dirty="0" err="1">
                <a:solidFill>
                  <a:schemeClr val="bg1"/>
                </a:solidFill>
              </a:rPr>
              <a:t>Guzman</a:t>
            </a:r>
            <a:r>
              <a:rPr lang="es-AR" sz="3200" b="1" dirty="0">
                <a:solidFill>
                  <a:schemeClr val="bg1"/>
                </a:solidFill>
              </a:rPr>
              <a:t> Alexandro</a:t>
            </a:r>
          </a:p>
          <a:p>
            <a:r>
              <a:rPr lang="es-AR" sz="3200" b="1" dirty="0" err="1">
                <a:solidFill>
                  <a:schemeClr val="bg1"/>
                </a:solidFill>
              </a:rPr>
              <a:t>Fernandez</a:t>
            </a:r>
            <a:r>
              <a:rPr lang="es-AR" sz="3200" b="1" dirty="0">
                <a:solidFill>
                  <a:schemeClr val="bg1"/>
                </a:solidFill>
              </a:rPr>
              <a:t> Tomas</a:t>
            </a:r>
          </a:p>
          <a:p>
            <a:r>
              <a:rPr lang="es-AR" sz="3200" b="1" dirty="0">
                <a:solidFill>
                  <a:schemeClr val="bg1"/>
                </a:solidFill>
              </a:rPr>
              <a:t>Pizzi Emiliano</a:t>
            </a:r>
          </a:p>
        </p:txBody>
      </p:sp>
    </p:spTree>
    <p:extLst>
      <p:ext uri="{BB962C8B-B14F-4D97-AF65-F5344CB8AC3E}">
        <p14:creationId xmlns:p14="http://schemas.microsoft.com/office/powerpoint/2010/main" val="29791410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EC85C854-8053-987D-DA50-D8C9C05971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37733"/>
            <a:ext cx="12293600" cy="8195733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B905D6F0-F033-A714-5E8F-58AEF85443CD}"/>
              </a:ext>
            </a:extLst>
          </p:cNvPr>
          <p:cNvSpPr txBox="1"/>
          <p:nvPr/>
        </p:nvSpPr>
        <p:spPr>
          <a:xfrm>
            <a:off x="4930775" y="266700"/>
            <a:ext cx="4416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600" b="1" u="sng" dirty="0">
                <a:solidFill>
                  <a:schemeClr val="bg1"/>
                </a:solidFill>
              </a:rPr>
              <a:t>SEÑALETICA</a:t>
            </a:r>
          </a:p>
        </p:txBody>
      </p:sp>
      <p:pic>
        <p:nvPicPr>
          <p:cNvPr id="27" name="Imagen 26">
            <a:extLst>
              <a:ext uri="{FF2B5EF4-FFF2-40B4-BE49-F238E27FC236}">
                <a16:creationId xmlns:a16="http://schemas.microsoft.com/office/drawing/2014/main" id="{569F3444-C74B-CC3F-C627-410C34F61B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900" y="1130300"/>
            <a:ext cx="5772150" cy="6337300"/>
          </a:xfrm>
          <a:prstGeom prst="rect">
            <a:avLst/>
          </a:prstGeom>
        </p:spPr>
      </p:pic>
      <p:sp>
        <p:nvSpPr>
          <p:cNvPr id="30" name="Rectángulo 29">
            <a:extLst>
              <a:ext uri="{FF2B5EF4-FFF2-40B4-BE49-F238E27FC236}">
                <a16:creationId xmlns:a16="http://schemas.microsoft.com/office/drawing/2014/main" id="{769924E7-6173-C2F9-226B-F664460E2DF0}"/>
              </a:ext>
            </a:extLst>
          </p:cNvPr>
          <p:cNvSpPr/>
          <p:nvPr/>
        </p:nvSpPr>
        <p:spPr>
          <a:xfrm>
            <a:off x="0" y="1104900"/>
            <a:ext cx="8940800" cy="2235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29" name="Imagen 28">
            <a:extLst>
              <a:ext uri="{FF2B5EF4-FFF2-40B4-BE49-F238E27FC236}">
                <a16:creationId xmlns:a16="http://schemas.microsoft.com/office/drawing/2014/main" id="{3E2A414E-3FFE-096D-38AD-7095420AB1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875" y="2312988"/>
            <a:ext cx="4911725" cy="4545012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2A5522D1-96C1-AAE2-CD05-CEE2470935F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1378"/>
            <a:ext cx="4079875" cy="5236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6544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EC85C854-8053-987D-DA50-D8C9C05971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37733"/>
            <a:ext cx="12293600" cy="8195733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ED8688C4-F1FF-E2ED-8E1A-7D12D53290EF}"/>
              </a:ext>
            </a:extLst>
          </p:cNvPr>
          <p:cNvSpPr txBox="1"/>
          <p:nvPr/>
        </p:nvSpPr>
        <p:spPr>
          <a:xfrm>
            <a:off x="5079211" y="927993"/>
            <a:ext cx="209865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4000" u="sng" kern="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¿Que es?</a:t>
            </a:r>
            <a:endParaRPr lang="es-AR" sz="4000" kern="1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AR" sz="4400" b="1" dirty="0">
              <a:solidFill>
                <a:schemeClr val="bg1"/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08F0939-5E21-18FA-899D-73C40579FA2C}"/>
              </a:ext>
            </a:extLst>
          </p:cNvPr>
          <p:cNvSpPr txBox="1"/>
          <p:nvPr/>
        </p:nvSpPr>
        <p:spPr>
          <a:xfrm>
            <a:off x="1803400" y="2172713"/>
            <a:ext cx="88034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3200" b="1" dirty="0">
                <a:solidFill>
                  <a:schemeClr val="bg1"/>
                </a:solidFill>
              </a:rPr>
              <a:t>Posibilidad de circulación o contacto con corriente por el cuerpo 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704FB8AE-E2C9-CA60-B067-D7E6391AC3E3}"/>
              </a:ext>
            </a:extLst>
          </p:cNvPr>
          <p:cNvSpPr txBox="1"/>
          <p:nvPr/>
        </p:nvSpPr>
        <p:spPr>
          <a:xfrm>
            <a:off x="1346200" y="3796695"/>
            <a:ext cx="3962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200" b="1" dirty="0">
                <a:solidFill>
                  <a:schemeClr val="bg1"/>
                </a:solidFill>
              </a:rPr>
              <a:t>Debe existir:</a:t>
            </a:r>
          </a:p>
          <a:p>
            <a:r>
              <a:rPr lang="es-AR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● </a:t>
            </a:r>
            <a:r>
              <a:rPr lang="es-AR" sz="3200" b="1" dirty="0">
                <a:solidFill>
                  <a:schemeClr val="bg1"/>
                </a:solidFill>
              </a:rPr>
              <a:t>Fuente de tensión</a:t>
            </a:r>
          </a:p>
          <a:p>
            <a:r>
              <a:rPr lang="es-AR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● </a:t>
            </a:r>
            <a:r>
              <a:rPr lang="es-AR" sz="3200" b="1" dirty="0">
                <a:solidFill>
                  <a:schemeClr val="bg1"/>
                </a:solidFill>
              </a:rPr>
              <a:t>Circuito cerrado</a:t>
            </a:r>
          </a:p>
        </p:txBody>
      </p:sp>
    </p:spTree>
    <p:extLst>
      <p:ext uri="{BB962C8B-B14F-4D97-AF65-F5344CB8AC3E}">
        <p14:creationId xmlns:p14="http://schemas.microsoft.com/office/powerpoint/2010/main" val="27239338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EC85C854-8053-987D-DA50-D8C9C05971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37733"/>
            <a:ext cx="12293600" cy="8195733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7D7266B5-75AF-7F41-82F8-C96CA9799D40}"/>
              </a:ext>
            </a:extLst>
          </p:cNvPr>
          <p:cNvSpPr txBox="1"/>
          <p:nvPr/>
        </p:nvSpPr>
        <p:spPr>
          <a:xfrm flipH="1">
            <a:off x="1963417" y="508000"/>
            <a:ext cx="31927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3200" b="1" dirty="0">
                <a:solidFill>
                  <a:schemeClr val="bg1"/>
                </a:solidFill>
              </a:rPr>
              <a:t>CIRCULACION  ELECTRICA           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101CA10-CE10-8D28-A552-DFAD738B7028}"/>
              </a:ext>
            </a:extLst>
          </p:cNvPr>
          <p:cNvSpPr txBox="1"/>
          <p:nvPr/>
        </p:nvSpPr>
        <p:spPr>
          <a:xfrm>
            <a:off x="7858125" y="660400"/>
            <a:ext cx="3797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200" b="1" dirty="0">
                <a:solidFill>
                  <a:schemeClr val="bg1"/>
                </a:solidFill>
              </a:rPr>
              <a:t>ARCO ELECTRICO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BFCC517-0D27-95C9-EA0D-5F9C503D81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5900"/>
            <a:ext cx="5648233" cy="53721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C175A1F9-AE5E-C6C0-1183-48C3605611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750" y="1495425"/>
            <a:ext cx="6686550" cy="5362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7985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EC85C854-8053-987D-DA50-D8C9C05971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37733"/>
            <a:ext cx="12293600" cy="8195733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EEB2B10F-3EC9-7472-105D-40F50F9407AD}"/>
              </a:ext>
            </a:extLst>
          </p:cNvPr>
          <p:cNvSpPr txBox="1"/>
          <p:nvPr/>
        </p:nvSpPr>
        <p:spPr>
          <a:xfrm>
            <a:off x="3959058" y="306806"/>
            <a:ext cx="6108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200" b="1" u="sng" dirty="0">
                <a:solidFill>
                  <a:schemeClr val="bg1"/>
                </a:solidFill>
              </a:rPr>
              <a:t>LESIONES QUE PRODUCE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3725955-2095-C243-564F-332280B9A52F}"/>
              </a:ext>
            </a:extLst>
          </p:cNvPr>
          <p:cNvSpPr txBox="1"/>
          <p:nvPr/>
        </p:nvSpPr>
        <p:spPr>
          <a:xfrm>
            <a:off x="669189" y="1416117"/>
            <a:ext cx="373918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800" b="1" dirty="0">
                <a:solidFill>
                  <a:schemeClr val="bg1"/>
                </a:solidFill>
              </a:rPr>
              <a:t>ARCO ELECTRICO</a:t>
            </a:r>
          </a:p>
          <a:p>
            <a:endParaRPr lang="es-AR" sz="2800" dirty="0">
              <a:solidFill>
                <a:schemeClr val="bg1"/>
              </a:solidFill>
            </a:endParaRPr>
          </a:p>
          <a:p>
            <a:endParaRPr lang="es-AR" sz="2800" dirty="0">
              <a:solidFill>
                <a:schemeClr val="bg1"/>
              </a:solidFill>
            </a:endParaRPr>
          </a:p>
          <a:p>
            <a:endParaRPr lang="es-AR" sz="2800" dirty="0">
              <a:solidFill>
                <a:schemeClr val="bg1"/>
              </a:solidFill>
            </a:endParaRPr>
          </a:p>
          <a:p>
            <a:r>
              <a:rPr lang="es-AR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●</a:t>
            </a:r>
            <a:r>
              <a:rPr lang="es-AR" sz="2800" dirty="0">
                <a:solidFill>
                  <a:schemeClr val="bg1"/>
                </a:solidFill>
              </a:rPr>
              <a:t>QUEMADURAS</a:t>
            </a:r>
          </a:p>
          <a:p>
            <a:r>
              <a:rPr lang="es-AR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● </a:t>
            </a:r>
            <a:r>
              <a:rPr lang="es-AR" sz="2800" dirty="0">
                <a:solidFill>
                  <a:schemeClr val="bg1"/>
                </a:solidFill>
              </a:rPr>
              <a:t>LESIONES EN LOS OJOS POR LUMINOSIDAD DE ARCO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74D9B73-D61F-ACA6-69C4-C63510BBC36B}"/>
              </a:ext>
            </a:extLst>
          </p:cNvPr>
          <p:cNvSpPr txBox="1"/>
          <p:nvPr/>
        </p:nvSpPr>
        <p:spPr>
          <a:xfrm>
            <a:off x="8574138" y="1347537"/>
            <a:ext cx="361786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800" b="1" dirty="0">
                <a:solidFill>
                  <a:schemeClr val="bg1"/>
                </a:solidFill>
              </a:rPr>
              <a:t>CIRCULACION DE CORRIENTE</a:t>
            </a:r>
          </a:p>
          <a:p>
            <a:endParaRPr lang="es-AR" sz="2800" dirty="0">
              <a:solidFill>
                <a:schemeClr val="bg1"/>
              </a:solidFill>
            </a:endParaRPr>
          </a:p>
          <a:p>
            <a:r>
              <a:rPr lang="es-AR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● </a:t>
            </a:r>
            <a:r>
              <a:rPr lang="es-AR" sz="2800" dirty="0">
                <a:solidFill>
                  <a:schemeClr val="bg1"/>
                </a:solidFill>
              </a:rPr>
              <a:t>CONTRACCION PERMANENTE DE MUSCULOS</a:t>
            </a:r>
          </a:p>
          <a:p>
            <a:r>
              <a:rPr lang="es-AR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● </a:t>
            </a:r>
            <a:r>
              <a:rPr lang="es-AR" sz="2800" dirty="0">
                <a:solidFill>
                  <a:schemeClr val="bg1"/>
                </a:solidFill>
              </a:rPr>
              <a:t>ASFIXIA</a:t>
            </a:r>
          </a:p>
          <a:p>
            <a:r>
              <a:rPr lang="es-AR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● </a:t>
            </a:r>
            <a:r>
              <a:rPr lang="es-AR" sz="2800" dirty="0">
                <a:solidFill>
                  <a:schemeClr val="bg1"/>
                </a:solidFill>
              </a:rPr>
              <a:t>PARO RESPIRATORIO</a:t>
            </a:r>
          </a:p>
          <a:p>
            <a:r>
              <a:rPr lang="es-AR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● </a:t>
            </a:r>
            <a:r>
              <a:rPr lang="es-AR" sz="2800" dirty="0">
                <a:solidFill>
                  <a:schemeClr val="bg1"/>
                </a:solidFill>
              </a:rPr>
              <a:t>FIBRILACION MUSCULAR</a:t>
            </a:r>
          </a:p>
          <a:p>
            <a:r>
              <a:rPr lang="es-AR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● </a:t>
            </a:r>
            <a:r>
              <a:rPr lang="es-AR" sz="2800" dirty="0">
                <a:solidFill>
                  <a:schemeClr val="bg1"/>
                </a:solidFill>
              </a:rPr>
              <a:t>QUEMADURAS</a:t>
            </a:r>
          </a:p>
        </p:txBody>
      </p:sp>
    </p:spTree>
    <p:extLst>
      <p:ext uri="{BB962C8B-B14F-4D97-AF65-F5344CB8AC3E}">
        <p14:creationId xmlns:p14="http://schemas.microsoft.com/office/powerpoint/2010/main" val="35982736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EC85C854-8053-987D-DA50-D8C9C05971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37733"/>
            <a:ext cx="12293600" cy="8195733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8E829CEE-494A-FFD0-0B61-47F931EB29E2}"/>
              </a:ext>
            </a:extLst>
          </p:cNvPr>
          <p:cNvSpPr txBox="1"/>
          <p:nvPr/>
        </p:nvSpPr>
        <p:spPr>
          <a:xfrm>
            <a:off x="4351019" y="677111"/>
            <a:ext cx="38693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200" b="1" u="sng" dirty="0">
                <a:solidFill>
                  <a:schemeClr val="bg1"/>
                </a:solidFill>
              </a:rPr>
              <a:t>TIPOS DE CONTACTO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601AD0C-482B-0E38-B4FB-BE4ACDC1C4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120" y="1803400"/>
            <a:ext cx="5928217" cy="5095971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6BD135D1-AA42-D0D5-E1BB-7BB04A8802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662" y="1816100"/>
            <a:ext cx="5901760" cy="504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0707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EC85C854-8053-987D-DA50-D8C9C05971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37733"/>
            <a:ext cx="12293600" cy="8195733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44FD9C41-C3E0-B238-EFE3-502E383FDBF7}"/>
              </a:ext>
            </a:extLst>
          </p:cNvPr>
          <p:cNvSpPr txBox="1"/>
          <p:nvPr/>
        </p:nvSpPr>
        <p:spPr>
          <a:xfrm>
            <a:off x="4749132" y="161757"/>
            <a:ext cx="35132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600" b="1" u="sng" dirty="0">
                <a:solidFill>
                  <a:schemeClr val="bg1"/>
                </a:solidFill>
              </a:rPr>
              <a:t>PROTECCIONES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BFA2F70-8618-7E8B-4115-AC3F99145D18}"/>
              </a:ext>
            </a:extLst>
          </p:cNvPr>
          <p:cNvSpPr txBox="1"/>
          <p:nvPr/>
        </p:nvSpPr>
        <p:spPr>
          <a:xfrm>
            <a:off x="718687" y="1247775"/>
            <a:ext cx="34747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800" b="1" dirty="0">
                <a:solidFill>
                  <a:schemeClr val="bg1"/>
                </a:solidFill>
              </a:rPr>
              <a:t>INTERRUPTOR DIFERENCIAL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5B72F31-2B54-51DB-D26C-7BF7D63A084D}"/>
              </a:ext>
            </a:extLst>
          </p:cNvPr>
          <p:cNvSpPr txBox="1"/>
          <p:nvPr/>
        </p:nvSpPr>
        <p:spPr>
          <a:xfrm>
            <a:off x="8405829" y="1222375"/>
            <a:ext cx="39258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800" b="1" dirty="0">
                <a:solidFill>
                  <a:schemeClr val="bg1"/>
                </a:solidFill>
              </a:rPr>
              <a:t>INTERRUPTOR TERMOMAGNETICO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830C019-2250-152A-67F2-9DF49ECFFF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263527"/>
            <a:ext cx="5118101" cy="459447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E5FD119D-0A97-68F6-55F0-A8D9373A2A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2311258"/>
            <a:ext cx="4872789" cy="4546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9364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EC85C854-8053-987D-DA50-D8C9C05971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37733"/>
            <a:ext cx="12293600" cy="8195733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A3B064A9-D7C5-2DF5-EBCE-BAE322B44E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52750"/>
            <a:ext cx="4229359" cy="390525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77138673-ED6B-9A90-630C-6BAD15E95C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2098" y="2946400"/>
            <a:ext cx="4460684" cy="39116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0AB8A88F-9E0E-58D9-478F-F0B2C59FF8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000" y="2946400"/>
            <a:ext cx="3860800" cy="39116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03A70D7A-AC46-EABB-A2EC-122D975E8D36}"/>
              </a:ext>
            </a:extLst>
          </p:cNvPr>
          <p:cNvSpPr txBox="1"/>
          <p:nvPr/>
        </p:nvSpPr>
        <p:spPr>
          <a:xfrm>
            <a:off x="3971925" y="1092200"/>
            <a:ext cx="41624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3600" b="1" u="sng" dirty="0">
                <a:solidFill>
                  <a:schemeClr val="bg1"/>
                </a:solidFill>
              </a:rPr>
              <a:t>OTRAS PROTECCIONES</a:t>
            </a:r>
          </a:p>
        </p:txBody>
      </p:sp>
    </p:spTree>
    <p:extLst>
      <p:ext uri="{BB962C8B-B14F-4D97-AF65-F5344CB8AC3E}">
        <p14:creationId xmlns:p14="http://schemas.microsoft.com/office/powerpoint/2010/main" val="26226620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EC85C854-8053-987D-DA50-D8C9C05971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37733"/>
            <a:ext cx="12293600" cy="8195733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B905D6F0-F033-A714-5E8F-58AEF85443CD}"/>
              </a:ext>
            </a:extLst>
          </p:cNvPr>
          <p:cNvSpPr txBox="1"/>
          <p:nvPr/>
        </p:nvSpPr>
        <p:spPr>
          <a:xfrm>
            <a:off x="4079875" y="609600"/>
            <a:ext cx="44164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3200" b="1" u="sng" dirty="0">
                <a:solidFill>
                  <a:schemeClr val="bg1"/>
                </a:solidFill>
              </a:rPr>
              <a:t>OTRO TIPO DE PROTECCIONES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93FF05C9-E5BE-1751-1687-0D299FD2DB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78125"/>
            <a:ext cx="4079875" cy="407987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EE5082F7-8D76-E3A9-8B31-6487F4A7BD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875" y="2794001"/>
            <a:ext cx="4032250" cy="406400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B2AE5BBD-9D54-E22C-8071-00A84E8394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125" y="2789239"/>
            <a:ext cx="4224338" cy="4068762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DD9F0696-CCCB-1E5F-E25A-1CB633816224}"/>
              </a:ext>
            </a:extLst>
          </p:cNvPr>
          <p:cNvSpPr txBox="1"/>
          <p:nvPr/>
        </p:nvSpPr>
        <p:spPr>
          <a:xfrm>
            <a:off x="765175" y="2846388"/>
            <a:ext cx="3695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b="1" dirty="0"/>
              <a:t>BOTAS DIELECTRICAS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756D050-9917-4EDB-AD20-9FCECFC322DE}"/>
              </a:ext>
            </a:extLst>
          </p:cNvPr>
          <p:cNvSpPr txBox="1"/>
          <p:nvPr/>
        </p:nvSpPr>
        <p:spPr>
          <a:xfrm>
            <a:off x="4914900" y="2839978"/>
            <a:ext cx="3568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b="1" dirty="0"/>
              <a:t>CASCO DIELECTRICO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846C592-BBEF-6D43-2D0E-ED0C4BE5FAE8}"/>
              </a:ext>
            </a:extLst>
          </p:cNvPr>
          <p:cNvSpPr txBox="1"/>
          <p:nvPr/>
        </p:nvSpPr>
        <p:spPr>
          <a:xfrm>
            <a:off x="9652000" y="2763778"/>
            <a:ext cx="3873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b="1" dirty="0"/>
              <a:t>GUANTES DIELECTRICOS</a:t>
            </a:r>
          </a:p>
        </p:txBody>
      </p:sp>
    </p:spTree>
    <p:extLst>
      <p:ext uri="{BB962C8B-B14F-4D97-AF65-F5344CB8AC3E}">
        <p14:creationId xmlns:p14="http://schemas.microsoft.com/office/powerpoint/2010/main" val="13838064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EC85C854-8053-987D-DA50-D8C9C05971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37733"/>
            <a:ext cx="12293600" cy="8195733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95FDFCE0-ED27-10ED-8ABA-4CE0DA3DDC3C}"/>
              </a:ext>
            </a:extLst>
          </p:cNvPr>
          <p:cNvSpPr txBox="1"/>
          <p:nvPr/>
        </p:nvSpPr>
        <p:spPr>
          <a:xfrm>
            <a:off x="4079875" y="838200"/>
            <a:ext cx="408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200" b="1" u="sng" dirty="0">
                <a:solidFill>
                  <a:schemeClr val="bg1"/>
                </a:solidFill>
              </a:rPr>
              <a:t>CINCO REGLAS DE ORO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236AF00-C00C-4014-8C9A-295E5B02981A}"/>
              </a:ext>
            </a:extLst>
          </p:cNvPr>
          <p:cNvSpPr txBox="1"/>
          <p:nvPr/>
        </p:nvSpPr>
        <p:spPr>
          <a:xfrm>
            <a:off x="546100" y="2514600"/>
            <a:ext cx="81915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● CORTE DE FUENTE DE TENSION</a:t>
            </a:r>
          </a:p>
          <a:p>
            <a:endParaRPr lang="es-AR" sz="2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s-AR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● BLOQUEO DE APARATO DE CORTE</a:t>
            </a:r>
          </a:p>
          <a:p>
            <a:endParaRPr lang="es-AR" sz="2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s-AR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● COMPROBACION DE AUSENCIA DE TENSION</a:t>
            </a:r>
          </a:p>
          <a:p>
            <a:endParaRPr lang="es-AR" sz="2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s-AR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● PUESTA A TIERRA Y EN CORTOCIRCUITO</a:t>
            </a:r>
          </a:p>
          <a:p>
            <a:endParaRPr lang="es-AR" sz="2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s-AR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● SEÑALIZACION DE LA ZONA DE TRABAJO</a:t>
            </a:r>
            <a:endParaRPr lang="es-AR" sz="2800" dirty="0"/>
          </a:p>
        </p:txBody>
      </p:sp>
    </p:spTree>
    <p:extLst>
      <p:ext uri="{BB962C8B-B14F-4D97-AF65-F5344CB8AC3E}">
        <p14:creationId xmlns:p14="http://schemas.microsoft.com/office/powerpoint/2010/main" val="25753314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8932</TotalTime>
  <Words>129</Words>
  <Application>Microsoft Office PowerPoint</Application>
  <PresentationFormat>Widescreen</PresentationFormat>
  <Paragraphs>47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Tahoma</vt:lpstr>
      <vt:lpstr>Times New Roman</vt:lpstr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Emiliano Pizzi</dc:creator>
  <cp:lastModifiedBy>word</cp:lastModifiedBy>
  <cp:revision>3</cp:revision>
  <dcterms:created xsi:type="dcterms:W3CDTF">2023-06-28T19:17:57Z</dcterms:created>
  <dcterms:modified xsi:type="dcterms:W3CDTF">2026-02-16T21:52:32Z</dcterms:modified>
</cp:coreProperties>
</file>