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Open Sans Bold" charset="1" panose="020B0806030504020204"/>
      <p:regular r:id="rId13"/>
    </p:embeddedFont>
    <p:embeddedFont>
      <p:font typeface="Open Sans" charset="1" panose="020B0606030504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43233" y="2413933"/>
            <a:ext cx="7364683" cy="4900862"/>
          </a:xfrm>
          <a:custGeom>
            <a:avLst/>
            <a:gdLst/>
            <a:ahLst/>
            <a:cxnLst/>
            <a:rect r="r" b="b" t="t" l="l"/>
            <a:pathLst>
              <a:path h="4900862" w="7364683">
                <a:moveTo>
                  <a:pt x="0" y="0"/>
                </a:moveTo>
                <a:lnTo>
                  <a:pt x="7364682" y="0"/>
                </a:lnTo>
                <a:lnTo>
                  <a:pt x="7364682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0025" y="-771525"/>
            <a:ext cx="10343208" cy="10343208"/>
          </a:xfrm>
          <a:custGeom>
            <a:avLst/>
            <a:gdLst/>
            <a:ahLst/>
            <a:cxnLst/>
            <a:rect r="r" b="b" t="t" l="l"/>
            <a:pathLst>
              <a:path h="10343208" w="10343208">
                <a:moveTo>
                  <a:pt x="0" y="0"/>
                </a:moveTo>
                <a:lnTo>
                  <a:pt x="10343208" y="0"/>
                </a:lnTo>
                <a:lnTo>
                  <a:pt x="10343208" y="10343208"/>
                </a:lnTo>
                <a:lnTo>
                  <a:pt x="0" y="10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20986"/>
            <a:ext cx="8869600" cy="6186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34"/>
              </a:lnSpc>
            </a:pPr>
            <a:r>
              <a:rPr lang="en-US" sz="881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SENSORES CAPACITIVOS DE PRESION Y HUMEDAD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653391" y="7832201"/>
            <a:ext cx="5421368" cy="2233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Angio Constanza </a:t>
            </a:r>
          </a:p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Arrieta Marianela</a:t>
            </a:r>
          </a:p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Fernandez Juan Cruz </a:t>
            </a:r>
          </a:p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Nahon Sara </a:t>
            </a:r>
          </a:p>
          <a:p>
            <a:pPr algn="ctr">
              <a:lnSpc>
                <a:spcPts val="3545"/>
              </a:lnSpc>
            </a:pPr>
            <a:r>
              <a:rPr lang="en-US" sz="2532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GRUPO 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02939" y="3923131"/>
            <a:ext cx="5760444" cy="3555274"/>
          </a:xfrm>
          <a:custGeom>
            <a:avLst/>
            <a:gdLst/>
            <a:ahLst/>
            <a:cxnLst/>
            <a:rect r="r" b="b" t="t" l="l"/>
            <a:pathLst>
              <a:path h="3555274" w="5760444">
                <a:moveTo>
                  <a:pt x="0" y="0"/>
                </a:moveTo>
                <a:lnTo>
                  <a:pt x="5760444" y="0"/>
                </a:lnTo>
                <a:lnTo>
                  <a:pt x="5760444" y="3555274"/>
                </a:lnTo>
                <a:lnTo>
                  <a:pt x="0" y="35552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162023" y="4775872"/>
            <a:ext cx="130498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4" id="4"/>
          <p:cNvGrpSpPr/>
          <p:nvPr/>
        </p:nvGrpSpPr>
        <p:grpSpPr>
          <a:xfrm rot="0">
            <a:off x="4467005" y="2432953"/>
            <a:ext cx="6107794" cy="610779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3B7D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003424" y="24418"/>
            <a:ext cx="6637776" cy="7338795"/>
          </a:xfrm>
          <a:custGeom>
            <a:avLst/>
            <a:gdLst/>
            <a:ahLst/>
            <a:cxnLst/>
            <a:rect r="r" b="b" t="t" l="l"/>
            <a:pathLst>
              <a:path h="7338795" w="6637776">
                <a:moveTo>
                  <a:pt x="0" y="0"/>
                </a:moveTo>
                <a:lnTo>
                  <a:pt x="6637776" y="0"/>
                </a:lnTo>
                <a:lnTo>
                  <a:pt x="6637776" y="7338795"/>
                </a:lnTo>
                <a:lnTo>
                  <a:pt x="0" y="7338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3162023" y="6490708"/>
            <a:ext cx="130498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9943359" y="7363213"/>
            <a:ext cx="8196286" cy="2803130"/>
          </a:xfrm>
          <a:custGeom>
            <a:avLst/>
            <a:gdLst/>
            <a:ahLst/>
            <a:cxnLst/>
            <a:rect r="r" b="b" t="t" l="l"/>
            <a:pathLst>
              <a:path h="2803130" w="8196286">
                <a:moveTo>
                  <a:pt x="0" y="0"/>
                </a:moveTo>
                <a:lnTo>
                  <a:pt x="8196286" y="0"/>
                </a:lnTo>
                <a:lnTo>
                  <a:pt x="8196286" y="2803130"/>
                </a:lnTo>
                <a:lnTo>
                  <a:pt x="0" y="2803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351" y="1603410"/>
            <a:ext cx="5436723" cy="1623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66256" indent="-333128" lvl="1">
              <a:lnSpc>
                <a:spcPts val="4320"/>
              </a:lnSpc>
              <a:buFont typeface="Arial"/>
              <a:buChar char="•"/>
            </a:pPr>
            <a:r>
              <a:rPr lang="en-US" b="true" sz="3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Capacitancia </a:t>
            </a:r>
          </a:p>
          <a:p>
            <a:pPr algn="ctr" marL="666256" indent="-333128" lvl="1">
              <a:lnSpc>
                <a:spcPts val="4320"/>
              </a:lnSpc>
              <a:buFont typeface="Arial"/>
              <a:buChar char="•"/>
            </a:pPr>
            <a:r>
              <a:rPr lang="en-US" b="true" sz="3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Capacitor </a:t>
            </a:r>
          </a:p>
          <a:p>
            <a:pPr algn="ctr" marL="666256" indent="-333128" lvl="1">
              <a:lnSpc>
                <a:spcPts val="4320"/>
              </a:lnSpc>
              <a:buFont typeface="Arial"/>
              <a:buChar char="•"/>
            </a:pPr>
            <a:r>
              <a:rPr lang="en-US" b="true" sz="308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Estructura del capacitor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351" y="-171450"/>
            <a:ext cx="975255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BASES TEORICAS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86105" y="3646190"/>
            <a:ext cx="4757254" cy="1589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1"/>
              </a:lnSpc>
            </a:pPr>
            <a:r>
              <a:rPr lang="en-US" sz="230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Formula que muestra como la capacitancia depende de la carga almacenada y el voltaje aplicado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25297" y="5653143"/>
            <a:ext cx="4391209" cy="2389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b="true" sz="23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Como la capacitancia depende de las propiedades del material (dieléctrico), la geometría del capacitor (área y distancia entre placas) y la constante dieléctrica.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43817" y="1695061"/>
            <a:ext cx="4795928" cy="2502223"/>
          </a:xfrm>
          <a:custGeom>
            <a:avLst/>
            <a:gdLst/>
            <a:ahLst/>
            <a:cxnLst/>
            <a:rect r="r" b="b" t="t" l="l"/>
            <a:pathLst>
              <a:path h="2502223" w="4795928">
                <a:moveTo>
                  <a:pt x="0" y="0"/>
                </a:moveTo>
                <a:lnTo>
                  <a:pt x="4795928" y="0"/>
                </a:lnTo>
                <a:lnTo>
                  <a:pt x="4795928" y="2502223"/>
                </a:lnTo>
                <a:lnTo>
                  <a:pt x="0" y="250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89541" y="5949513"/>
            <a:ext cx="3137202" cy="3137202"/>
          </a:xfrm>
          <a:custGeom>
            <a:avLst/>
            <a:gdLst/>
            <a:ahLst/>
            <a:cxnLst/>
            <a:rect r="r" b="b" t="t" l="l"/>
            <a:pathLst>
              <a:path h="3137202" w="3137202">
                <a:moveTo>
                  <a:pt x="0" y="0"/>
                </a:moveTo>
                <a:lnTo>
                  <a:pt x="3137202" y="0"/>
                </a:lnTo>
                <a:lnTo>
                  <a:pt x="3137202" y="3137202"/>
                </a:lnTo>
                <a:lnTo>
                  <a:pt x="0" y="31372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45818" y="6259838"/>
            <a:ext cx="3572884" cy="2516553"/>
          </a:xfrm>
          <a:custGeom>
            <a:avLst/>
            <a:gdLst/>
            <a:ahLst/>
            <a:cxnLst/>
            <a:rect r="r" b="b" t="t" l="l"/>
            <a:pathLst>
              <a:path h="2516553" w="3572884">
                <a:moveTo>
                  <a:pt x="0" y="0"/>
                </a:moveTo>
                <a:lnTo>
                  <a:pt x="3572884" y="0"/>
                </a:lnTo>
                <a:lnTo>
                  <a:pt x="3572884" y="2516553"/>
                </a:lnTo>
                <a:lnTo>
                  <a:pt x="0" y="2516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29025" y="408980"/>
            <a:ext cx="9818586" cy="1115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6"/>
              </a:lnSpc>
            </a:pPr>
            <a:r>
              <a:rPr lang="en-US" sz="654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SENSORES CAPACITIVOS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39238" y="4819967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98973" y="1637911"/>
            <a:ext cx="6890297" cy="443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1"/>
              </a:lnSpc>
              <a:spcBef>
                <a:spcPct val="0"/>
              </a:spcBef>
            </a:pPr>
            <a:r>
              <a:rPr lang="en-US" sz="27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Son dispositivos que detectan variaciones en la capacitancia, que pueden ser causadas por cambios en el dieléctrico, el área efectiva o la distancia entre las placas del sensor. Factores como humedad, presión o la proximidad de un objeto pueden alterar la capacitancia, y el sensor responde a estos cambios con una señal electrica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6700" y="6402760"/>
            <a:ext cx="921082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 funcionamiento se basa: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7460964"/>
            <a:ext cx="9974879" cy="2958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senso</a:t>
            </a:r>
            <a:r>
              <a:rPr lang="en-US" sz="27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 mide la capacitancia entre las placas del dispositivo. Si el material entre las placas cambia, la capacitancia también cambia. Detecta esta variación y la convierte en una señal eléctrica, que se puede usar para medir variables como humedad, presión o proximidad.</a:t>
            </a:r>
          </a:p>
          <a:p>
            <a:pPr algn="ctr">
              <a:lnSpc>
                <a:spcPts val="390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226" y="2592814"/>
            <a:ext cx="12141625" cy="7135019"/>
          </a:xfrm>
          <a:custGeom>
            <a:avLst/>
            <a:gdLst/>
            <a:ahLst/>
            <a:cxnLst/>
            <a:rect r="r" b="b" t="t" l="l"/>
            <a:pathLst>
              <a:path h="7135019" w="12141625">
                <a:moveTo>
                  <a:pt x="0" y="0"/>
                </a:moveTo>
                <a:lnTo>
                  <a:pt x="12141624" y="0"/>
                </a:lnTo>
                <a:lnTo>
                  <a:pt x="12141624" y="7135019"/>
                </a:lnTo>
                <a:lnTo>
                  <a:pt x="0" y="71350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69850" y="4662547"/>
            <a:ext cx="5840712" cy="4595753"/>
          </a:xfrm>
          <a:custGeom>
            <a:avLst/>
            <a:gdLst/>
            <a:ahLst/>
            <a:cxnLst/>
            <a:rect r="r" b="b" t="t" l="l"/>
            <a:pathLst>
              <a:path h="4595753" w="5840712">
                <a:moveTo>
                  <a:pt x="0" y="0"/>
                </a:moveTo>
                <a:lnTo>
                  <a:pt x="5840713" y="0"/>
                </a:lnTo>
                <a:lnTo>
                  <a:pt x="5840713" y="4595753"/>
                </a:lnTo>
                <a:lnTo>
                  <a:pt x="0" y="45957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6967" y="426403"/>
            <a:ext cx="17054066" cy="1394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SENSOR CAPACITIVO DE PRESION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69850" y="2182792"/>
            <a:ext cx="5773048" cy="151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19065" indent="-309533" lvl="1">
              <a:lnSpc>
                <a:spcPts val="4014"/>
              </a:lnSpc>
              <a:buFont typeface="Arial"/>
              <a:buChar char="•"/>
            </a:pPr>
            <a:r>
              <a:rPr lang="en-US" b="true" sz="286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Concepto </a:t>
            </a:r>
          </a:p>
          <a:p>
            <a:pPr algn="ctr" marL="619065" indent="-309533" lvl="1">
              <a:lnSpc>
                <a:spcPts val="4014"/>
              </a:lnSpc>
              <a:buFont typeface="Arial"/>
              <a:buChar char="•"/>
            </a:pPr>
            <a:r>
              <a:rPr lang="en-US" b="true" sz="286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Principio de funcionamiento</a:t>
            </a:r>
          </a:p>
          <a:p>
            <a:pPr algn="ctr" marL="619065" indent="-309533" lvl="1">
              <a:lnSpc>
                <a:spcPts val="4014"/>
              </a:lnSpc>
              <a:buFont typeface="Arial"/>
              <a:buChar char="•"/>
            </a:pPr>
            <a:r>
              <a:rPr lang="en-US" b="true" sz="286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Conformacion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831460" y="8439376"/>
            <a:ext cx="1427840" cy="396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30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Diafragma</a:t>
            </a:r>
          </a:p>
        </p:txBody>
      </p:sp>
      <p:sp>
        <p:nvSpPr>
          <p:cNvPr name="AutoShape 7" id="7"/>
          <p:cNvSpPr/>
          <p:nvPr/>
        </p:nvSpPr>
        <p:spPr>
          <a:xfrm flipH="true" flipV="true">
            <a:off x="15332618" y="8214320"/>
            <a:ext cx="498842" cy="446895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8" id="8"/>
          <p:cNvSpPr txBox="true"/>
          <p:nvPr/>
        </p:nvSpPr>
        <p:spPr>
          <a:xfrm rot="0">
            <a:off x="13756768" y="6631525"/>
            <a:ext cx="1210989" cy="62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Cámara de presión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62263" y="5095875"/>
            <a:ext cx="1758851" cy="461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833"/>
              </a:lnSpc>
              <a:spcBef>
                <a:spcPct val="0"/>
              </a:spcBef>
            </a:pPr>
            <a:r>
              <a:rPr lang="en-US" sz="273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Placas fijas</a:t>
            </a:r>
          </a:p>
        </p:txBody>
      </p:sp>
      <p:sp>
        <p:nvSpPr>
          <p:cNvPr name="AutoShape 10" id="10"/>
          <p:cNvSpPr/>
          <p:nvPr/>
        </p:nvSpPr>
        <p:spPr>
          <a:xfrm flipH="true">
            <a:off x="15500287" y="5557203"/>
            <a:ext cx="536997" cy="84126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1" id="11"/>
          <p:cNvSpPr/>
          <p:nvPr/>
        </p:nvSpPr>
        <p:spPr>
          <a:xfrm>
            <a:off x="14362263" y="5557203"/>
            <a:ext cx="605495" cy="841263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62541" y="2052831"/>
            <a:ext cx="5617976" cy="4441603"/>
          </a:xfrm>
          <a:custGeom>
            <a:avLst/>
            <a:gdLst/>
            <a:ahLst/>
            <a:cxnLst/>
            <a:rect r="r" b="b" t="t" l="l"/>
            <a:pathLst>
              <a:path h="4441603" w="5617976">
                <a:moveTo>
                  <a:pt x="0" y="0"/>
                </a:moveTo>
                <a:lnTo>
                  <a:pt x="5617976" y="0"/>
                </a:lnTo>
                <a:lnTo>
                  <a:pt x="5617976" y="4441603"/>
                </a:lnTo>
                <a:lnTo>
                  <a:pt x="0" y="4441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29" r="0" b="-36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45380" y="1285412"/>
            <a:ext cx="8842620" cy="9001588"/>
          </a:xfrm>
          <a:custGeom>
            <a:avLst/>
            <a:gdLst/>
            <a:ahLst/>
            <a:cxnLst/>
            <a:rect r="r" b="b" t="t" l="l"/>
            <a:pathLst>
              <a:path h="9001588" w="8842620">
                <a:moveTo>
                  <a:pt x="0" y="0"/>
                </a:moveTo>
                <a:lnTo>
                  <a:pt x="8842620" y="0"/>
                </a:lnTo>
                <a:lnTo>
                  <a:pt x="8842620" y="9001588"/>
                </a:lnTo>
                <a:lnTo>
                  <a:pt x="0" y="90015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174133" y="252718"/>
            <a:ext cx="18636267" cy="1390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38"/>
              </a:lnSpc>
            </a:pPr>
            <a:r>
              <a:rPr lang="en-US" sz="809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SENSOR CAPACITIVO DE HUMEDAD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828308"/>
            <a:ext cx="7885658" cy="276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45608" indent="-422804" lvl="1">
              <a:lnSpc>
                <a:spcPts val="5483"/>
              </a:lnSpc>
              <a:buFont typeface="Arial"/>
              <a:buChar char="•"/>
            </a:pPr>
            <a:r>
              <a:rPr lang="en-US" b="true" sz="391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Concepto </a:t>
            </a:r>
          </a:p>
          <a:p>
            <a:pPr algn="ctr" marL="845608" indent="-422804" lvl="1">
              <a:lnSpc>
                <a:spcPts val="5483"/>
              </a:lnSpc>
              <a:buFont typeface="Arial"/>
              <a:buChar char="•"/>
            </a:pPr>
            <a:r>
              <a:rPr lang="en-US" b="true" sz="391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Definicion de humedad</a:t>
            </a:r>
          </a:p>
          <a:p>
            <a:pPr algn="ctr" marL="845608" indent="-422804" lvl="1">
              <a:lnSpc>
                <a:spcPts val="5483"/>
              </a:lnSpc>
              <a:buFont typeface="Arial"/>
              <a:buChar char="•"/>
            </a:pPr>
            <a:r>
              <a:rPr lang="en-US" b="true" sz="391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Principio de funcionamiento</a:t>
            </a:r>
          </a:p>
          <a:p>
            <a:pPr algn="ctr" marL="845608" indent="-422804" lvl="1">
              <a:lnSpc>
                <a:spcPts val="5483"/>
              </a:lnSpc>
              <a:buFont typeface="Arial"/>
              <a:buChar char="•"/>
            </a:pPr>
            <a:r>
              <a:rPr lang="en-US" b="true" sz="391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Conformacion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6675" y="1956240"/>
            <a:ext cx="3769476" cy="2115742"/>
          </a:xfrm>
          <a:custGeom>
            <a:avLst/>
            <a:gdLst/>
            <a:ahLst/>
            <a:cxnLst/>
            <a:rect r="r" b="b" t="t" l="l"/>
            <a:pathLst>
              <a:path h="2115742" w="3769476">
                <a:moveTo>
                  <a:pt x="0" y="0"/>
                </a:moveTo>
                <a:lnTo>
                  <a:pt x="3769476" y="0"/>
                </a:lnTo>
                <a:lnTo>
                  <a:pt x="3769476" y="2115742"/>
                </a:lnTo>
                <a:lnTo>
                  <a:pt x="0" y="211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09" t="0" r="-1635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77872" y="1956240"/>
            <a:ext cx="3260560" cy="2115742"/>
          </a:xfrm>
          <a:custGeom>
            <a:avLst/>
            <a:gdLst/>
            <a:ahLst/>
            <a:cxnLst/>
            <a:rect r="r" b="b" t="t" l="l"/>
            <a:pathLst>
              <a:path h="2115742" w="3260560">
                <a:moveTo>
                  <a:pt x="0" y="0"/>
                </a:moveTo>
                <a:lnTo>
                  <a:pt x="3260559" y="0"/>
                </a:lnTo>
                <a:lnTo>
                  <a:pt x="3260559" y="2115742"/>
                </a:lnTo>
                <a:lnTo>
                  <a:pt x="0" y="211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77" t="0" r="-847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29081" y="1956240"/>
            <a:ext cx="3175597" cy="2115742"/>
          </a:xfrm>
          <a:custGeom>
            <a:avLst/>
            <a:gdLst/>
            <a:ahLst/>
            <a:cxnLst/>
            <a:rect r="r" b="b" t="t" l="l"/>
            <a:pathLst>
              <a:path h="2115742" w="3175597">
                <a:moveTo>
                  <a:pt x="0" y="0"/>
                </a:moveTo>
                <a:lnTo>
                  <a:pt x="3175598" y="0"/>
                </a:lnTo>
                <a:lnTo>
                  <a:pt x="3175598" y="2115742"/>
                </a:lnTo>
                <a:lnTo>
                  <a:pt x="0" y="2115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92627" y="1956240"/>
            <a:ext cx="3361670" cy="2115742"/>
          </a:xfrm>
          <a:custGeom>
            <a:avLst/>
            <a:gdLst/>
            <a:ahLst/>
            <a:cxnLst/>
            <a:rect r="r" b="b" t="t" l="l"/>
            <a:pathLst>
              <a:path h="2115742" w="3361670">
                <a:moveTo>
                  <a:pt x="0" y="0"/>
                </a:moveTo>
                <a:lnTo>
                  <a:pt x="3361671" y="0"/>
                </a:lnTo>
                <a:lnTo>
                  <a:pt x="3361671" y="2115742"/>
                </a:lnTo>
                <a:lnTo>
                  <a:pt x="0" y="2115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965" r="-23800" b="-5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6044949"/>
            <a:ext cx="3250895" cy="3250895"/>
          </a:xfrm>
          <a:custGeom>
            <a:avLst/>
            <a:gdLst/>
            <a:ahLst/>
            <a:cxnLst/>
            <a:rect r="r" b="b" t="t" l="l"/>
            <a:pathLst>
              <a:path h="3250895" w="3250895">
                <a:moveTo>
                  <a:pt x="0" y="0"/>
                </a:moveTo>
                <a:lnTo>
                  <a:pt x="3250895" y="0"/>
                </a:lnTo>
                <a:lnTo>
                  <a:pt x="3250895" y="3250895"/>
                </a:lnTo>
                <a:lnTo>
                  <a:pt x="0" y="32508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77872" y="6590293"/>
            <a:ext cx="3243005" cy="2160208"/>
          </a:xfrm>
          <a:custGeom>
            <a:avLst/>
            <a:gdLst/>
            <a:ahLst/>
            <a:cxnLst/>
            <a:rect r="r" b="b" t="t" l="l"/>
            <a:pathLst>
              <a:path h="2160208" w="3243005">
                <a:moveTo>
                  <a:pt x="0" y="0"/>
                </a:moveTo>
                <a:lnTo>
                  <a:pt x="3243004" y="0"/>
                </a:lnTo>
                <a:lnTo>
                  <a:pt x="3243004" y="2160208"/>
                </a:lnTo>
                <a:lnTo>
                  <a:pt x="0" y="21602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63933" y="6444606"/>
            <a:ext cx="2305895" cy="2305895"/>
          </a:xfrm>
          <a:custGeom>
            <a:avLst/>
            <a:gdLst/>
            <a:ahLst/>
            <a:cxnLst/>
            <a:rect r="r" b="b" t="t" l="l"/>
            <a:pathLst>
              <a:path h="2305895" w="2305895">
                <a:moveTo>
                  <a:pt x="0" y="0"/>
                </a:moveTo>
                <a:lnTo>
                  <a:pt x="2305894" y="0"/>
                </a:lnTo>
                <a:lnTo>
                  <a:pt x="2305894" y="2305895"/>
                </a:lnTo>
                <a:lnTo>
                  <a:pt x="0" y="23058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123088" y="6517450"/>
            <a:ext cx="2831210" cy="2150227"/>
          </a:xfrm>
          <a:custGeom>
            <a:avLst/>
            <a:gdLst/>
            <a:ahLst/>
            <a:cxnLst/>
            <a:rect r="r" b="b" t="t" l="l"/>
            <a:pathLst>
              <a:path h="2150227" w="2831210">
                <a:moveTo>
                  <a:pt x="0" y="0"/>
                </a:moveTo>
                <a:lnTo>
                  <a:pt x="2831210" y="0"/>
                </a:lnTo>
                <a:lnTo>
                  <a:pt x="2831210" y="2150227"/>
                </a:lnTo>
                <a:lnTo>
                  <a:pt x="0" y="21502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4511" t="0" r="-18437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31008" y="592678"/>
            <a:ext cx="15015957" cy="786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8"/>
              </a:lnSpc>
            </a:pPr>
            <a:r>
              <a:rPr lang="en-US" sz="462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APLICACIONES SENSOR DE PRESION CAPACITIVO 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11442" y="4471352"/>
            <a:ext cx="257651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Medicina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93909" y="4471352"/>
            <a:ext cx="3245941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Aeronautica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87222" y="4576807"/>
            <a:ext cx="680114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Industria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377913" y="4471352"/>
            <a:ext cx="421972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Tecnologia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39238" y="4671377"/>
            <a:ext cx="8774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2303707" y="5461091"/>
            <a:ext cx="14743258" cy="787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8"/>
              </a:lnSpc>
              <a:spcBef>
                <a:spcPct val="0"/>
              </a:spcBef>
            </a:pPr>
            <a:r>
              <a:rPr lang="en-US" b="true" sz="462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APLICACIONES SENSOR DE HUMEDAD CAPACITIVO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7745" y="8818383"/>
            <a:ext cx="433044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Climatizacion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78438" y="8835816"/>
            <a:ext cx="39046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Agricultura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27978" y="8818383"/>
            <a:ext cx="337780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Meteorologia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081639" y="8835816"/>
            <a:ext cx="295542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Electronica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278615" y="1819275"/>
          <a:ext cx="14144625" cy="8267700"/>
        </p:xfrm>
        <a:graphic>
          <a:graphicData uri="http://schemas.openxmlformats.org/drawingml/2006/table">
            <a:tbl>
              <a:tblPr/>
              <a:tblGrid>
                <a:gridCol w="3912783"/>
                <a:gridCol w="4934214"/>
                <a:gridCol w="5297628"/>
              </a:tblGrid>
              <a:tr h="1406657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Sensor Capacitivo de Presión 🌡️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Sensor Capacitivo de Humedad 💧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395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Ventajas ✅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Alta sensibilidad a pequeñas variaciones de presión. </a:t>
                      </a:r>
                      <a:endParaRPr lang="en-US" sz="1100"/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Tamaño pequeño (ideal para MEMS). </a:t>
                      </a:r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Bajo consumo de energía. • Buena precisión.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Bajo costo de fabricación. </a:t>
                      </a:r>
                      <a:endParaRPr lang="en-US" sz="1100"/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Respuesta rápida ante cambios de humedad. </a:t>
                      </a:r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Fácil integración en dispositivos. </a:t>
                      </a:r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Diseño compacto.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64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Desventajas ❌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Puede verse afectado por temperaturas extremas. </a:t>
                      </a:r>
                      <a:endParaRPr lang="en-US" sz="1100"/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Requiere calibración para mantener precisión. </a:t>
                      </a:r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Puede ser sensible a interferencias mecánicas.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545"/>
                        </a:lnSpc>
                        <a:defRPr/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Menor precisión comparado con otros sensores. </a:t>
                      </a:r>
                      <a:endParaRPr lang="en-US" sz="1100"/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• Puede ser afectado por el polvo o la suciedad.</a:t>
                      </a:r>
                    </a:p>
                    <a:p>
                      <a:pPr algn="l">
                        <a:lnSpc>
                          <a:spcPts val="3545"/>
                        </a:lnSpc>
                      </a:pPr>
                      <a:r>
                        <a:rPr lang="en-US" sz="2532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 • Requiere protección adecuada.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15423240" y="3081221"/>
            <a:ext cx="3071929" cy="3071929"/>
          </a:xfrm>
          <a:custGeom>
            <a:avLst/>
            <a:gdLst/>
            <a:ahLst/>
            <a:cxnLst/>
            <a:rect r="r" b="b" t="t" l="l"/>
            <a:pathLst>
              <a:path h="3071929" w="3071929">
                <a:moveTo>
                  <a:pt x="0" y="0"/>
                </a:moveTo>
                <a:lnTo>
                  <a:pt x="3071929" y="0"/>
                </a:lnTo>
                <a:lnTo>
                  <a:pt x="3071929" y="3071929"/>
                </a:lnTo>
                <a:lnTo>
                  <a:pt x="0" y="3071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466160" y="6857942"/>
            <a:ext cx="3029008" cy="3029008"/>
          </a:xfrm>
          <a:custGeom>
            <a:avLst/>
            <a:gdLst/>
            <a:ahLst/>
            <a:cxnLst/>
            <a:rect r="r" b="b" t="t" l="l"/>
            <a:pathLst>
              <a:path h="3029008" w="3029008">
                <a:moveTo>
                  <a:pt x="0" y="0"/>
                </a:moveTo>
                <a:lnTo>
                  <a:pt x="3029009" y="0"/>
                </a:lnTo>
                <a:lnTo>
                  <a:pt x="3029009" y="3029008"/>
                </a:lnTo>
                <a:lnTo>
                  <a:pt x="0" y="3029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66677" y="169228"/>
            <a:ext cx="13354645" cy="1394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0"/>
              </a:lnSpc>
            </a:pPr>
            <a:r>
              <a:rPr lang="en-US" sz="81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VENTAJAS Y DESVENTAJAS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DAGlJ7a0OxE</dc:identifier>
  <dcterms:modified xsi:type="dcterms:W3CDTF">2011-08-01T06:04:30Z</dcterms:modified>
  <cp:revision>1</cp:revision>
  <dc:title>SENSORES CAPACITIVOS: PRESION Y HUMEDAD</dc:title>
</cp:coreProperties>
</file>