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86018acfd590eaa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86018acfd590eaa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a323e274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ca323e274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ca323e274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ca323e274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D96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81775"/>
            <a:ext cx="8520600" cy="82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000"/>
              <a:t>TRABAJO ACADÉMICO</a:t>
            </a:r>
            <a:r>
              <a:rPr lang="es-419" sz="4000"/>
              <a:t> - Fisica 2</a:t>
            </a:r>
            <a:endParaRPr sz="4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59300" y="3168900"/>
            <a:ext cx="8520600" cy="17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/>
              <a:t>Grupo 6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s-419" sz="2000"/>
              <a:t>Daract </a:t>
            </a:r>
            <a:r>
              <a:rPr lang="es-419" sz="2000"/>
              <a:t>Damian</a:t>
            </a:r>
            <a:r>
              <a:rPr lang="es-419" sz="2000"/>
              <a:t> Garay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s-419" sz="2000"/>
              <a:t>Figueroa Justo Jose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s-419" sz="2000"/>
              <a:t>Robino </a:t>
            </a:r>
            <a:r>
              <a:rPr lang="es-419" sz="2000"/>
              <a:t>Abdón</a:t>
            </a:r>
            <a:r>
              <a:rPr lang="es-419" sz="2000"/>
              <a:t> Bruno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s-419" sz="2000"/>
              <a:t>Salinas Ramiro Daniel</a:t>
            </a:r>
            <a:endParaRPr sz="20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6012642">
            <a:off x="6443330" y="1986458"/>
            <a:ext cx="2886800" cy="329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15300" y="2915618"/>
            <a:ext cx="3151075" cy="31510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11700" y="1106475"/>
            <a:ext cx="7832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100">
                <a:solidFill>
                  <a:srgbClr val="4A86E8"/>
                </a:solidFill>
              </a:rPr>
              <a:t>Micrófono</a:t>
            </a:r>
            <a:r>
              <a:rPr lang="es-419" sz="3100">
                <a:solidFill>
                  <a:srgbClr val="4A86E8"/>
                </a:solidFill>
              </a:rPr>
              <a:t> de capacitor.</a:t>
            </a:r>
            <a:endParaRPr sz="3100">
              <a:solidFill>
                <a:srgbClr val="4A86E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100">
                <a:solidFill>
                  <a:srgbClr val="4A86E8"/>
                </a:solidFill>
              </a:rPr>
              <a:t>Teclado de computadora.</a:t>
            </a:r>
            <a:endParaRPr sz="3100">
              <a:solidFill>
                <a:srgbClr val="4A86E8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599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154100" y="1446900"/>
            <a:ext cx="1913700" cy="34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El </a:t>
            </a:r>
            <a:r>
              <a:rPr lang="es-419" sz="1500">
                <a:solidFill>
                  <a:schemeClr val="dk2"/>
                </a:solidFill>
              </a:rPr>
              <a:t>más</a:t>
            </a:r>
            <a:r>
              <a:rPr lang="es-419" sz="1500">
                <a:solidFill>
                  <a:schemeClr val="dk2"/>
                </a:solidFill>
              </a:rPr>
              <a:t> </a:t>
            </a:r>
            <a:r>
              <a:rPr lang="es-419" sz="1500">
                <a:solidFill>
                  <a:schemeClr val="dk2"/>
                </a:solidFill>
              </a:rPr>
              <a:t>común</a:t>
            </a:r>
            <a:r>
              <a:rPr lang="es-419" sz="1500">
                <a:solidFill>
                  <a:schemeClr val="dk2"/>
                </a:solidFill>
              </a:rPr>
              <a:t> de encontrar es el de placas paralelas, este tiene dos placas neutras colocadas a una distancia muy corta; al aplicar una diferencia de voltaje, con una pila por ejemplo, se da una </a:t>
            </a:r>
            <a:r>
              <a:rPr lang="es-419" sz="1500">
                <a:solidFill>
                  <a:schemeClr val="dk2"/>
                </a:solidFill>
              </a:rPr>
              <a:t>repulsión</a:t>
            </a:r>
            <a:r>
              <a:rPr lang="es-419" sz="1500">
                <a:solidFill>
                  <a:schemeClr val="dk2"/>
                </a:solidFill>
              </a:rPr>
              <a:t> y </a:t>
            </a:r>
            <a:r>
              <a:rPr lang="es-419" sz="1500">
                <a:solidFill>
                  <a:schemeClr val="dk2"/>
                </a:solidFill>
              </a:rPr>
              <a:t>atracción</a:t>
            </a:r>
            <a:r>
              <a:rPr lang="es-419" sz="1500">
                <a:solidFill>
                  <a:schemeClr val="dk2"/>
                </a:solidFill>
              </a:rPr>
              <a:t> entre electrones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4" name="Google Shape;64;p14"/>
          <p:cNvSpPr txBox="1"/>
          <p:nvPr>
            <p:ph type="title"/>
          </p:nvPr>
        </p:nvSpPr>
        <p:spPr>
          <a:xfrm>
            <a:off x="154100" y="67950"/>
            <a:ext cx="8520600" cy="5727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rgbClr val="4A86E8"/>
                </a:solidFill>
              </a:rPr>
              <a:t>Condensadores y </a:t>
            </a:r>
            <a:r>
              <a:rPr lang="es-419" u="sng">
                <a:solidFill>
                  <a:srgbClr val="4A86E8"/>
                </a:solidFill>
              </a:rPr>
              <a:t>dieléctricos</a:t>
            </a:r>
            <a:endParaRPr u="sng">
              <a:solidFill>
                <a:srgbClr val="4A86E8"/>
              </a:solidFill>
            </a:endParaRPr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154200" y="640650"/>
            <a:ext cx="8661900" cy="73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s-419" sz="1500"/>
              <a:t>Un condensador, </a:t>
            </a:r>
            <a:r>
              <a:rPr lang="es-419" sz="1500"/>
              <a:t>también</a:t>
            </a:r>
            <a:r>
              <a:rPr lang="es-419" sz="1500"/>
              <a:t> llamado capacitor es un componente </a:t>
            </a:r>
            <a:r>
              <a:rPr lang="es-419" sz="1500"/>
              <a:t>eléctrico</a:t>
            </a:r>
            <a:r>
              <a:rPr lang="es-419" sz="1500"/>
              <a:t> que sirve para </a:t>
            </a:r>
            <a:r>
              <a:rPr lang="es-419" sz="1500"/>
              <a:t>almacenar</a:t>
            </a:r>
            <a:r>
              <a:rPr lang="es-419" sz="1500"/>
              <a:t> energía. Consiste en dos elementos conductores cercanos pero separados por un material aislante llamado “dieléctrico”.</a:t>
            </a:r>
            <a:endParaRPr sz="1500"/>
          </a:p>
        </p:txBody>
      </p:sp>
      <p:sp>
        <p:nvSpPr>
          <p:cNvPr id="66" name="Google Shape;66;p14"/>
          <p:cNvSpPr txBox="1"/>
          <p:nvPr/>
        </p:nvSpPr>
        <p:spPr>
          <a:xfrm>
            <a:off x="5760450" y="1158400"/>
            <a:ext cx="3055500" cy="20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Haciendo que una de las placas pierda e</a:t>
            </a:r>
            <a:r>
              <a:rPr baseline="30000" lang="es-419" sz="1500">
                <a:solidFill>
                  <a:schemeClr val="dk2"/>
                </a:solidFill>
              </a:rPr>
              <a:t>-</a:t>
            </a:r>
            <a:r>
              <a:rPr lang="es-419" sz="1500">
                <a:solidFill>
                  <a:schemeClr val="dk2"/>
                </a:solidFill>
              </a:rPr>
              <a:t> y otra los </a:t>
            </a:r>
            <a:r>
              <a:rPr lang="es-419" sz="1500">
                <a:solidFill>
                  <a:schemeClr val="dk2"/>
                </a:solidFill>
              </a:rPr>
              <a:t>gane</a:t>
            </a:r>
            <a:r>
              <a:rPr lang="es-419" sz="1500">
                <a:solidFill>
                  <a:schemeClr val="dk2"/>
                </a:solidFill>
              </a:rPr>
              <a:t>, dejando una cargada negativamente y otra positivamente. Generando una diferencia de potencial que queda almacenada en el capacitor.  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291550" y="4264750"/>
            <a:ext cx="2034600" cy="2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5705475" y="2839750"/>
            <a:ext cx="3204000" cy="20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 u="sng">
                <a:solidFill>
                  <a:schemeClr val="dk2"/>
                </a:solidFill>
              </a:rPr>
              <a:t>Dieléctricos</a:t>
            </a:r>
            <a:endParaRPr sz="15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 En estos componentes, los </a:t>
            </a:r>
            <a:r>
              <a:rPr lang="es-419" sz="1500">
                <a:solidFill>
                  <a:schemeClr val="dk2"/>
                </a:solidFill>
              </a:rPr>
              <a:t>dieléctricos</a:t>
            </a:r>
            <a:r>
              <a:rPr lang="es-419" sz="1500">
                <a:solidFill>
                  <a:schemeClr val="dk2"/>
                </a:solidFill>
              </a:rPr>
              <a:t> nos permiten, aumentar 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7800" y="1262750"/>
            <a:ext cx="3954176" cy="272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 rotWithShape="1">
          <a:blip r:embed="rId4">
            <a:alphaModFix/>
          </a:blip>
          <a:srcRect b="0" l="53316" r="0" t="23634"/>
          <a:stretch/>
        </p:blipFill>
        <p:spPr>
          <a:xfrm>
            <a:off x="6961900" y="3608675"/>
            <a:ext cx="2961401" cy="2727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4405975" y="3726550"/>
            <a:ext cx="2671800" cy="12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500">
                <a:solidFill>
                  <a:schemeClr val="dk2"/>
                </a:solidFill>
              </a:rPr>
              <a:t>la capacidad, debido a la polarización que sufren 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3473575" y="4264750"/>
            <a:ext cx="36042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500">
                <a:solidFill>
                  <a:schemeClr val="dk2"/>
                </a:solidFill>
              </a:rPr>
              <a:t>los dipolos del dieléctrico, acortando “artificialmente”, la distancia entre placas.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599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/>
        </p:nvSpPr>
        <p:spPr>
          <a:xfrm>
            <a:off x="154100" y="1370700"/>
            <a:ext cx="1913700" cy="34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Su funcionamiento es muy sencillo, constan de dos placas, una fija y una </a:t>
            </a:r>
            <a:r>
              <a:rPr lang="es-419" sz="1500">
                <a:solidFill>
                  <a:schemeClr val="dk2"/>
                </a:solidFill>
              </a:rPr>
              <a:t>móvil</a:t>
            </a:r>
            <a:r>
              <a:rPr lang="es-419" sz="1500">
                <a:solidFill>
                  <a:schemeClr val="dk2"/>
                </a:solidFill>
              </a:rPr>
              <a:t>. Ambas conforman lo que se conoce como “diafragma”. Encargado de recibir la </a:t>
            </a:r>
            <a:r>
              <a:rPr lang="es-419" sz="1500">
                <a:solidFill>
                  <a:schemeClr val="dk2"/>
                </a:solidFill>
              </a:rPr>
              <a:t>presión</a:t>
            </a:r>
            <a:r>
              <a:rPr lang="es-419" sz="1500">
                <a:solidFill>
                  <a:schemeClr val="dk2"/>
                </a:solidFill>
              </a:rPr>
              <a:t> </a:t>
            </a:r>
            <a:r>
              <a:rPr lang="es-419" sz="1500">
                <a:solidFill>
                  <a:schemeClr val="dk2"/>
                </a:solidFill>
              </a:rPr>
              <a:t>acústica</a:t>
            </a:r>
            <a:r>
              <a:rPr lang="es-419" sz="1500">
                <a:solidFill>
                  <a:schemeClr val="dk2"/>
                </a:solidFill>
              </a:rPr>
              <a:t> ejercida por las ondas sonoras 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78" name="Google Shape;78;p15"/>
          <p:cNvSpPr txBox="1"/>
          <p:nvPr>
            <p:ph type="title"/>
          </p:nvPr>
        </p:nvSpPr>
        <p:spPr>
          <a:xfrm>
            <a:off x="154100" y="67950"/>
            <a:ext cx="8520600" cy="5727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rgbClr val="4A86E8"/>
                </a:solidFill>
              </a:rPr>
              <a:t>Micrófono</a:t>
            </a:r>
            <a:r>
              <a:rPr lang="es-419" u="sng">
                <a:solidFill>
                  <a:srgbClr val="4A86E8"/>
                </a:solidFill>
              </a:rPr>
              <a:t> de capacitor</a:t>
            </a:r>
            <a:endParaRPr u="sng">
              <a:solidFill>
                <a:srgbClr val="4A86E8"/>
              </a:solidFill>
            </a:endParaRPr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154200" y="640650"/>
            <a:ext cx="8661900" cy="73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s-419" sz="1500"/>
              <a:t>También</a:t>
            </a:r>
            <a:r>
              <a:rPr lang="es-419" sz="1500"/>
              <a:t> conocido como </a:t>
            </a:r>
            <a:r>
              <a:rPr lang="es-419" sz="1500"/>
              <a:t>micrófono</a:t>
            </a:r>
            <a:r>
              <a:rPr lang="es-419" sz="1500"/>
              <a:t> </a:t>
            </a:r>
            <a:r>
              <a:rPr lang="es-419" sz="1500"/>
              <a:t>electrostático, es de los más comunes a encontrar en estudios de grabaciones, radios, etc. </a:t>
            </a:r>
            <a:endParaRPr sz="1500"/>
          </a:p>
        </p:txBody>
      </p:sp>
      <p:sp>
        <p:nvSpPr>
          <p:cNvPr id="80" name="Google Shape;80;p15"/>
          <p:cNvSpPr txBox="1"/>
          <p:nvPr/>
        </p:nvSpPr>
        <p:spPr>
          <a:xfrm>
            <a:off x="4986750" y="1006000"/>
            <a:ext cx="3524700" cy="16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Esta </a:t>
            </a:r>
            <a:r>
              <a:rPr lang="es-419" sz="1500">
                <a:solidFill>
                  <a:schemeClr val="dk2"/>
                </a:solidFill>
              </a:rPr>
              <a:t>presión</a:t>
            </a:r>
            <a:r>
              <a:rPr lang="es-419" sz="1500">
                <a:solidFill>
                  <a:schemeClr val="dk2"/>
                </a:solidFill>
              </a:rPr>
              <a:t>, genera </a:t>
            </a:r>
            <a:r>
              <a:rPr lang="es-419" sz="1500">
                <a:solidFill>
                  <a:schemeClr val="dk2"/>
                </a:solidFill>
              </a:rPr>
              <a:t>variaciones de distancia entre las placas, que se traduce en diferencias de potencial almacenado en el condensador, dando lugar a corriente eléctrica la cual se traduce y almacena para su posterior reproducción. 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5062200" y="3054100"/>
            <a:ext cx="3753900" cy="10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82" name="Google Shape;82;p15"/>
          <p:cNvPicPr preferRelativeResize="0"/>
          <p:nvPr/>
        </p:nvPicPr>
        <p:blipFill rotWithShape="1">
          <a:blip r:embed="rId3">
            <a:alphaModFix/>
          </a:blip>
          <a:srcRect b="0" l="34796" r="36469" t="0"/>
          <a:stretch/>
        </p:blipFill>
        <p:spPr>
          <a:xfrm rot="3116833">
            <a:off x="993725" y="3771775"/>
            <a:ext cx="1230300" cy="2944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/>
          <p:nvPr/>
        </p:nvSpPr>
        <p:spPr>
          <a:xfrm>
            <a:off x="1936750" y="4000425"/>
            <a:ext cx="1036800" cy="1053000"/>
          </a:xfrm>
          <a:prstGeom prst="ellipse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 txBox="1"/>
          <p:nvPr/>
        </p:nvSpPr>
        <p:spPr>
          <a:xfrm>
            <a:off x="5291550" y="4264750"/>
            <a:ext cx="2034600" cy="2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5" name="Google Shape;8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825" y="2850150"/>
            <a:ext cx="3159875" cy="130111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5"/>
          <p:cNvSpPr txBox="1"/>
          <p:nvPr/>
        </p:nvSpPr>
        <p:spPr>
          <a:xfrm>
            <a:off x="6805225" y="4159763"/>
            <a:ext cx="1289400" cy="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q = C.V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6136425" y="4498550"/>
            <a:ext cx="1647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2"/>
                </a:solidFill>
              </a:rPr>
              <a:t>C = K</a:t>
            </a:r>
            <a:r>
              <a:rPr baseline="-25000" lang="es-419" sz="1500">
                <a:solidFill>
                  <a:schemeClr val="dk2"/>
                </a:solidFill>
              </a:rPr>
              <a:t>e</a:t>
            </a:r>
            <a:r>
              <a:rPr lang="es-419" sz="1500">
                <a:solidFill>
                  <a:schemeClr val="dk2"/>
                </a:solidFill>
              </a:rPr>
              <a:t> . 𝛆</a:t>
            </a:r>
            <a:r>
              <a:rPr baseline="-25000" lang="es-419" sz="1500">
                <a:solidFill>
                  <a:schemeClr val="dk2"/>
                </a:solidFill>
              </a:rPr>
              <a:t>0 </a:t>
            </a:r>
            <a:r>
              <a:rPr lang="es-419" sz="1500">
                <a:solidFill>
                  <a:schemeClr val="dk2"/>
                </a:solidFill>
              </a:rPr>
              <a:t>. A/d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88" name="Google Shape;8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50188" y="1202553"/>
            <a:ext cx="3628450" cy="362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599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304800" y="152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rgbClr val="4A86E8"/>
                </a:solidFill>
              </a:rPr>
              <a:t>Teclados de computadora</a:t>
            </a:r>
            <a:endParaRPr u="sng">
              <a:solidFill>
                <a:srgbClr val="4A86E8"/>
              </a:solidFill>
            </a:endParaRPr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7572" y="1802272"/>
            <a:ext cx="3265025" cy="326502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 txBox="1"/>
          <p:nvPr>
            <p:ph idx="1" type="body"/>
          </p:nvPr>
        </p:nvSpPr>
        <p:spPr>
          <a:xfrm>
            <a:off x="304800" y="725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500"/>
              <a:t>Los teclados de computadora modernos, especialmente los teclados de membrana, pueden incluir capacitores y dieléctricos en su diseño para diferentes propósitos, principalmente para el almacenamiento y transmisión de datos.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4">
            <a:alphaModFix/>
          </a:blip>
          <a:srcRect b="17437" l="0" r="46181" t="0"/>
          <a:stretch/>
        </p:blipFill>
        <p:spPr>
          <a:xfrm>
            <a:off x="3751300" y="2223975"/>
            <a:ext cx="2624650" cy="22019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6"/>
          <p:cNvSpPr txBox="1"/>
          <p:nvPr/>
        </p:nvSpPr>
        <p:spPr>
          <a:xfrm>
            <a:off x="2080825" y="3626363"/>
            <a:ext cx="1289400" cy="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0" y="1748800"/>
            <a:ext cx="35988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b="1" lang="es-419" sz="1500">
                <a:solidFill>
                  <a:schemeClr val="dk2"/>
                </a:solidFill>
              </a:rPr>
              <a:t>Matriz de teclas:</a:t>
            </a:r>
            <a:r>
              <a:rPr lang="es-419" sz="1500">
                <a:solidFill>
                  <a:schemeClr val="dk2"/>
                </a:solidFill>
              </a:rPr>
              <a:t> dispuestas en las intersecciones.</a:t>
            </a:r>
            <a:endParaRPr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b="1" lang="es-419" sz="1500">
                <a:solidFill>
                  <a:schemeClr val="dk2"/>
                </a:solidFill>
              </a:rPr>
              <a:t>Detección</a:t>
            </a:r>
            <a:r>
              <a:rPr b="1" lang="es-419" sz="1500">
                <a:solidFill>
                  <a:schemeClr val="dk2"/>
                </a:solidFill>
              </a:rPr>
              <a:t> de pulsaciones:</a:t>
            </a:r>
            <a:r>
              <a:rPr lang="es-419" sz="1500">
                <a:solidFill>
                  <a:schemeClr val="dk2"/>
                </a:solidFill>
              </a:rPr>
              <a:t> Mediante capacitores</a:t>
            </a:r>
            <a:endParaRPr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b="1" lang="es-419" sz="1500">
                <a:solidFill>
                  <a:schemeClr val="dk2"/>
                </a:solidFill>
              </a:rPr>
              <a:t>Variación</a:t>
            </a:r>
            <a:r>
              <a:rPr b="1" lang="es-419" sz="1500">
                <a:solidFill>
                  <a:schemeClr val="dk2"/>
                </a:solidFill>
              </a:rPr>
              <a:t> de la capacidad:</a:t>
            </a:r>
            <a:r>
              <a:rPr lang="es-419" sz="1500">
                <a:solidFill>
                  <a:schemeClr val="dk2"/>
                </a:solidFill>
              </a:rPr>
              <a:t> Sirve como filtro para detectar pulsaciones.</a:t>
            </a:r>
            <a:endParaRPr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b="1" lang="es-419" sz="1500">
                <a:solidFill>
                  <a:schemeClr val="dk2"/>
                </a:solidFill>
              </a:rPr>
              <a:t>Matriz de detección:</a:t>
            </a:r>
            <a:r>
              <a:rPr lang="es-419" sz="1500">
                <a:solidFill>
                  <a:schemeClr val="dk2"/>
                </a:solidFill>
              </a:rPr>
              <a:t> Escanea en busca de variaciones de capacidad</a:t>
            </a:r>
            <a:endParaRPr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b="1" lang="es-419" sz="1500">
                <a:solidFill>
                  <a:schemeClr val="dk2"/>
                </a:solidFill>
              </a:rPr>
              <a:t>Señales y procesamiento:</a:t>
            </a:r>
            <a:r>
              <a:rPr lang="es-419" sz="1500">
                <a:solidFill>
                  <a:schemeClr val="dk2"/>
                </a:solidFill>
              </a:rPr>
              <a:t> Identificada la tecla pulsada realiza la </a:t>
            </a:r>
            <a:r>
              <a:rPr lang="es-419" sz="1500">
                <a:solidFill>
                  <a:schemeClr val="dk2"/>
                </a:solidFill>
              </a:rPr>
              <a:t>acción</a:t>
            </a:r>
            <a:r>
              <a:rPr lang="es-419" sz="1500">
                <a:solidFill>
                  <a:schemeClr val="dk2"/>
                </a:solidFill>
              </a:rPr>
              <a:t> asociada a esta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