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59" r:id="rId5"/>
    <p:sldId id="260" r:id="rId6"/>
    <p:sldId id="261" r:id="rId7"/>
    <p:sldId id="262" r:id="rId8"/>
    <p:sldId id="264" r:id="rId9"/>
    <p:sldId id="265"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4660"/>
  </p:normalViewPr>
  <p:slideViewPr>
    <p:cSldViewPr snapToGrid="0">
      <p:cViewPr varScale="1">
        <p:scale>
          <a:sx n="71" d="100"/>
          <a:sy n="71" d="100"/>
        </p:scale>
        <p:origin x="67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891665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6/24/2024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114473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6/24/2024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761460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6/24/2024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06210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6/24/2024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001081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6/24/2024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118136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6/24/2024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318293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372623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03157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024747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6/24/2024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93139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6/24/2024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855425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6/24/2024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085627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6/24/2024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398579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6/24/2024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503875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6/24/2024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696297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6/24/2024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894996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8A87A34-81AB-432B-8DAE-1953F412C126}" type="datetimeFigureOut">
              <a:rPr lang="en-US" smtClean="0"/>
              <a:pPr/>
              <a:t>6/24/2024</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916529326"/>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477315" y="718458"/>
            <a:ext cx="7411267" cy="3993924"/>
          </a:xfrm>
        </p:spPr>
        <p:txBody>
          <a:bodyPr>
            <a:normAutofit fontScale="90000"/>
          </a:bodyPr>
          <a:lstStyle/>
          <a:p>
            <a:r>
              <a:rPr lang="es-ES" sz="4000" u="sng" dirty="0">
                <a:solidFill>
                  <a:schemeClr val="bg1"/>
                </a:solidFill>
              </a:rPr>
              <a:t>Materia</a:t>
            </a:r>
            <a:r>
              <a:rPr lang="es-ES" sz="4000" dirty="0">
                <a:solidFill>
                  <a:schemeClr val="bg1"/>
                </a:solidFill>
              </a:rPr>
              <a:t>: física 2</a:t>
            </a:r>
            <a:br>
              <a:rPr lang="es-ES" sz="4000" dirty="0">
                <a:solidFill>
                  <a:schemeClr val="bg1"/>
                </a:solidFill>
              </a:rPr>
            </a:br>
            <a:r>
              <a:rPr lang="es-ES" sz="4000" u="sng" dirty="0">
                <a:solidFill>
                  <a:schemeClr val="bg1"/>
                </a:solidFill>
              </a:rPr>
              <a:t>integrantes</a:t>
            </a:r>
            <a:r>
              <a:rPr lang="es-ES" sz="4000" dirty="0">
                <a:solidFill>
                  <a:schemeClr val="bg1"/>
                </a:solidFill>
              </a:rPr>
              <a:t>: Amaya Fátima</a:t>
            </a:r>
            <a:br>
              <a:rPr lang="es-ES" sz="4000" dirty="0">
                <a:solidFill>
                  <a:schemeClr val="bg1"/>
                </a:solidFill>
              </a:rPr>
            </a:br>
            <a:r>
              <a:rPr lang="es-ES" sz="4000" dirty="0">
                <a:solidFill>
                  <a:schemeClr val="bg1"/>
                </a:solidFill>
              </a:rPr>
              <a:t>Magaldi ramiro </a:t>
            </a:r>
            <a:br>
              <a:rPr lang="es-ES" sz="4000" dirty="0">
                <a:solidFill>
                  <a:schemeClr val="bg1"/>
                </a:solidFill>
              </a:rPr>
            </a:br>
            <a:r>
              <a:rPr lang="es-ES" sz="4000" dirty="0">
                <a:solidFill>
                  <a:schemeClr val="bg1"/>
                </a:solidFill>
              </a:rPr>
              <a:t>Moreno ramiro</a:t>
            </a:r>
            <a:br>
              <a:rPr lang="es-ES" sz="4000" dirty="0">
                <a:solidFill>
                  <a:schemeClr val="bg1"/>
                </a:solidFill>
              </a:rPr>
            </a:br>
            <a:r>
              <a:rPr lang="es-ES" sz="4000" u="sng" dirty="0">
                <a:solidFill>
                  <a:schemeClr val="bg1"/>
                </a:solidFill>
              </a:rPr>
              <a:t>tema</a:t>
            </a:r>
            <a:r>
              <a:rPr lang="es-ES" sz="4000" dirty="0">
                <a:solidFill>
                  <a:schemeClr val="bg1"/>
                </a:solidFill>
              </a:rPr>
              <a:t>: guitarra eléctrica. Altavoces.  </a:t>
            </a:r>
            <a:br>
              <a:rPr lang="es-ES" sz="4000" dirty="0">
                <a:solidFill>
                  <a:schemeClr val="bg1"/>
                </a:solidFill>
              </a:rPr>
            </a:br>
            <a:r>
              <a:rPr lang="es-ES" sz="4000" dirty="0">
                <a:solidFill>
                  <a:schemeClr val="bg1"/>
                </a:solidFill>
              </a:rPr>
              <a:t>                            </a:t>
            </a:r>
            <a:r>
              <a:rPr lang="es-ES" sz="2800" dirty="0">
                <a:solidFill>
                  <a:schemeClr val="bg1"/>
                </a:solidFill>
              </a:rPr>
              <a:t>Carrera: ing. Industrial </a:t>
            </a:r>
            <a:endParaRPr lang="es-AR" sz="2800" dirty="0">
              <a:solidFill>
                <a:schemeClr val="bg1"/>
              </a:solidFill>
            </a:endParaRPr>
          </a:p>
        </p:txBody>
      </p:sp>
      <p:sp>
        <p:nvSpPr>
          <p:cNvPr id="3" name="Subtítulo 2"/>
          <p:cNvSpPr>
            <a:spLocks noGrp="1"/>
          </p:cNvSpPr>
          <p:nvPr>
            <p:ph type="subTitle" idx="1"/>
          </p:nvPr>
        </p:nvSpPr>
        <p:spPr>
          <a:xfrm>
            <a:off x="2477315" y="4843009"/>
            <a:ext cx="7981679" cy="1655762"/>
          </a:xfrm>
        </p:spPr>
        <p:txBody>
          <a:bodyPr>
            <a:normAutofit/>
          </a:bodyPr>
          <a:lstStyle/>
          <a:p>
            <a:r>
              <a:rPr lang="es-ES" dirty="0">
                <a:solidFill>
                  <a:schemeClr val="tx1">
                    <a:lumMod val="95000"/>
                  </a:schemeClr>
                </a:solidFill>
              </a:rPr>
              <a:t>Temas a desarrollar: ley de Faraday</a:t>
            </a:r>
          </a:p>
          <a:p>
            <a:r>
              <a:rPr lang="es-ES" dirty="0">
                <a:solidFill>
                  <a:schemeClr val="tx1">
                    <a:lumMod val="95000"/>
                  </a:schemeClr>
                </a:solidFill>
              </a:rPr>
              <a:t>Ley de Lenz </a:t>
            </a:r>
          </a:p>
          <a:p>
            <a:r>
              <a:rPr lang="es-ES" dirty="0">
                <a:solidFill>
                  <a:schemeClr val="tx1">
                    <a:lumMod val="95000"/>
                  </a:schemeClr>
                </a:solidFill>
              </a:rPr>
              <a:t>Fuerza de lorentz</a:t>
            </a:r>
            <a:endParaRPr lang="es-AR" dirty="0">
              <a:solidFill>
                <a:schemeClr val="tx1">
                  <a:lumMod val="95000"/>
                </a:schemeClr>
              </a:solidFill>
            </a:endParaRPr>
          </a:p>
        </p:txBody>
      </p:sp>
    </p:spTree>
    <p:extLst>
      <p:ext uri="{BB962C8B-B14F-4D97-AF65-F5344CB8AC3E}">
        <p14:creationId xmlns:p14="http://schemas.microsoft.com/office/powerpoint/2010/main" val="902056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8AD08184-50AC-F770-E43A-00C5B48B7A70}"/>
              </a:ext>
            </a:extLst>
          </p:cNvPr>
          <p:cNvPicPr>
            <a:picLocks noGrp="1" noChangeAspect="1"/>
          </p:cNvPicPr>
          <p:nvPr>
            <p:ph idx="1"/>
          </p:nvPr>
        </p:nvPicPr>
        <p:blipFill>
          <a:blip r:embed="rId2"/>
          <a:stretch>
            <a:fillRect/>
          </a:stretch>
        </p:blipFill>
        <p:spPr>
          <a:xfrm>
            <a:off x="2344963" y="3131263"/>
            <a:ext cx="7918396" cy="3648723"/>
          </a:xfrm>
        </p:spPr>
      </p:pic>
      <p:sp>
        <p:nvSpPr>
          <p:cNvPr id="7" name="CuadroTexto 6">
            <a:extLst>
              <a:ext uri="{FF2B5EF4-FFF2-40B4-BE49-F238E27FC236}">
                <a16:creationId xmlns:a16="http://schemas.microsoft.com/office/drawing/2014/main" id="{74199544-D462-AB38-7060-4084E7CCC615}"/>
              </a:ext>
            </a:extLst>
          </p:cNvPr>
          <p:cNvSpPr txBox="1"/>
          <p:nvPr/>
        </p:nvSpPr>
        <p:spPr>
          <a:xfrm>
            <a:off x="1196788" y="268941"/>
            <a:ext cx="9735671" cy="2862322"/>
          </a:xfrm>
          <a:prstGeom prst="rect">
            <a:avLst/>
          </a:prstGeom>
          <a:noFill/>
        </p:spPr>
        <p:txBody>
          <a:bodyPr wrap="square" rtlCol="0">
            <a:spAutoFit/>
          </a:bodyPr>
          <a:lstStyle/>
          <a:p>
            <a:r>
              <a:rPr lang="es-ES" dirty="0">
                <a:solidFill>
                  <a:srgbClr val="FF0000"/>
                </a:solidFill>
              </a:rPr>
              <a:t>4. Conversión de Señal: </a:t>
            </a:r>
            <a:r>
              <a:rPr lang="es-ES" dirty="0"/>
              <a:t>La señal eléctrica generada por la pastilla se envía a un amplificador a través de cables. El amplificador aumenta la potencia de la señal eléctrica y puede moldearla de diversas maneras (por ejemplo, ajustando el tono, el volumen y los efectos). Finalmente, la señal amplificada se envía a un altavoz, que la convierte de nuevo en sonido audible. </a:t>
            </a:r>
          </a:p>
          <a:p>
            <a:pPr marL="285750" indent="-285750">
              <a:buFont typeface="Arial" panose="020B0604020202020204" pitchFamily="34" charset="0"/>
              <a:buChar char="•"/>
            </a:pPr>
            <a:r>
              <a:rPr lang="es-ES" dirty="0"/>
              <a:t>Amplificación: El amplificador aumenta la potencia de la señal para que pueda ser escuchada a un volumen adecuado.</a:t>
            </a:r>
          </a:p>
          <a:p>
            <a:pPr marL="285750" indent="-285750">
              <a:buFont typeface="Arial" panose="020B0604020202020204" pitchFamily="34" charset="0"/>
              <a:buChar char="•"/>
            </a:pPr>
            <a:r>
              <a:rPr lang="es-ES" dirty="0"/>
              <a:t>Modulación: El amplificador y otros efectos pueden modificar la señal para crear distintos sonidos y tonos.</a:t>
            </a:r>
          </a:p>
          <a:p>
            <a:pPr marL="285750" indent="-285750">
              <a:buFont typeface="Arial" panose="020B0604020202020204" pitchFamily="34" charset="0"/>
              <a:buChar char="•"/>
            </a:pPr>
            <a:r>
              <a:rPr lang="es-ES" dirty="0"/>
              <a:t>Salida de sonido: El altavoz convierte la señal eléctrica amplificada de nuevo en ondas sonoras, que se escuchan como música</a:t>
            </a:r>
            <a:endParaRPr lang="es-AR" dirty="0"/>
          </a:p>
        </p:txBody>
      </p:sp>
    </p:spTree>
    <p:extLst>
      <p:ext uri="{BB962C8B-B14F-4D97-AF65-F5344CB8AC3E}">
        <p14:creationId xmlns:p14="http://schemas.microsoft.com/office/powerpoint/2010/main" val="156992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4FB784B-EE6D-28C7-ADF4-47C3610F9F5A}"/>
              </a:ext>
            </a:extLst>
          </p:cNvPr>
          <p:cNvSpPr txBox="1"/>
          <p:nvPr/>
        </p:nvSpPr>
        <p:spPr>
          <a:xfrm>
            <a:off x="1102659" y="470647"/>
            <a:ext cx="9211235" cy="1477328"/>
          </a:xfrm>
          <a:prstGeom prst="rect">
            <a:avLst/>
          </a:prstGeom>
          <a:noFill/>
        </p:spPr>
        <p:txBody>
          <a:bodyPr wrap="square" rtlCol="0">
            <a:spAutoFit/>
          </a:bodyPr>
          <a:lstStyle/>
          <a:p>
            <a:r>
              <a:rPr lang="es-ES" dirty="0"/>
              <a:t>En resumen, la aplicación de la Ley de Faraday en una guitarra eléctrica permite la conversión de las vibraciones mecánicas de las cuerdas en señales eléctricas, las cuales son amplificadas y finalmente convertidas en sonido. Este proceso es fundamental para el funcionamiento de cualquier guitarra eléctrica. </a:t>
            </a:r>
          </a:p>
          <a:p>
            <a:endParaRPr lang="es-AR" dirty="0"/>
          </a:p>
        </p:txBody>
      </p:sp>
      <p:pic>
        <p:nvPicPr>
          <p:cNvPr id="5" name="Imagen 4">
            <a:extLst>
              <a:ext uri="{FF2B5EF4-FFF2-40B4-BE49-F238E27FC236}">
                <a16:creationId xmlns:a16="http://schemas.microsoft.com/office/drawing/2014/main" id="{892DB97D-AD38-46DD-A27F-0C8EB606C232}"/>
              </a:ext>
            </a:extLst>
          </p:cNvPr>
          <p:cNvPicPr>
            <a:picLocks noChangeAspect="1"/>
          </p:cNvPicPr>
          <p:nvPr/>
        </p:nvPicPr>
        <p:blipFill>
          <a:blip r:embed="rId2"/>
          <a:stretch>
            <a:fillRect/>
          </a:stretch>
        </p:blipFill>
        <p:spPr>
          <a:xfrm>
            <a:off x="3543300" y="2081212"/>
            <a:ext cx="5105400" cy="2695575"/>
          </a:xfrm>
          <a:prstGeom prst="rect">
            <a:avLst/>
          </a:prstGeom>
        </p:spPr>
      </p:pic>
    </p:spTree>
    <p:extLst>
      <p:ext uri="{BB962C8B-B14F-4D97-AF65-F5344CB8AC3E}">
        <p14:creationId xmlns:p14="http://schemas.microsoft.com/office/powerpoint/2010/main" val="186469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2400" dirty="0">
                <a:solidFill>
                  <a:schemeClr val="bg1"/>
                </a:solidFill>
              </a:rPr>
              <a:t>Leyes en la que se basa el funcionamiento de la guitarra </a:t>
            </a:r>
            <a:endParaRPr lang="es-AR" sz="2400" dirty="0">
              <a:solidFill>
                <a:schemeClr val="bg1"/>
              </a:solidFill>
            </a:endParaRPr>
          </a:p>
        </p:txBody>
      </p:sp>
      <p:sp>
        <p:nvSpPr>
          <p:cNvPr id="3" name="Marcador de contenido 2"/>
          <p:cNvSpPr>
            <a:spLocks noGrp="1"/>
          </p:cNvSpPr>
          <p:nvPr>
            <p:ph idx="1"/>
          </p:nvPr>
        </p:nvSpPr>
        <p:spPr>
          <a:xfrm>
            <a:off x="1141413" y="2249487"/>
            <a:ext cx="9905998" cy="4068186"/>
          </a:xfrm>
        </p:spPr>
        <p:txBody>
          <a:bodyPr>
            <a:normAutofit/>
          </a:bodyPr>
          <a:lstStyle/>
          <a:p>
            <a:r>
              <a:rPr lang="es-ES" sz="2000" dirty="0">
                <a:solidFill>
                  <a:schemeClr val="tx1">
                    <a:lumMod val="95000"/>
                  </a:schemeClr>
                </a:solidFill>
              </a:rPr>
              <a:t>Ley de Faraday: El flujo encerrado por la espira de la bobina provoca corriente inducida, se puede producir por un imán o bobina con corriente.</a:t>
            </a:r>
          </a:p>
          <a:p>
            <a:r>
              <a:rPr lang="es-ES" sz="2000" dirty="0">
                <a:solidFill>
                  <a:schemeClr val="tx1">
                    <a:lumMod val="95000"/>
                  </a:schemeClr>
                </a:solidFill>
              </a:rPr>
              <a:t>Ley de Lenz: Proviene de la ley de Faraday y establece que la corriente inducida (FEM) en un circuito cerrado siempre se opone al cambio del campo magnético.</a:t>
            </a:r>
          </a:p>
          <a:p>
            <a:r>
              <a:rPr lang="es-ES" sz="2000" dirty="0">
                <a:solidFill>
                  <a:schemeClr val="tx1">
                    <a:lumMod val="95000"/>
                  </a:schemeClr>
                </a:solidFill>
              </a:rPr>
              <a:t>Fuerza de Lorentz: Un campo electromagnético ejerce una fuerza sobre la corriente eléctrica o sobre partículas cargadas en movimiento. Esta fuerza es proporcional al valor de la carga eléctrica, velocidad de la partícula e intensidad del campo magnético. </a:t>
            </a:r>
            <a:endParaRPr lang="es-AR" sz="2000" dirty="0">
              <a:solidFill>
                <a:schemeClr val="tx1">
                  <a:lumMod val="95000"/>
                </a:schemeClr>
              </a:solidFill>
            </a:endParaRPr>
          </a:p>
        </p:txBody>
      </p:sp>
    </p:spTree>
    <p:extLst>
      <p:ext uri="{BB962C8B-B14F-4D97-AF65-F5344CB8AC3E}">
        <p14:creationId xmlns:p14="http://schemas.microsoft.com/office/powerpoint/2010/main" val="4145536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title"/>
          </p:nvPr>
        </p:nvSpPr>
        <p:spPr/>
        <p:txBody>
          <a:bodyPr>
            <a:normAutofit/>
          </a:bodyPr>
          <a:lstStyle/>
          <a:p>
            <a:r>
              <a:rPr lang="es-ES" dirty="0">
                <a:solidFill>
                  <a:schemeClr val="bg1"/>
                </a:solidFill>
              </a:rPr>
              <a:t>Circuito para guitarra: </a:t>
            </a:r>
            <a:endParaRPr lang="es-AR" dirty="0">
              <a:solidFill>
                <a:schemeClr val="bg1"/>
              </a:solidFill>
            </a:endParaRPr>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413" y="2097088"/>
            <a:ext cx="6827260" cy="3480564"/>
          </a:xfrm>
          <a:prstGeom prst="rect">
            <a:avLst/>
          </a:prstGeom>
        </p:spPr>
      </p:pic>
    </p:spTree>
    <p:extLst>
      <p:ext uri="{BB962C8B-B14F-4D97-AF65-F5344CB8AC3E}">
        <p14:creationId xmlns:p14="http://schemas.microsoft.com/office/powerpoint/2010/main" val="2677819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7B00921-A1C8-1EF8-58D7-8783C8A76ACA}"/>
              </a:ext>
            </a:extLst>
          </p:cNvPr>
          <p:cNvSpPr txBox="1"/>
          <p:nvPr/>
        </p:nvSpPr>
        <p:spPr>
          <a:xfrm>
            <a:off x="434340" y="525780"/>
            <a:ext cx="11247120" cy="1600438"/>
          </a:xfrm>
          <a:prstGeom prst="rect">
            <a:avLst/>
          </a:prstGeom>
          <a:noFill/>
        </p:spPr>
        <p:txBody>
          <a:bodyPr wrap="square" rtlCol="0">
            <a:spAutoFit/>
          </a:bodyPr>
          <a:lstStyle/>
          <a:p>
            <a:r>
              <a:rPr lang="es-ES" sz="2000" b="1" dirty="0">
                <a:solidFill>
                  <a:schemeClr val="bg1"/>
                </a:solidFill>
              </a:rPr>
              <a:t>Historia de las Guitarras Eléctricas</a:t>
            </a:r>
            <a:r>
              <a:rPr lang="es-ES" sz="2000" dirty="0"/>
              <a:t>: Las primeras dos décadas del siglo XX, más específico en 1920 fueron inventadas las primeras guitarras eléctricas. </a:t>
            </a:r>
          </a:p>
          <a:p>
            <a:r>
              <a:rPr lang="es-ES" sz="2000" dirty="0"/>
              <a:t>Este tipo de guitarra era muy básica y normalmente de fabricación casera con un estilo asimilado a los refrigeradores de aquellas épocas</a:t>
            </a:r>
          </a:p>
          <a:p>
            <a:endParaRPr lang="es-AR" dirty="0"/>
          </a:p>
        </p:txBody>
      </p:sp>
      <p:sp>
        <p:nvSpPr>
          <p:cNvPr id="4" name="CuadroTexto 3">
            <a:extLst>
              <a:ext uri="{FF2B5EF4-FFF2-40B4-BE49-F238E27FC236}">
                <a16:creationId xmlns:a16="http://schemas.microsoft.com/office/drawing/2014/main" id="{68DC7A83-C291-7E73-CCE3-E4266D898428}"/>
              </a:ext>
            </a:extLst>
          </p:cNvPr>
          <p:cNvSpPr txBox="1"/>
          <p:nvPr/>
        </p:nvSpPr>
        <p:spPr>
          <a:xfrm>
            <a:off x="510540" y="2003108"/>
            <a:ext cx="9890760" cy="3785652"/>
          </a:xfrm>
          <a:prstGeom prst="rect">
            <a:avLst/>
          </a:prstGeom>
          <a:noFill/>
        </p:spPr>
        <p:txBody>
          <a:bodyPr wrap="square" rtlCol="0">
            <a:spAutoFit/>
          </a:bodyPr>
          <a:lstStyle/>
          <a:p>
            <a:r>
              <a:rPr lang="es-ES" sz="2000" dirty="0"/>
              <a:t>Leo Fender seria el revolucionario de las guitarras eléctricas en 1950, donde aplico un sistema eléctrico a las guitarras que en su momento eran acústicas dándole lugar a varias marcas que innovaran con este sistema, mascas como </a:t>
            </a:r>
            <a:r>
              <a:rPr lang="es-ES" sz="2000" dirty="0" err="1"/>
              <a:t>Rickenbacker</a:t>
            </a:r>
            <a:r>
              <a:rPr lang="es-ES" sz="2000" dirty="0"/>
              <a:t> manufacturaron las primeras guitarras. </a:t>
            </a:r>
          </a:p>
          <a:p>
            <a:r>
              <a:rPr lang="es-ES" sz="2000" dirty="0"/>
              <a:t>Los primeros músicos en adoptar este sistema para tocar fueron guitarristas de operetas y Jazz, quienes previamente no contaban con los medios para que su instrumento se escuchara dentro de las orquestas. Leo Fender diseñó la primera guitarra eléctrica sólida con mástil desmontable y pocas piezas, para que los intérpretes no tuvieran problemas al tener que cambiar piezas del instrumento gastadas o rotas por el uso. Era el nacimiento de la Fender </a:t>
            </a:r>
            <a:r>
              <a:rPr lang="es-ES" sz="2000" dirty="0" err="1"/>
              <a:t>Broadcaster</a:t>
            </a:r>
            <a:r>
              <a:rPr lang="es-ES" sz="2000" dirty="0"/>
              <a:t>, la cual tenía forma de </a:t>
            </a:r>
            <a:r>
              <a:rPr lang="es-ES" sz="2000" dirty="0" err="1"/>
              <a:t>telecaster</a:t>
            </a:r>
            <a:r>
              <a:rPr lang="es-ES" sz="2000" dirty="0"/>
              <a:t> pero tuvo problemas con el nombre con </a:t>
            </a:r>
            <a:r>
              <a:rPr lang="es-ES" sz="2000" dirty="0" err="1"/>
              <a:t>Gretsch</a:t>
            </a:r>
            <a:r>
              <a:rPr lang="es-ES" sz="2000" dirty="0"/>
              <a:t> quien le prohibió utilizar ese nombre las guitarras de esos años son conocidas como </a:t>
            </a:r>
            <a:r>
              <a:rPr lang="es-ES" sz="2000" dirty="0" err="1"/>
              <a:t>Nocaster</a:t>
            </a:r>
            <a:r>
              <a:rPr lang="es-ES" sz="2000" dirty="0"/>
              <a:t> hasta que se inventó el nombre de "Telecaster", primera de muchas guitarras eléctricas de cuerpo sólido, dando paso a una era de músicos.</a:t>
            </a:r>
            <a:endParaRPr lang="es-AR" sz="2000" dirty="0"/>
          </a:p>
        </p:txBody>
      </p:sp>
    </p:spTree>
    <p:extLst>
      <p:ext uri="{BB962C8B-B14F-4D97-AF65-F5344CB8AC3E}">
        <p14:creationId xmlns:p14="http://schemas.microsoft.com/office/powerpoint/2010/main" val="2683654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34E0DE46-F3E7-06FE-E41C-D0608C03F895}"/>
              </a:ext>
            </a:extLst>
          </p:cNvPr>
          <p:cNvPicPr>
            <a:picLocks noGrp="1" noChangeAspect="1"/>
          </p:cNvPicPr>
          <p:nvPr>
            <p:ph idx="1"/>
          </p:nvPr>
        </p:nvPicPr>
        <p:blipFill>
          <a:blip r:embed="rId2"/>
          <a:stretch>
            <a:fillRect/>
          </a:stretch>
        </p:blipFill>
        <p:spPr>
          <a:xfrm>
            <a:off x="4160520" y="242310"/>
            <a:ext cx="3501390" cy="6135630"/>
          </a:xfrm>
        </p:spPr>
      </p:pic>
      <p:sp>
        <p:nvSpPr>
          <p:cNvPr id="2" name="CuadroTexto 1">
            <a:extLst>
              <a:ext uri="{FF2B5EF4-FFF2-40B4-BE49-F238E27FC236}">
                <a16:creationId xmlns:a16="http://schemas.microsoft.com/office/drawing/2014/main" id="{8D9B41D9-0F37-39AF-77A1-F8E8866F4815}"/>
              </a:ext>
            </a:extLst>
          </p:cNvPr>
          <p:cNvSpPr txBox="1"/>
          <p:nvPr/>
        </p:nvSpPr>
        <p:spPr>
          <a:xfrm>
            <a:off x="215153" y="470647"/>
            <a:ext cx="3227294" cy="707886"/>
          </a:xfrm>
          <a:prstGeom prst="rect">
            <a:avLst/>
          </a:prstGeom>
          <a:noFill/>
        </p:spPr>
        <p:txBody>
          <a:bodyPr wrap="square" rtlCol="0">
            <a:spAutoFit/>
          </a:bodyPr>
          <a:lstStyle/>
          <a:p>
            <a:r>
              <a:rPr lang="es-AR" sz="2000" dirty="0"/>
              <a:t>partes de una guitarra eléctrica: </a:t>
            </a:r>
          </a:p>
        </p:txBody>
      </p:sp>
    </p:spTree>
    <p:extLst>
      <p:ext uri="{BB962C8B-B14F-4D97-AF65-F5344CB8AC3E}">
        <p14:creationId xmlns:p14="http://schemas.microsoft.com/office/powerpoint/2010/main" val="1760674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AEF9844-93BD-3BC6-716B-1C315DAC3DEB}"/>
              </a:ext>
            </a:extLst>
          </p:cNvPr>
          <p:cNvSpPr>
            <a:spLocks noGrp="1"/>
          </p:cNvSpPr>
          <p:nvPr>
            <p:ph idx="1"/>
          </p:nvPr>
        </p:nvSpPr>
        <p:spPr>
          <a:xfrm>
            <a:off x="1190307" y="618518"/>
            <a:ext cx="9905999" cy="3930621"/>
          </a:xfrm>
        </p:spPr>
        <p:txBody>
          <a:bodyPr>
            <a:normAutofit/>
          </a:bodyPr>
          <a:lstStyle/>
          <a:p>
            <a:r>
              <a:rPr lang="es-ES" dirty="0"/>
              <a:t>Cuerpos: Están compuestos de madera, hay modelos tradicionales como aliso, caoba, fresno. Modelos nuevos utilizan fibra de carbono, hierro o materiales sintéticos como policarbonato. En su interior aloja los componentes electrónicos que pueden ser sólidos, semisólidos o totalmente huecos. </a:t>
            </a:r>
          </a:p>
          <a:p>
            <a:r>
              <a:rPr lang="es-ES" dirty="0"/>
              <a:t>Mástil: Están hechos de una o varias piezas de madera. Está cubierta de una madera llamada diapasón, construido con una barra de acero en su interior para contrarrestar la tensión de las cuerdas.  </a:t>
            </a:r>
          </a:p>
          <a:p>
            <a:r>
              <a:rPr lang="es-ES" dirty="0"/>
              <a:t>Clavijero: Esta arriba del mástil, sostienen las cuerdas para poder ser afinadas.</a:t>
            </a:r>
          </a:p>
          <a:p>
            <a:r>
              <a:rPr lang="es-ES" dirty="0"/>
              <a:t>Traste: Tiras finas de metal colocadas en el diapasón del mástil. </a:t>
            </a:r>
          </a:p>
          <a:p>
            <a:r>
              <a:rPr lang="es-ES" dirty="0"/>
              <a:t>Puentes: Punto fijo que sostienen a la cuerda en la parte del cuerpo. </a:t>
            </a:r>
          </a:p>
          <a:p>
            <a:endParaRPr lang="es-AR" dirty="0"/>
          </a:p>
        </p:txBody>
      </p:sp>
    </p:spTree>
    <p:extLst>
      <p:ext uri="{BB962C8B-B14F-4D97-AF65-F5344CB8AC3E}">
        <p14:creationId xmlns:p14="http://schemas.microsoft.com/office/powerpoint/2010/main" val="1890613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99C7311-2292-BC00-25FB-B188E93FB51C}"/>
              </a:ext>
            </a:extLst>
          </p:cNvPr>
          <p:cNvSpPr txBox="1"/>
          <p:nvPr/>
        </p:nvSpPr>
        <p:spPr>
          <a:xfrm>
            <a:off x="1156447" y="605118"/>
            <a:ext cx="10287000" cy="5909310"/>
          </a:xfrm>
          <a:prstGeom prst="rect">
            <a:avLst/>
          </a:prstGeom>
          <a:noFill/>
        </p:spPr>
        <p:txBody>
          <a:bodyPr wrap="square" rtlCol="0">
            <a:spAutoFit/>
          </a:bodyPr>
          <a:lstStyle/>
          <a:p>
            <a:r>
              <a:rPr lang="es-ES" dirty="0"/>
              <a:t>La Ley de Faraday de la inducción electromagnética es uno de los principios fundamentales del electromagnetismo y tiene aplicaciones directas en el funcionamiento de las guitarras eléctricas. Esta ley establece que un cambio en el flujo magnético a través de un circuito induce una fuerza electromotriz (fem) en el circuito. En términos simples, se puede decir que un campo magnético variable produce una corriente eléctrica. En una guitarra eléctrica, la Ley de Faraday se aplica de la siguiente manera: </a:t>
            </a:r>
          </a:p>
          <a:p>
            <a:pPr marL="342900" indent="-342900">
              <a:buAutoNum type="arabicPeriod"/>
            </a:pPr>
            <a:r>
              <a:rPr lang="es-ES" dirty="0">
                <a:solidFill>
                  <a:srgbClr val="FF0000"/>
                </a:solidFill>
              </a:rPr>
              <a:t>Pastillas (Pickups) : </a:t>
            </a:r>
            <a:r>
              <a:rPr lang="es-ES" dirty="0"/>
              <a:t>Las pastillas son componentes esenciales de una guitarra eléctrica, responsables de captar las vibraciones de las cuerdas y convertirlas en señales eléctricas. Están compuestas por uno o más imanes y bobinas de alambre de cobre enrollado. </a:t>
            </a:r>
          </a:p>
          <a:p>
            <a:r>
              <a:rPr lang="es-ES" dirty="0"/>
              <a:t>Imanes: Los imanes generan un campo magnético estático.</a:t>
            </a:r>
          </a:p>
          <a:p>
            <a:r>
              <a:rPr lang="es-ES" dirty="0"/>
              <a:t>Bobinas: Alrededor de los imanes, las bobinas de alambre de cobre actúan como conductores para la corriente eléctrica inducida. </a:t>
            </a:r>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p:txBody>
      </p:sp>
      <p:pic>
        <p:nvPicPr>
          <p:cNvPr id="6" name="Imagen 5">
            <a:extLst>
              <a:ext uri="{FF2B5EF4-FFF2-40B4-BE49-F238E27FC236}">
                <a16:creationId xmlns:a16="http://schemas.microsoft.com/office/drawing/2014/main" id="{E7632B40-6870-C1F4-2818-05BCD503E197}"/>
              </a:ext>
            </a:extLst>
          </p:cNvPr>
          <p:cNvPicPr>
            <a:picLocks noChangeAspect="1"/>
          </p:cNvPicPr>
          <p:nvPr/>
        </p:nvPicPr>
        <p:blipFill>
          <a:blip r:embed="rId2"/>
          <a:stretch>
            <a:fillRect/>
          </a:stretch>
        </p:blipFill>
        <p:spPr>
          <a:xfrm>
            <a:off x="3523129" y="3667841"/>
            <a:ext cx="4892351" cy="2777860"/>
          </a:xfrm>
          <a:prstGeom prst="rect">
            <a:avLst/>
          </a:prstGeom>
        </p:spPr>
      </p:pic>
    </p:spTree>
    <p:extLst>
      <p:ext uri="{BB962C8B-B14F-4D97-AF65-F5344CB8AC3E}">
        <p14:creationId xmlns:p14="http://schemas.microsoft.com/office/powerpoint/2010/main" val="359634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3D3CAEF9-D84E-419B-190B-33DEF4456F55}"/>
              </a:ext>
            </a:extLst>
          </p:cNvPr>
          <p:cNvPicPr>
            <a:picLocks noGrp="1" noChangeAspect="1"/>
          </p:cNvPicPr>
          <p:nvPr>
            <p:ph idx="1"/>
          </p:nvPr>
        </p:nvPicPr>
        <p:blipFill>
          <a:blip r:embed="rId2"/>
          <a:stretch>
            <a:fillRect/>
          </a:stretch>
        </p:blipFill>
        <p:spPr>
          <a:xfrm>
            <a:off x="1645435" y="3038383"/>
            <a:ext cx="7978623" cy="3050412"/>
          </a:xfrm>
        </p:spPr>
      </p:pic>
      <p:sp>
        <p:nvSpPr>
          <p:cNvPr id="6" name="CuadroTexto 5">
            <a:extLst>
              <a:ext uri="{FF2B5EF4-FFF2-40B4-BE49-F238E27FC236}">
                <a16:creationId xmlns:a16="http://schemas.microsoft.com/office/drawing/2014/main" id="{65062701-95CF-35BF-237E-F01CCBC231CE}"/>
              </a:ext>
            </a:extLst>
          </p:cNvPr>
          <p:cNvSpPr txBox="1"/>
          <p:nvPr/>
        </p:nvSpPr>
        <p:spPr>
          <a:xfrm>
            <a:off x="1156447" y="484094"/>
            <a:ext cx="9144000" cy="2308324"/>
          </a:xfrm>
          <a:prstGeom prst="rect">
            <a:avLst/>
          </a:prstGeom>
          <a:noFill/>
        </p:spPr>
        <p:txBody>
          <a:bodyPr wrap="square" rtlCol="0">
            <a:spAutoFit/>
          </a:bodyPr>
          <a:lstStyle/>
          <a:p>
            <a:r>
              <a:rPr lang="es-ES" dirty="0">
                <a:solidFill>
                  <a:srgbClr val="FF0000"/>
                </a:solidFill>
              </a:rPr>
              <a:t>2. Inducción Electromagnética: </a:t>
            </a:r>
            <a:r>
              <a:rPr lang="es-ES" dirty="0"/>
              <a:t>Cuando una cuerda de metal de la guitarra vibra cerca de la pastilla, altera el campo magnético creado por los imanes. Esta alteración del campo magnético genera un flujo magnético variable a través de la bobina de la pastilla. </a:t>
            </a:r>
          </a:p>
          <a:p>
            <a:pPr marL="285750" indent="-285750">
              <a:buFont typeface="Arial" panose="020B0604020202020204" pitchFamily="34" charset="0"/>
              <a:buChar char="•"/>
            </a:pPr>
            <a:r>
              <a:rPr lang="es-ES" dirty="0"/>
              <a:t>Vibración de las cuerdas: Las cuerdas de metal de la guitarra, al vibrar, modifican el campo magnético producido por los imanes de las pastillas. </a:t>
            </a:r>
          </a:p>
          <a:p>
            <a:pPr marL="285750" indent="-285750">
              <a:buFont typeface="Arial" panose="020B0604020202020204" pitchFamily="34" charset="0"/>
              <a:buChar char="•"/>
            </a:pPr>
            <a:r>
              <a:rPr lang="es-ES" dirty="0"/>
              <a:t>Cambio en el flujo magnético: Este cambio en el campo magnético induce una variación en el flujo magnético a través de la bobina de la pastilla, de acuerdo con la Ley de Faraday.</a:t>
            </a:r>
            <a:endParaRPr lang="es-AR" dirty="0"/>
          </a:p>
        </p:txBody>
      </p:sp>
    </p:spTree>
    <p:extLst>
      <p:ext uri="{BB962C8B-B14F-4D97-AF65-F5344CB8AC3E}">
        <p14:creationId xmlns:p14="http://schemas.microsoft.com/office/powerpoint/2010/main" val="2424605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D6C0E0C0-97D9-7087-FD68-7C0921C372B6}"/>
              </a:ext>
            </a:extLst>
          </p:cNvPr>
          <p:cNvPicPr>
            <a:picLocks noGrp="1" noChangeAspect="1"/>
          </p:cNvPicPr>
          <p:nvPr>
            <p:ph idx="1"/>
          </p:nvPr>
        </p:nvPicPr>
        <p:blipFill>
          <a:blip r:embed="rId2"/>
          <a:stretch>
            <a:fillRect/>
          </a:stretch>
        </p:blipFill>
        <p:spPr>
          <a:xfrm>
            <a:off x="990717" y="2962387"/>
            <a:ext cx="9191395" cy="3108960"/>
          </a:xfrm>
        </p:spPr>
      </p:pic>
      <p:sp>
        <p:nvSpPr>
          <p:cNvPr id="6" name="CuadroTexto 5">
            <a:extLst>
              <a:ext uri="{FF2B5EF4-FFF2-40B4-BE49-F238E27FC236}">
                <a16:creationId xmlns:a16="http://schemas.microsoft.com/office/drawing/2014/main" id="{8972E634-5887-239A-495B-0C384F780AEF}"/>
              </a:ext>
            </a:extLst>
          </p:cNvPr>
          <p:cNvSpPr txBox="1"/>
          <p:nvPr/>
        </p:nvSpPr>
        <p:spPr>
          <a:xfrm>
            <a:off x="867005" y="457200"/>
            <a:ext cx="8825636" cy="2308324"/>
          </a:xfrm>
          <a:prstGeom prst="rect">
            <a:avLst/>
          </a:prstGeom>
          <a:noFill/>
        </p:spPr>
        <p:txBody>
          <a:bodyPr wrap="square" rtlCol="0">
            <a:spAutoFit/>
          </a:bodyPr>
          <a:lstStyle/>
          <a:p>
            <a:r>
              <a:rPr lang="es-ES" dirty="0">
                <a:solidFill>
                  <a:srgbClr val="FF0000"/>
                </a:solidFill>
              </a:rPr>
              <a:t>3.Generación de Corriente: </a:t>
            </a:r>
            <a:r>
              <a:rPr lang="es-ES" dirty="0"/>
              <a:t>Según la Ley de Faraday de la inducción electromagnética, un flujo magnético variable induce una fuerza electromotriz (fem) en la bobina de la pastilla, generando una corriente eléctrica. Esta corriente eléctrica es una señal que corresponde a la frecuencia y amplitud de la vibración de la cuerda. </a:t>
            </a:r>
          </a:p>
          <a:p>
            <a:pPr marL="285750" indent="-285750">
              <a:buFont typeface="Arial" panose="020B0604020202020204" pitchFamily="34" charset="0"/>
              <a:buChar char="•"/>
            </a:pPr>
            <a:r>
              <a:rPr lang="es-ES" dirty="0"/>
              <a:t>Inducción de corriente: La variación del flujo magnético induce una corriente eléctrica en la bobina.</a:t>
            </a:r>
          </a:p>
          <a:p>
            <a:pPr marL="285750" indent="-285750">
              <a:buFont typeface="Arial" panose="020B0604020202020204" pitchFamily="34" charset="0"/>
              <a:buChar char="•"/>
            </a:pPr>
            <a:r>
              <a:rPr lang="es-ES" dirty="0"/>
              <a:t>Señal eléctrica: Esta corriente es una representación eléctrica de las vibraciones de las cuerdas, con la misma frecuencia y amplitud.</a:t>
            </a:r>
            <a:endParaRPr lang="es-AR" dirty="0"/>
          </a:p>
        </p:txBody>
      </p:sp>
    </p:spTree>
    <p:extLst>
      <p:ext uri="{BB962C8B-B14F-4D97-AF65-F5344CB8AC3E}">
        <p14:creationId xmlns:p14="http://schemas.microsoft.com/office/powerpoint/2010/main" val="31969879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zarra">
  <a:themeElements>
    <a:clrScheme name="Pizarra">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Pizarra">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zarr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TM04033929[[fn=Pizarra]]</Template>
  <TotalTime>1454</TotalTime>
  <Words>1075</Words>
  <Application>Microsoft Office PowerPoint</Application>
  <PresentationFormat>Panorámica</PresentationFormat>
  <Paragraphs>42</Paragraphs>
  <Slides>11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Arial</vt:lpstr>
      <vt:lpstr>Calisto MT</vt:lpstr>
      <vt:lpstr>Wingdings 2</vt:lpstr>
      <vt:lpstr>Pizarra</vt:lpstr>
      <vt:lpstr>Materia: física 2 integrantes: Amaya Fátima Magaldi ramiro  Moreno ramiro tema: guitarra eléctrica. Altavoces.                               Carrera: ing. Industrial </vt:lpstr>
      <vt:lpstr>Leyes en la que se basa el funcionamiento de la guitarra </vt:lpstr>
      <vt:lpstr>Circuito para guitarra: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EXO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 física 2 integrantes: Amaya Fátima Magaldi ramiro  moreno ramiro tema: guitarra eléctrica. Altavoces.                                    Carrera: ing. Industrial</dc:title>
  <dc:creator>Ramiro Mariano Magaldi Nuñez</dc:creator>
  <cp:lastModifiedBy>fatima amaya</cp:lastModifiedBy>
  <cp:revision>10</cp:revision>
  <dcterms:created xsi:type="dcterms:W3CDTF">2024-06-13T23:28:47Z</dcterms:created>
  <dcterms:modified xsi:type="dcterms:W3CDTF">2024-06-25T15:06:37Z</dcterms:modified>
</cp:coreProperties>
</file>