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ddabe91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ddabe91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dabe917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dabe917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ddabe917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ddabe917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dabe917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dabe917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ddabe917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ddabe917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ddabe917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ddabe917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278600" y="422150"/>
            <a:ext cx="6586800" cy="909300"/>
          </a:xfrm>
          <a:prstGeom prst="rect">
            <a:avLst/>
          </a:prstGeom>
          <a:solidFill>
            <a:schemeClr val="lt1"/>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t>Detector de metales</a:t>
            </a:r>
            <a:endParaRPr/>
          </a:p>
        </p:txBody>
      </p:sp>
      <p:sp>
        <p:nvSpPr>
          <p:cNvPr id="55" name="Google Shape;55;p13"/>
          <p:cNvSpPr txBox="1"/>
          <p:nvPr>
            <p:ph idx="1" type="subTitle"/>
          </p:nvPr>
        </p:nvSpPr>
        <p:spPr>
          <a:xfrm>
            <a:off x="143700" y="1822800"/>
            <a:ext cx="8750100" cy="2364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s">
                <a:solidFill>
                  <a:schemeClr val="dk1"/>
                </a:solidFill>
              </a:rPr>
              <a:t>Grupo 20</a:t>
            </a:r>
            <a:endParaRPr b="1">
              <a:solidFill>
                <a:schemeClr val="dk1"/>
              </a:solidFill>
            </a:endParaRPr>
          </a:p>
          <a:p>
            <a:pPr indent="0" lvl="0" marL="0" rtl="0" algn="l">
              <a:spcBef>
                <a:spcPts val="0"/>
              </a:spcBef>
              <a:spcAft>
                <a:spcPts val="0"/>
              </a:spcAft>
              <a:buNone/>
            </a:pPr>
            <a:r>
              <a:rPr lang="es">
                <a:solidFill>
                  <a:schemeClr val="dk1"/>
                </a:solidFill>
              </a:rPr>
              <a:t>Integrantes: </a:t>
            </a:r>
            <a:endParaRPr>
              <a:solidFill>
                <a:schemeClr val="dk1"/>
              </a:solidFill>
            </a:endParaRPr>
          </a:p>
          <a:p>
            <a:pPr indent="-406400" lvl="0" marL="457200" rtl="0" algn="just">
              <a:spcBef>
                <a:spcPts val="0"/>
              </a:spcBef>
              <a:spcAft>
                <a:spcPts val="0"/>
              </a:spcAft>
              <a:buClr>
                <a:schemeClr val="dk1"/>
              </a:buClr>
              <a:buSzPts val="2800"/>
              <a:buChar char="●"/>
            </a:pPr>
            <a:r>
              <a:rPr lang="es">
                <a:solidFill>
                  <a:schemeClr val="dk1"/>
                </a:solidFill>
              </a:rPr>
              <a:t>Daniel Nahuel Alberto. Ing.M</a:t>
            </a:r>
            <a:endParaRPr>
              <a:solidFill>
                <a:schemeClr val="dk1"/>
              </a:solidFill>
            </a:endParaRPr>
          </a:p>
          <a:p>
            <a:pPr indent="-406400" lvl="0" marL="457200" rtl="0" algn="just">
              <a:spcBef>
                <a:spcPts val="0"/>
              </a:spcBef>
              <a:spcAft>
                <a:spcPts val="0"/>
              </a:spcAft>
              <a:buClr>
                <a:schemeClr val="dk1"/>
              </a:buClr>
              <a:buSzPts val="2800"/>
              <a:buChar char="●"/>
            </a:pPr>
            <a:r>
              <a:rPr lang="es">
                <a:solidFill>
                  <a:schemeClr val="dk1"/>
                </a:solidFill>
              </a:rPr>
              <a:t>Cechetti Mattar Franco. </a:t>
            </a:r>
            <a:r>
              <a:rPr lang="es">
                <a:solidFill>
                  <a:schemeClr val="dk1"/>
                </a:solidFill>
              </a:rPr>
              <a:t>Ing.M</a:t>
            </a:r>
            <a:endParaRPr>
              <a:solidFill>
                <a:schemeClr val="dk1"/>
              </a:solidFill>
            </a:endParaRPr>
          </a:p>
          <a:p>
            <a:pPr indent="-406400" lvl="0" marL="457200" rtl="0" algn="just">
              <a:spcBef>
                <a:spcPts val="0"/>
              </a:spcBef>
              <a:spcAft>
                <a:spcPts val="0"/>
              </a:spcAft>
              <a:buClr>
                <a:schemeClr val="dk1"/>
              </a:buClr>
              <a:buSzPts val="2800"/>
              <a:buChar char="●"/>
            </a:pPr>
            <a:r>
              <a:rPr lang="es">
                <a:solidFill>
                  <a:schemeClr val="dk1"/>
                </a:solidFill>
              </a:rPr>
              <a:t>Tornay Helena. </a:t>
            </a:r>
            <a:r>
              <a:rPr lang="es">
                <a:solidFill>
                  <a:schemeClr val="dk1"/>
                </a:solidFill>
              </a:rPr>
              <a:t>Ing.M</a:t>
            </a:r>
            <a:endParaRPr>
              <a:solidFill>
                <a:schemeClr val="dk1"/>
              </a:solidFill>
            </a:endParaRPr>
          </a:p>
          <a:p>
            <a:pPr indent="-406400" lvl="0" marL="457200" rtl="0" algn="just">
              <a:spcBef>
                <a:spcPts val="0"/>
              </a:spcBef>
              <a:spcAft>
                <a:spcPts val="0"/>
              </a:spcAft>
              <a:buClr>
                <a:schemeClr val="dk1"/>
              </a:buClr>
              <a:buSzPts val="2800"/>
              <a:buChar char="●"/>
            </a:pPr>
            <a:r>
              <a:rPr lang="es">
                <a:solidFill>
                  <a:schemeClr val="dk1"/>
                </a:solidFill>
              </a:rPr>
              <a:t>Martínez Gabriel Sebastián. </a:t>
            </a:r>
            <a:r>
              <a:rPr lang="es">
                <a:solidFill>
                  <a:schemeClr val="dk1"/>
                </a:solidFill>
              </a:rPr>
              <a:t>Ing.M</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432525" y="460375"/>
            <a:ext cx="3885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El primer detector </a:t>
            </a:r>
            <a:endParaRPr/>
          </a:p>
        </p:txBody>
      </p:sp>
      <p:sp>
        <p:nvSpPr>
          <p:cNvPr id="61" name="Google Shape;61;p14"/>
          <p:cNvSpPr txBox="1"/>
          <p:nvPr>
            <p:ph idx="1" type="body"/>
          </p:nvPr>
        </p:nvSpPr>
        <p:spPr>
          <a:xfrm>
            <a:off x="311700" y="1152475"/>
            <a:ext cx="4260300" cy="31398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s" sz="1600">
                <a:solidFill>
                  <a:schemeClr val="dk1"/>
                </a:solidFill>
              </a:rPr>
              <a:t>El primer detector de metales fue desarrollado por el inventor francés Gustave Trouvé en 1874. Su dispositivo estaba diseñado para localizar objetos metálicos, como balas alojadas en el cuerpo de personas heridas, sin embargo l</a:t>
            </a:r>
            <a:r>
              <a:rPr lang="es" sz="1659">
                <a:solidFill>
                  <a:schemeClr val="dk1"/>
                </a:solidFill>
              </a:rPr>
              <a:t>a primera patente de un detector de metales fue otorgada en 1925 a Gerhard Fisher, quien desarrolló un modelo más avanzado y comercializable</a:t>
            </a:r>
            <a:endParaRPr sz="1600">
              <a:solidFill>
                <a:schemeClr val="dk1"/>
              </a:solidFill>
            </a:endParaRPr>
          </a:p>
        </p:txBody>
      </p:sp>
      <p:pic>
        <p:nvPicPr>
          <p:cNvPr id="62" name="Google Shape;62;p14"/>
          <p:cNvPicPr preferRelativeResize="0"/>
          <p:nvPr/>
        </p:nvPicPr>
        <p:blipFill>
          <a:blip r:embed="rId3">
            <a:alphaModFix/>
          </a:blip>
          <a:stretch>
            <a:fillRect/>
          </a:stretch>
        </p:blipFill>
        <p:spPr>
          <a:xfrm>
            <a:off x="4877950" y="851338"/>
            <a:ext cx="2927275" cy="344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6510900" cy="572700"/>
          </a:xfrm>
          <a:prstGeom prst="rect">
            <a:avLst/>
          </a:prstGeom>
          <a:solidFill>
            <a:schemeClr val="lt1"/>
          </a:solidFill>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s" sz="2300"/>
              <a:t>Los principios físicos detrás de estos detectores</a:t>
            </a:r>
            <a:endParaRPr sz="4000"/>
          </a:p>
        </p:txBody>
      </p:sp>
      <p:sp>
        <p:nvSpPr>
          <p:cNvPr id="68" name="Google Shape;68;p15"/>
          <p:cNvSpPr txBox="1"/>
          <p:nvPr>
            <p:ph idx="1" type="body"/>
          </p:nvPr>
        </p:nvSpPr>
        <p:spPr>
          <a:xfrm>
            <a:off x="311700" y="1355500"/>
            <a:ext cx="4260300" cy="13458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1100">
                <a:solidFill>
                  <a:schemeClr val="dk1"/>
                </a:solidFill>
              </a:rPr>
              <a:t> </a:t>
            </a:r>
            <a:r>
              <a:rPr b="1" lang="es" sz="1700">
                <a:solidFill>
                  <a:schemeClr val="dk1"/>
                </a:solidFill>
              </a:rPr>
              <a:t>Inducción electromagnética:</a:t>
            </a:r>
            <a:r>
              <a:rPr lang="es" sz="1700">
                <a:solidFill>
                  <a:schemeClr val="dk1"/>
                </a:solidFill>
              </a:rPr>
              <a:t> Utilizan una bobina para producir un campo electromagnético que interactúa con los objetos metálicos cercanos</a:t>
            </a:r>
            <a:endParaRPr sz="2400"/>
          </a:p>
        </p:txBody>
      </p:sp>
      <p:sp>
        <p:nvSpPr>
          <p:cNvPr id="69" name="Google Shape;69;p15"/>
          <p:cNvSpPr txBox="1"/>
          <p:nvPr/>
        </p:nvSpPr>
        <p:spPr>
          <a:xfrm>
            <a:off x="311700" y="3370150"/>
            <a:ext cx="4260300" cy="1048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700">
                <a:solidFill>
                  <a:schemeClr val="dk1"/>
                </a:solidFill>
              </a:rPr>
              <a:t> Corrientes de Foucault: </a:t>
            </a:r>
            <a:r>
              <a:rPr lang="es" sz="1700">
                <a:solidFill>
                  <a:schemeClr val="dk1"/>
                </a:solidFill>
              </a:rPr>
              <a:t>El metal actúa como un conductor y se inducen estas corrientes en su superficie</a:t>
            </a:r>
            <a:endParaRPr sz="2000"/>
          </a:p>
        </p:txBody>
      </p:sp>
      <p:sp>
        <p:nvSpPr>
          <p:cNvPr id="70" name="Google Shape;70;p15"/>
          <p:cNvSpPr txBox="1"/>
          <p:nvPr/>
        </p:nvSpPr>
        <p:spPr>
          <a:xfrm>
            <a:off x="4795000" y="2120175"/>
            <a:ext cx="4260300" cy="1349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700">
                <a:solidFill>
                  <a:schemeClr val="dk1"/>
                </a:solidFill>
              </a:rPr>
              <a:t>Variación en la impedancia o resonancia: </a:t>
            </a:r>
            <a:r>
              <a:rPr lang="es" sz="1700">
                <a:solidFill>
                  <a:schemeClr val="dk1"/>
                </a:solidFill>
              </a:rPr>
              <a:t>M</a:t>
            </a:r>
            <a:r>
              <a:rPr lang="es" sz="1700">
                <a:solidFill>
                  <a:schemeClr val="dk1"/>
                </a:solidFill>
              </a:rPr>
              <a:t>ide cambios en el campo electromagnético debido a la presencia de metales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972350" y="471875"/>
            <a:ext cx="5199300" cy="5727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¿Qué elementos tiene un detector?</a:t>
            </a:r>
            <a:endParaRPr/>
          </a:p>
        </p:txBody>
      </p:sp>
      <p:pic>
        <p:nvPicPr>
          <p:cNvPr id="76" name="Google Shape;76;p16"/>
          <p:cNvPicPr preferRelativeResize="0"/>
          <p:nvPr/>
        </p:nvPicPr>
        <p:blipFill>
          <a:blip r:embed="rId3">
            <a:alphaModFix/>
          </a:blip>
          <a:stretch>
            <a:fillRect/>
          </a:stretch>
        </p:blipFill>
        <p:spPr>
          <a:xfrm>
            <a:off x="1383250" y="1415600"/>
            <a:ext cx="6377501" cy="2312300"/>
          </a:xfrm>
          <a:prstGeom prst="rect">
            <a:avLst/>
          </a:prstGeom>
          <a:noFill/>
          <a:ln>
            <a:noFill/>
          </a:ln>
        </p:spPr>
      </p:pic>
      <p:pic>
        <p:nvPicPr>
          <p:cNvPr id="77" name="Google Shape;77;p16"/>
          <p:cNvPicPr preferRelativeResize="0"/>
          <p:nvPr/>
        </p:nvPicPr>
        <p:blipFill>
          <a:blip r:embed="rId4">
            <a:alphaModFix/>
          </a:blip>
          <a:stretch>
            <a:fillRect/>
          </a:stretch>
        </p:blipFill>
        <p:spPr>
          <a:xfrm>
            <a:off x="3128900" y="1276588"/>
            <a:ext cx="2886200" cy="3181225"/>
          </a:xfrm>
          <a:prstGeom prst="rect">
            <a:avLst/>
          </a:prstGeom>
          <a:noFill/>
          <a:ln>
            <a:noFill/>
          </a:ln>
        </p:spPr>
      </p:pic>
      <p:pic>
        <p:nvPicPr>
          <p:cNvPr id="78" name="Google Shape;78;p16"/>
          <p:cNvPicPr preferRelativeResize="0"/>
          <p:nvPr/>
        </p:nvPicPr>
        <p:blipFill rotWithShape="1">
          <a:blip r:embed="rId5">
            <a:alphaModFix/>
          </a:blip>
          <a:srcRect b="47747" l="0" r="58937" t="0"/>
          <a:stretch/>
        </p:blipFill>
        <p:spPr>
          <a:xfrm>
            <a:off x="3128901" y="1415600"/>
            <a:ext cx="2486683" cy="31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4260300" cy="5727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Principio de  funcionamiento</a:t>
            </a:r>
            <a:endParaRPr/>
          </a:p>
        </p:txBody>
      </p:sp>
      <p:sp>
        <p:nvSpPr>
          <p:cNvPr id="84" name="Google Shape;84;p17"/>
          <p:cNvSpPr txBox="1"/>
          <p:nvPr>
            <p:ph idx="1" type="body"/>
          </p:nvPr>
        </p:nvSpPr>
        <p:spPr>
          <a:xfrm>
            <a:off x="311700" y="1152475"/>
            <a:ext cx="4957500" cy="750600"/>
          </a:xfrm>
          <a:prstGeom prst="rect">
            <a:avLst/>
          </a:prstGeom>
          <a:solidFill>
            <a:schemeClr val="lt1"/>
          </a:solidFill>
        </p:spPr>
        <p:txBody>
          <a:bodyPr anchorCtr="0" anchor="t" bIns="91425" lIns="91425" spcFirstLastPara="1" rIns="91425" wrap="square" tIns="91425">
            <a:normAutofit/>
          </a:bodyPr>
          <a:lstStyle/>
          <a:p>
            <a:pPr indent="-317500" lvl="0" marL="457200" rtl="0" algn="l">
              <a:spcBef>
                <a:spcPts val="1200"/>
              </a:spcBef>
              <a:spcAft>
                <a:spcPts val="0"/>
              </a:spcAft>
              <a:buClr>
                <a:schemeClr val="dk1"/>
              </a:buClr>
              <a:buSzPts val="1400"/>
              <a:buChar char="●"/>
            </a:pPr>
            <a:r>
              <a:rPr b="1" lang="es" sz="1400">
                <a:solidFill>
                  <a:schemeClr val="dk1"/>
                </a:solidFill>
              </a:rPr>
              <a:t>Generación de un campo electromagnético:</a:t>
            </a:r>
            <a:r>
              <a:rPr lang="es" sz="1400">
                <a:solidFill>
                  <a:schemeClr val="dk1"/>
                </a:solidFill>
              </a:rPr>
              <a:t> Este campo genera corriente inducida</a:t>
            </a:r>
            <a:r>
              <a:rPr lang="es" sz="1500">
                <a:solidFill>
                  <a:schemeClr val="dk1"/>
                </a:solidFill>
              </a:rPr>
              <a:t>.</a:t>
            </a:r>
            <a:endParaRPr/>
          </a:p>
        </p:txBody>
      </p:sp>
      <p:pic>
        <p:nvPicPr>
          <p:cNvPr id="85" name="Google Shape;85;p17"/>
          <p:cNvPicPr preferRelativeResize="0"/>
          <p:nvPr/>
        </p:nvPicPr>
        <p:blipFill rotWithShape="1">
          <a:blip r:embed="rId3">
            <a:alphaModFix/>
          </a:blip>
          <a:srcRect b="6235" l="0" r="0" t="0"/>
          <a:stretch/>
        </p:blipFill>
        <p:spPr>
          <a:xfrm>
            <a:off x="5784200" y="641725"/>
            <a:ext cx="2728624" cy="1489825"/>
          </a:xfrm>
          <a:prstGeom prst="rect">
            <a:avLst/>
          </a:prstGeom>
          <a:noFill/>
          <a:ln>
            <a:noFill/>
          </a:ln>
        </p:spPr>
      </p:pic>
      <p:pic>
        <p:nvPicPr>
          <p:cNvPr id="86" name="Google Shape;86;p17"/>
          <p:cNvPicPr preferRelativeResize="0"/>
          <p:nvPr/>
        </p:nvPicPr>
        <p:blipFill rotWithShape="1">
          <a:blip r:embed="rId4">
            <a:alphaModFix/>
          </a:blip>
          <a:srcRect b="37266" l="0" r="62579" t="33253"/>
          <a:stretch/>
        </p:blipFill>
        <p:spPr>
          <a:xfrm>
            <a:off x="5609625" y="2252400"/>
            <a:ext cx="1772293" cy="1588950"/>
          </a:xfrm>
          <a:prstGeom prst="rect">
            <a:avLst/>
          </a:prstGeom>
          <a:noFill/>
          <a:ln>
            <a:noFill/>
          </a:ln>
        </p:spPr>
      </p:pic>
      <p:sp>
        <p:nvSpPr>
          <p:cNvPr id="87" name="Google Shape;87;p17"/>
          <p:cNvSpPr txBox="1"/>
          <p:nvPr/>
        </p:nvSpPr>
        <p:spPr>
          <a:xfrm>
            <a:off x="622500" y="2252400"/>
            <a:ext cx="4646700" cy="946500"/>
          </a:xfrm>
          <a:prstGeom prst="rect">
            <a:avLst/>
          </a:prstGeom>
          <a:solidFill>
            <a:schemeClr val="lt1"/>
          </a:solidFill>
          <a:ln>
            <a:noFill/>
          </a:ln>
        </p:spPr>
        <p:txBody>
          <a:bodyPr anchorCtr="0" anchor="t" bIns="91425" lIns="91425" spcFirstLastPara="1" rIns="91425" wrap="square" tIns="91425">
            <a:spAutoFit/>
          </a:bodyPr>
          <a:lstStyle/>
          <a:p>
            <a:pPr indent="-323850" lvl="0" marL="457200" rtl="0" algn="l">
              <a:lnSpc>
                <a:spcPct val="115000"/>
              </a:lnSpc>
              <a:spcBef>
                <a:spcPts val="1200"/>
              </a:spcBef>
              <a:spcAft>
                <a:spcPts val="0"/>
              </a:spcAft>
              <a:buClr>
                <a:schemeClr val="dk1"/>
              </a:buClr>
              <a:buSzPts val="1500"/>
              <a:buChar char="●"/>
            </a:pPr>
            <a:r>
              <a:rPr b="1" lang="es" sz="1500">
                <a:solidFill>
                  <a:schemeClr val="dk1"/>
                </a:solidFill>
              </a:rPr>
              <a:t>Interacción con objetos metálicos: </a:t>
            </a:r>
            <a:r>
              <a:rPr lang="es" sz="1500">
                <a:solidFill>
                  <a:schemeClr val="dk1"/>
                </a:solidFill>
              </a:rPr>
              <a:t>Estas corrientes inducidas generan su propio campo magnético secundario al magnetizar la pieza.</a:t>
            </a:r>
            <a:endParaRPr/>
          </a:p>
        </p:txBody>
      </p:sp>
      <p:sp>
        <p:nvSpPr>
          <p:cNvPr id="88" name="Google Shape;88;p17"/>
          <p:cNvSpPr txBox="1"/>
          <p:nvPr/>
        </p:nvSpPr>
        <p:spPr>
          <a:xfrm>
            <a:off x="810600" y="3548225"/>
            <a:ext cx="3827400" cy="1075200"/>
          </a:xfrm>
          <a:prstGeom prst="rect">
            <a:avLst/>
          </a:prstGeom>
          <a:solidFill>
            <a:schemeClr val="lt1"/>
          </a:solid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Clr>
                <a:schemeClr val="dk1"/>
              </a:buClr>
              <a:buSzPts val="1300"/>
              <a:buChar char="●"/>
            </a:pPr>
            <a:r>
              <a:rPr b="1" lang="es" sz="1300">
                <a:solidFill>
                  <a:schemeClr val="dk1"/>
                </a:solidFill>
              </a:rPr>
              <a:t>Procesamiento de señal y alerta: </a:t>
            </a:r>
            <a:r>
              <a:rPr lang="es" sz="1300">
                <a:solidFill>
                  <a:schemeClr val="dk1"/>
                </a:solidFill>
              </a:rPr>
              <a:t>Haciendo uso de integrados u otro método de procesamiento nos de una señal visual o sonora.</a:t>
            </a:r>
            <a:endParaRPr sz="1300">
              <a:solidFill>
                <a:schemeClr val="dk1"/>
              </a:solidFill>
            </a:endParaRPr>
          </a:p>
        </p:txBody>
      </p:sp>
      <p:pic>
        <p:nvPicPr>
          <p:cNvPr id="89" name="Google Shape;89;p17"/>
          <p:cNvPicPr preferRelativeResize="0"/>
          <p:nvPr/>
        </p:nvPicPr>
        <p:blipFill>
          <a:blip r:embed="rId5">
            <a:alphaModFix/>
          </a:blip>
          <a:stretch>
            <a:fillRect/>
          </a:stretch>
        </p:blipFill>
        <p:spPr>
          <a:xfrm>
            <a:off x="5095750" y="3841350"/>
            <a:ext cx="1157250" cy="1157250"/>
          </a:xfrm>
          <a:prstGeom prst="rect">
            <a:avLst/>
          </a:prstGeom>
          <a:noFill/>
          <a:ln>
            <a:noFill/>
          </a:ln>
        </p:spPr>
      </p:pic>
      <p:pic>
        <p:nvPicPr>
          <p:cNvPr id="90" name="Google Shape;90;p17"/>
          <p:cNvPicPr preferRelativeResize="0"/>
          <p:nvPr/>
        </p:nvPicPr>
        <p:blipFill>
          <a:blip r:embed="rId6">
            <a:alphaModFix/>
          </a:blip>
          <a:stretch>
            <a:fillRect/>
          </a:stretch>
        </p:blipFill>
        <p:spPr>
          <a:xfrm>
            <a:off x="6512031" y="3841350"/>
            <a:ext cx="1272970" cy="1157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3238500" cy="5727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Modos de detección</a:t>
            </a:r>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1700">
                <a:solidFill>
                  <a:schemeClr val="dk1"/>
                </a:solidFill>
              </a:rPr>
              <a:t> Inducción de Pulso (PI) vs. Frecuencia Variable (VLF)</a:t>
            </a:r>
            <a:endParaRPr b="1" sz="1700">
              <a:solidFill>
                <a:schemeClr val="dk1"/>
              </a:solidFill>
            </a:endParaRPr>
          </a:p>
          <a:p>
            <a:pPr indent="0" lvl="0" marL="0" rtl="0" algn="l">
              <a:spcBef>
                <a:spcPts val="0"/>
              </a:spcBef>
              <a:spcAft>
                <a:spcPts val="0"/>
              </a:spcAft>
              <a:buNone/>
            </a:pPr>
            <a:r>
              <a:rPr lang="es" sz="1700">
                <a:solidFill>
                  <a:schemeClr val="dk1"/>
                </a:solidFill>
              </a:rPr>
              <a:t>Existen diferentes tecnologías de detección:</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336550" lvl="0" marL="457200" rtl="0" algn="l">
              <a:spcBef>
                <a:spcPts val="0"/>
              </a:spcBef>
              <a:spcAft>
                <a:spcPts val="0"/>
              </a:spcAft>
              <a:buClr>
                <a:schemeClr val="dk1"/>
              </a:buClr>
              <a:buSzPts val="1700"/>
              <a:buChar char="●"/>
            </a:pPr>
            <a:r>
              <a:rPr b="1" lang="es" sz="1700">
                <a:solidFill>
                  <a:schemeClr val="dk1"/>
                </a:solidFill>
              </a:rPr>
              <a:t>Inducción de Pulso (PI)</a:t>
            </a:r>
            <a:r>
              <a:rPr lang="es" sz="1700">
                <a:solidFill>
                  <a:schemeClr val="dk1"/>
                </a:solidFill>
              </a:rPr>
              <a:t>: Envía pulsos magnéticos breves y mide la respuesta de los metales sin interferencia de minerales del suelo.</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1200"/>
              </a:spcBef>
              <a:spcAft>
                <a:spcPts val="0"/>
              </a:spcAft>
              <a:buClr>
                <a:schemeClr val="dk1"/>
              </a:buClr>
              <a:buSzPts val="1700"/>
              <a:buChar char="●"/>
            </a:pPr>
            <a:r>
              <a:rPr b="1" lang="es" sz="1700">
                <a:solidFill>
                  <a:schemeClr val="dk1"/>
                </a:solidFill>
              </a:rPr>
              <a:t>Frecuencia Variable (VLF)</a:t>
            </a:r>
            <a:r>
              <a:rPr lang="es" sz="1700">
                <a:solidFill>
                  <a:schemeClr val="dk1"/>
                </a:solidFill>
              </a:rPr>
              <a:t>: Usa dos bobinas (transmisora y receptora) para detectar cambios en la fase electromagnética, diferenciando metales. Siendo esta una de las más comunes en el mercado.</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594700" y="471875"/>
            <a:ext cx="2070000" cy="5727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Aplicaciones</a:t>
            </a:r>
            <a:endParaRPr/>
          </a:p>
        </p:txBody>
      </p:sp>
      <p:sp>
        <p:nvSpPr>
          <p:cNvPr id="102" name="Google Shape;102;p19"/>
          <p:cNvSpPr txBox="1"/>
          <p:nvPr>
            <p:ph idx="1" type="body"/>
          </p:nvPr>
        </p:nvSpPr>
        <p:spPr>
          <a:xfrm>
            <a:off x="298250" y="1118700"/>
            <a:ext cx="5427600" cy="30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solidFill>
                  <a:schemeClr val="dk1"/>
                </a:solidFill>
              </a:rPr>
              <a:t>Industriales:</a:t>
            </a:r>
            <a:r>
              <a:rPr lang="es">
                <a:solidFill>
                  <a:schemeClr val="dk1"/>
                </a:solidFill>
              </a:rPr>
              <a:t> Usados en este </a:t>
            </a:r>
            <a:r>
              <a:rPr lang="es">
                <a:solidFill>
                  <a:schemeClr val="dk1"/>
                </a:solidFill>
              </a:rPr>
              <a:t>ámbito</a:t>
            </a:r>
            <a:r>
              <a:rPr lang="es">
                <a:solidFill>
                  <a:schemeClr val="dk1"/>
                </a:solidFill>
              </a:rPr>
              <a:t> para protección de maquinaria y separación de materiales.</a:t>
            </a:r>
            <a:endParaRPr>
              <a:solidFill>
                <a:schemeClr val="dk1"/>
              </a:solidFill>
            </a:endParaRPr>
          </a:p>
          <a:p>
            <a:pPr indent="0" lvl="0" marL="0" rtl="0" algn="l">
              <a:spcBef>
                <a:spcPts val="1200"/>
              </a:spcBef>
              <a:spcAft>
                <a:spcPts val="0"/>
              </a:spcAft>
              <a:buNone/>
            </a:pPr>
            <a:r>
              <a:rPr b="1" lang="es">
                <a:solidFill>
                  <a:schemeClr val="dk1"/>
                </a:solidFill>
              </a:rPr>
              <a:t>Seguridad:</a:t>
            </a:r>
            <a:r>
              <a:rPr lang="es">
                <a:solidFill>
                  <a:schemeClr val="dk1"/>
                </a:solidFill>
              </a:rPr>
              <a:t> Para detectar si hay existencia de este material en lugares donde sea peligroso o sospechoso, por ejemplo; aeropuerto o uso militar.</a:t>
            </a:r>
            <a:endParaRPr>
              <a:solidFill>
                <a:schemeClr val="dk1"/>
              </a:solidFill>
            </a:endParaRPr>
          </a:p>
          <a:p>
            <a:pPr indent="0" lvl="0" marL="0" rtl="0" algn="l">
              <a:spcBef>
                <a:spcPts val="1200"/>
              </a:spcBef>
              <a:spcAft>
                <a:spcPts val="1200"/>
              </a:spcAft>
              <a:buNone/>
            </a:pPr>
            <a:r>
              <a:rPr b="1" lang="es">
                <a:solidFill>
                  <a:schemeClr val="dk1"/>
                </a:solidFill>
              </a:rPr>
              <a:t>Personales:</a:t>
            </a:r>
            <a:r>
              <a:rPr lang="es">
                <a:solidFill>
                  <a:schemeClr val="dk1"/>
                </a:solidFill>
              </a:rPr>
              <a:t> Para uso personal sea por el motivo que sea.</a:t>
            </a:r>
            <a:endParaRPr>
              <a:solidFill>
                <a:schemeClr val="dk1"/>
              </a:solidFill>
            </a:endParaRPr>
          </a:p>
        </p:txBody>
      </p:sp>
      <p:pic>
        <p:nvPicPr>
          <p:cNvPr id="103" name="Google Shape;103;p19"/>
          <p:cNvPicPr preferRelativeResize="0"/>
          <p:nvPr/>
        </p:nvPicPr>
        <p:blipFill>
          <a:blip r:embed="rId3">
            <a:alphaModFix/>
          </a:blip>
          <a:stretch>
            <a:fillRect/>
          </a:stretch>
        </p:blipFill>
        <p:spPr>
          <a:xfrm>
            <a:off x="6121750" y="139650"/>
            <a:ext cx="2766825" cy="2346275"/>
          </a:xfrm>
          <a:prstGeom prst="rect">
            <a:avLst/>
          </a:prstGeom>
          <a:noFill/>
          <a:ln>
            <a:noFill/>
          </a:ln>
        </p:spPr>
      </p:pic>
      <p:pic>
        <p:nvPicPr>
          <p:cNvPr id="104" name="Google Shape;104;p19"/>
          <p:cNvPicPr preferRelativeResize="0"/>
          <p:nvPr/>
        </p:nvPicPr>
        <p:blipFill>
          <a:blip r:embed="rId4">
            <a:alphaModFix/>
          </a:blip>
          <a:stretch>
            <a:fillRect/>
          </a:stretch>
        </p:blipFill>
        <p:spPr>
          <a:xfrm>
            <a:off x="6076413" y="2637075"/>
            <a:ext cx="2857500" cy="1495425"/>
          </a:xfrm>
          <a:prstGeom prst="rect">
            <a:avLst/>
          </a:prstGeom>
          <a:noFill/>
          <a:ln>
            <a:noFill/>
          </a:ln>
        </p:spPr>
      </p:pic>
      <p:pic>
        <p:nvPicPr>
          <p:cNvPr id="105" name="Google Shape;105;p19"/>
          <p:cNvPicPr preferRelativeResize="0"/>
          <p:nvPr/>
        </p:nvPicPr>
        <p:blipFill rotWithShape="1">
          <a:blip r:embed="rId5">
            <a:alphaModFix/>
          </a:blip>
          <a:srcRect b="19111" l="0" r="0" t="18023"/>
          <a:stretch/>
        </p:blipFill>
        <p:spPr>
          <a:xfrm>
            <a:off x="1514250" y="3998225"/>
            <a:ext cx="2766825" cy="94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