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Bricolage Grotesque 36 Ultra-Bold" panose="020B0604020202020204" charset="0"/>
      <p:regular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Open Sauce Bold" panose="020B0604020202020204" charset="0"/>
      <p:regular r:id="rId14"/>
    </p:embeddedFont>
    <p:embeddedFont>
      <p:font typeface="Bricolage Grotesque 36 Bold" panose="020B0604020202020204" charset="0"/>
      <p:regular r:id="rId15"/>
    </p:embeddedFont>
    <p:embeddedFont>
      <p:font typeface="Bricolage Grotesque 36" panose="020B0604020202020204" charset="0"/>
      <p:regular r:id="rId16"/>
    </p:embeddedFont>
    <p:embeddedFont>
      <p:font typeface="TT Hoves Bold" panose="020B0604020202020204" charset="0"/>
      <p:regular r:id="rId17"/>
    </p:embeddedFont>
    <p:embeddedFont>
      <p:font typeface="Sniglet" panose="020B0604020202020204" charset="0"/>
      <p:regular r:id="rId18"/>
    </p:embeddedFont>
    <p:embeddedFont>
      <p:font typeface="Raleway Medium" panose="020B0604020202020204" charset="0"/>
      <p:regular r:id="rId19"/>
    </p:embeddedFont>
    <p:embeddedFont>
      <p:font typeface="Bebas Neue Cyrillic" panose="020B0604020202020204" charset="0"/>
      <p:regular r:id="rId20"/>
    </p:embeddedFont>
    <p:embeddedFont>
      <p:font typeface="Open Sauce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97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viewProps" Target="view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sv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8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22.png"/><Relationship Id="rId17" Type="http://schemas.openxmlformats.org/officeDocument/2006/relationships/image" Target="../media/image42.sv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34.sv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45923" y="1028700"/>
            <a:ext cx="9665134" cy="9401540"/>
          </a:xfrm>
          <a:custGeom>
            <a:avLst/>
            <a:gdLst/>
            <a:ahLst/>
            <a:cxnLst/>
            <a:rect l="l" t="t" r="r" b="b"/>
            <a:pathLst>
              <a:path w="9665134" h="9401540">
                <a:moveTo>
                  <a:pt x="0" y="0"/>
                </a:moveTo>
                <a:lnTo>
                  <a:pt x="9665134" y="0"/>
                </a:lnTo>
                <a:lnTo>
                  <a:pt x="9665134" y="9401540"/>
                </a:lnTo>
                <a:lnTo>
                  <a:pt x="0" y="9401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7888" y="389326"/>
            <a:ext cx="3532093" cy="1996400"/>
          </a:xfrm>
          <a:custGeom>
            <a:avLst/>
            <a:gdLst/>
            <a:ahLst/>
            <a:cxnLst/>
            <a:rect l="l" t="t" r="r" b="b"/>
            <a:pathLst>
              <a:path w="3532093" h="1996400">
                <a:moveTo>
                  <a:pt x="0" y="0"/>
                </a:moveTo>
                <a:lnTo>
                  <a:pt x="3532093" y="0"/>
                </a:lnTo>
                <a:lnTo>
                  <a:pt x="3532093" y="1996400"/>
                </a:lnTo>
                <a:lnTo>
                  <a:pt x="0" y="1996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04278" y="608899"/>
            <a:ext cx="1899649" cy="1776827"/>
          </a:xfrm>
          <a:custGeom>
            <a:avLst/>
            <a:gdLst/>
            <a:ahLst/>
            <a:cxnLst/>
            <a:rect l="l" t="t" r="r" b="b"/>
            <a:pathLst>
              <a:path w="1899649" h="1776827">
                <a:moveTo>
                  <a:pt x="0" y="0"/>
                </a:moveTo>
                <a:lnTo>
                  <a:pt x="1899649" y="0"/>
                </a:lnTo>
                <a:lnTo>
                  <a:pt x="1899649" y="1776827"/>
                </a:lnTo>
                <a:lnTo>
                  <a:pt x="0" y="17768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27176" y="3094607"/>
            <a:ext cx="10750455" cy="3286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639"/>
              </a:lnSpc>
              <a:spcBef>
                <a:spcPct val="0"/>
              </a:spcBef>
            </a:pPr>
            <a:r>
              <a:rPr lang="en-US" sz="12639" b="1">
                <a:solidFill>
                  <a:srgbClr val="297350"/>
                </a:solidFill>
                <a:latin typeface="Bricolage Grotesque 36 Ultra-Bold"/>
                <a:ea typeface="Bricolage Grotesque 36 Ultra-Bold"/>
                <a:cs typeface="Bricolage Grotesque 36 Ultra-Bold"/>
                <a:sym typeface="Bricolage Grotesque 36 Ultra-Bold"/>
              </a:rPr>
              <a:t>Precipitador Electrostático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7176" y="7464538"/>
            <a:ext cx="5828337" cy="2331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2"/>
              </a:lnSpc>
            </a:pPr>
            <a:r>
              <a:rPr lang="en-US" sz="3344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Antuña, Sofia</a:t>
            </a:r>
          </a:p>
          <a:p>
            <a:pPr algn="l">
              <a:lnSpc>
                <a:spcPts val="4682"/>
              </a:lnSpc>
            </a:pPr>
            <a:r>
              <a:rPr lang="en-US" sz="3344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Forastello, Ana </a:t>
            </a:r>
          </a:p>
          <a:p>
            <a:pPr algn="l">
              <a:lnSpc>
                <a:spcPts val="4682"/>
              </a:lnSpc>
            </a:pPr>
            <a:r>
              <a:rPr lang="en-US" sz="3344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Luna, Alex</a:t>
            </a:r>
          </a:p>
          <a:p>
            <a:pPr algn="l">
              <a:lnSpc>
                <a:spcPts val="4682"/>
              </a:lnSpc>
            </a:pPr>
            <a:r>
              <a:rPr lang="en-US" sz="3344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Rosales, Maria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78431" y="6781124"/>
            <a:ext cx="5828337" cy="569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2"/>
              </a:lnSpc>
            </a:pPr>
            <a:r>
              <a:rPr lang="en-US" sz="3344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INTEGRANTES: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366363">
            <a:off x="-1979058" y="287785"/>
            <a:ext cx="11790918" cy="9711429"/>
          </a:xfrm>
          <a:custGeom>
            <a:avLst/>
            <a:gdLst/>
            <a:ahLst/>
            <a:cxnLst/>
            <a:rect l="l" t="t" r="r" b="b"/>
            <a:pathLst>
              <a:path w="11790918" h="9711429">
                <a:moveTo>
                  <a:pt x="0" y="0"/>
                </a:moveTo>
                <a:lnTo>
                  <a:pt x="11790918" y="0"/>
                </a:lnTo>
                <a:lnTo>
                  <a:pt x="11790918" y="9711430"/>
                </a:lnTo>
                <a:lnTo>
                  <a:pt x="0" y="971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144000" y="-122253"/>
            <a:ext cx="9334500" cy="10668000"/>
            <a:chOff x="0" y="0"/>
            <a:chExt cx="2458469" cy="280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58469" cy="2809679"/>
            </a:xfrm>
            <a:custGeom>
              <a:avLst/>
              <a:gdLst/>
              <a:ahLst/>
              <a:cxnLst/>
              <a:rect l="l" t="t" r="r" b="b"/>
              <a:pathLst>
                <a:path w="2458469" h="2809679">
                  <a:moveTo>
                    <a:pt x="0" y="0"/>
                  </a:moveTo>
                  <a:lnTo>
                    <a:pt x="2458469" y="0"/>
                  </a:lnTo>
                  <a:lnTo>
                    <a:pt x="2458469" y="2809679"/>
                  </a:lnTo>
                  <a:lnTo>
                    <a:pt x="0" y="2809679"/>
                  </a:lnTo>
                  <a:close/>
                </a:path>
              </a:pathLst>
            </a:custGeom>
            <a:solidFill>
              <a:srgbClr val="41B57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458469" cy="28382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382000" y="456586"/>
            <a:ext cx="9334500" cy="3871086"/>
            <a:chOff x="0" y="0"/>
            <a:chExt cx="3259945" cy="1351923"/>
          </a:xfrm>
        </p:grpSpPr>
        <p:sp>
          <p:nvSpPr>
            <p:cNvPr id="7" name="Freeform 7"/>
            <p:cNvSpPr/>
            <p:nvPr/>
          </p:nvSpPr>
          <p:spPr>
            <a:xfrm>
              <a:off x="80010" y="80010"/>
              <a:ext cx="3167235" cy="1259213"/>
            </a:xfrm>
            <a:custGeom>
              <a:avLst/>
              <a:gdLst/>
              <a:ahLst/>
              <a:cxnLst/>
              <a:rect l="l" t="t" r="r" b="b"/>
              <a:pathLst>
                <a:path w="3167235" h="1259213">
                  <a:moveTo>
                    <a:pt x="0" y="1204603"/>
                  </a:moveTo>
                  <a:lnTo>
                    <a:pt x="0" y="1259213"/>
                  </a:lnTo>
                  <a:lnTo>
                    <a:pt x="3167235" y="1259213"/>
                  </a:lnTo>
                  <a:lnTo>
                    <a:pt x="3167235" y="0"/>
                  </a:lnTo>
                  <a:lnTo>
                    <a:pt x="3112625" y="0"/>
                  </a:lnTo>
                  <a:lnTo>
                    <a:pt x="3112625" y="120460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67310" y="67310"/>
              <a:ext cx="3192634" cy="1284613"/>
            </a:xfrm>
            <a:custGeom>
              <a:avLst/>
              <a:gdLst/>
              <a:ahLst/>
              <a:cxnLst/>
              <a:rect l="l" t="t" r="r" b="b"/>
              <a:pathLst>
                <a:path w="3192634" h="1284613">
                  <a:moveTo>
                    <a:pt x="3125325" y="0"/>
                  </a:moveTo>
                  <a:lnTo>
                    <a:pt x="3125325" y="12700"/>
                  </a:lnTo>
                  <a:lnTo>
                    <a:pt x="3179935" y="12700"/>
                  </a:lnTo>
                  <a:lnTo>
                    <a:pt x="3179935" y="1271913"/>
                  </a:lnTo>
                  <a:lnTo>
                    <a:pt x="12700" y="1271913"/>
                  </a:lnTo>
                  <a:lnTo>
                    <a:pt x="12700" y="1217303"/>
                  </a:lnTo>
                  <a:lnTo>
                    <a:pt x="0" y="1217303"/>
                  </a:lnTo>
                  <a:lnTo>
                    <a:pt x="0" y="1284613"/>
                  </a:lnTo>
                  <a:lnTo>
                    <a:pt x="3192634" y="1284613"/>
                  </a:lnTo>
                  <a:lnTo>
                    <a:pt x="3192634" y="0"/>
                  </a:lnTo>
                  <a:close/>
                </a:path>
              </a:pathLst>
            </a:custGeom>
            <a:solidFill>
              <a:srgbClr val="000001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2700" y="12700"/>
              <a:ext cx="3167235" cy="1259213"/>
            </a:xfrm>
            <a:custGeom>
              <a:avLst/>
              <a:gdLst/>
              <a:ahLst/>
              <a:cxnLst/>
              <a:rect l="l" t="t" r="r" b="b"/>
              <a:pathLst>
                <a:path w="3167235" h="1259213">
                  <a:moveTo>
                    <a:pt x="0" y="0"/>
                  </a:moveTo>
                  <a:lnTo>
                    <a:pt x="3167235" y="0"/>
                  </a:lnTo>
                  <a:lnTo>
                    <a:pt x="3167235" y="1259213"/>
                  </a:lnTo>
                  <a:lnTo>
                    <a:pt x="0" y="1259213"/>
                  </a:lnTo>
                  <a:close/>
                </a:path>
              </a:pathLst>
            </a:custGeom>
            <a:solidFill>
              <a:srgbClr val="9DB81E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192635" cy="1284613"/>
            </a:xfrm>
            <a:custGeom>
              <a:avLst/>
              <a:gdLst/>
              <a:ahLst/>
              <a:cxnLst/>
              <a:rect l="l" t="t" r="r" b="b"/>
              <a:pathLst>
                <a:path w="3192635" h="1284613">
                  <a:moveTo>
                    <a:pt x="80010" y="1284613"/>
                  </a:moveTo>
                  <a:lnTo>
                    <a:pt x="3192635" y="1284613"/>
                  </a:lnTo>
                  <a:lnTo>
                    <a:pt x="3192635" y="80010"/>
                  </a:lnTo>
                  <a:lnTo>
                    <a:pt x="3192635" y="67310"/>
                  </a:lnTo>
                  <a:lnTo>
                    <a:pt x="3192635" y="0"/>
                  </a:lnTo>
                  <a:lnTo>
                    <a:pt x="0" y="0"/>
                  </a:lnTo>
                  <a:lnTo>
                    <a:pt x="0" y="1284613"/>
                  </a:lnTo>
                  <a:lnTo>
                    <a:pt x="67310" y="1284613"/>
                  </a:lnTo>
                  <a:lnTo>
                    <a:pt x="80010" y="1284613"/>
                  </a:lnTo>
                  <a:close/>
                  <a:moveTo>
                    <a:pt x="12700" y="12700"/>
                  </a:moveTo>
                  <a:lnTo>
                    <a:pt x="3179935" y="12700"/>
                  </a:lnTo>
                  <a:lnTo>
                    <a:pt x="3179935" y="1271913"/>
                  </a:lnTo>
                  <a:lnTo>
                    <a:pt x="12700" y="1271913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1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382000" y="5211747"/>
            <a:ext cx="9334500" cy="4476750"/>
            <a:chOff x="0" y="0"/>
            <a:chExt cx="3259945" cy="1563443"/>
          </a:xfrm>
        </p:grpSpPr>
        <p:sp>
          <p:nvSpPr>
            <p:cNvPr id="12" name="Freeform 12"/>
            <p:cNvSpPr/>
            <p:nvPr/>
          </p:nvSpPr>
          <p:spPr>
            <a:xfrm>
              <a:off x="80010" y="80010"/>
              <a:ext cx="3167235" cy="1470733"/>
            </a:xfrm>
            <a:custGeom>
              <a:avLst/>
              <a:gdLst/>
              <a:ahLst/>
              <a:cxnLst/>
              <a:rect l="l" t="t" r="r" b="b"/>
              <a:pathLst>
                <a:path w="3167235" h="1470733">
                  <a:moveTo>
                    <a:pt x="0" y="1416123"/>
                  </a:moveTo>
                  <a:lnTo>
                    <a:pt x="0" y="1470733"/>
                  </a:lnTo>
                  <a:lnTo>
                    <a:pt x="3167235" y="1470733"/>
                  </a:lnTo>
                  <a:lnTo>
                    <a:pt x="3167235" y="0"/>
                  </a:lnTo>
                  <a:lnTo>
                    <a:pt x="3112625" y="0"/>
                  </a:lnTo>
                  <a:lnTo>
                    <a:pt x="3112625" y="141612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67310" y="67310"/>
              <a:ext cx="3192634" cy="1496133"/>
            </a:xfrm>
            <a:custGeom>
              <a:avLst/>
              <a:gdLst/>
              <a:ahLst/>
              <a:cxnLst/>
              <a:rect l="l" t="t" r="r" b="b"/>
              <a:pathLst>
                <a:path w="3192634" h="1496133">
                  <a:moveTo>
                    <a:pt x="3125325" y="0"/>
                  </a:moveTo>
                  <a:lnTo>
                    <a:pt x="3125325" y="12700"/>
                  </a:lnTo>
                  <a:lnTo>
                    <a:pt x="3179935" y="12700"/>
                  </a:lnTo>
                  <a:lnTo>
                    <a:pt x="3179935" y="1483433"/>
                  </a:lnTo>
                  <a:lnTo>
                    <a:pt x="12700" y="1483433"/>
                  </a:lnTo>
                  <a:lnTo>
                    <a:pt x="12700" y="1428823"/>
                  </a:lnTo>
                  <a:lnTo>
                    <a:pt x="0" y="1428823"/>
                  </a:lnTo>
                  <a:lnTo>
                    <a:pt x="0" y="1496133"/>
                  </a:lnTo>
                  <a:lnTo>
                    <a:pt x="3192634" y="1496133"/>
                  </a:lnTo>
                  <a:lnTo>
                    <a:pt x="3192634" y="0"/>
                  </a:lnTo>
                  <a:close/>
                </a:path>
              </a:pathLst>
            </a:custGeom>
            <a:solidFill>
              <a:srgbClr val="000001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2700" y="12700"/>
              <a:ext cx="3167235" cy="1470733"/>
            </a:xfrm>
            <a:custGeom>
              <a:avLst/>
              <a:gdLst/>
              <a:ahLst/>
              <a:cxnLst/>
              <a:rect l="l" t="t" r="r" b="b"/>
              <a:pathLst>
                <a:path w="3167235" h="1470733">
                  <a:moveTo>
                    <a:pt x="0" y="0"/>
                  </a:moveTo>
                  <a:lnTo>
                    <a:pt x="3167235" y="0"/>
                  </a:lnTo>
                  <a:lnTo>
                    <a:pt x="3167235" y="1470733"/>
                  </a:lnTo>
                  <a:lnTo>
                    <a:pt x="0" y="1470733"/>
                  </a:lnTo>
                  <a:close/>
                </a:path>
              </a:pathLst>
            </a:custGeom>
            <a:solidFill>
              <a:srgbClr val="FFFAED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3192635" cy="1496133"/>
            </a:xfrm>
            <a:custGeom>
              <a:avLst/>
              <a:gdLst/>
              <a:ahLst/>
              <a:cxnLst/>
              <a:rect l="l" t="t" r="r" b="b"/>
              <a:pathLst>
                <a:path w="3192635" h="1496133">
                  <a:moveTo>
                    <a:pt x="80010" y="1496133"/>
                  </a:moveTo>
                  <a:lnTo>
                    <a:pt x="3192635" y="1496133"/>
                  </a:lnTo>
                  <a:lnTo>
                    <a:pt x="3192635" y="80010"/>
                  </a:lnTo>
                  <a:lnTo>
                    <a:pt x="3192635" y="67310"/>
                  </a:lnTo>
                  <a:lnTo>
                    <a:pt x="3192635" y="0"/>
                  </a:lnTo>
                  <a:lnTo>
                    <a:pt x="0" y="0"/>
                  </a:lnTo>
                  <a:lnTo>
                    <a:pt x="0" y="1496133"/>
                  </a:lnTo>
                  <a:lnTo>
                    <a:pt x="67310" y="1496133"/>
                  </a:lnTo>
                  <a:lnTo>
                    <a:pt x="80010" y="1496133"/>
                  </a:lnTo>
                  <a:close/>
                  <a:moveTo>
                    <a:pt x="12700" y="12700"/>
                  </a:moveTo>
                  <a:lnTo>
                    <a:pt x="3179935" y="12700"/>
                  </a:lnTo>
                  <a:lnTo>
                    <a:pt x="3179935" y="1483433"/>
                  </a:lnTo>
                  <a:lnTo>
                    <a:pt x="12700" y="1483433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1"/>
            </a:solidFill>
          </p:spPr>
        </p:sp>
      </p:grpSp>
      <p:sp>
        <p:nvSpPr>
          <p:cNvPr id="16" name="Freeform 16"/>
          <p:cNvSpPr/>
          <p:nvPr/>
        </p:nvSpPr>
        <p:spPr>
          <a:xfrm>
            <a:off x="14287500" y="1078715"/>
            <a:ext cx="2626827" cy="2626827"/>
          </a:xfrm>
          <a:custGeom>
            <a:avLst/>
            <a:gdLst/>
            <a:ahLst/>
            <a:cxnLst/>
            <a:rect l="l" t="t" r="r" b="b"/>
            <a:pathLst>
              <a:path w="2626827" h="2626827">
                <a:moveTo>
                  <a:pt x="0" y="0"/>
                </a:moveTo>
                <a:lnTo>
                  <a:pt x="2626827" y="0"/>
                </a:lnTo>
                <a:lnTo>
                  <a:pt x="2626827" y="2626827"/>
                </a:lnTo>
                <a:lnTo>
                  <a:pt x="0" y="2626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953500" y="5665814"/>
            <a:ext cx="2667000" cy="3568617"/>
          </a:xfrm>
          <a:custGeom>
            <a:avLst/>
            <a:gdLst/>
            <a:ahLst/>
            <a:cxnLst/>
            <a:rect l="l" t="t" r="r" b="b"/>
            <a:pathLst>
              <a:path w="2667000" h="3568617">
                <a:moveTo>
                  <a:pt x="0" y="0"/>
                </a:moveTo>
                <a:lnTo>
                  <a:pt x="2667000" y="0"/>
                </a:lnTo>
                <a:lnTo>
                  <a:pt x="2667000" y="3568616"/>
                </a:lnTo>
                <a:lnTo>
                  <a:pt x="0" y="3568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7" b="-147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953500" y="1447800"/>
            <a:ext cx="5334000" cy="1791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6"/>
              </a:lnSpc>
            </a:pPr>
            <a:r>
              <a:rPr lang="en-US" sz="3375" b="1" spc="-16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Dispositivo que elimina partículas sólidas y líquidas del flujo de gas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82651" y="3648188"/>
            <a:ext cx="7294524" cy="2126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03"/>
              </a:lnSpc>
            </a:pPr>
            <a:r>
              <a:rPr lang="en-US" sz="8203" b="1">
                <a:solidFill>
                  <a:srgbClr val="297350"/>
                </a:solidFill>
                <a:latin typeface="Bricolage Grotesque 36 Ultra-Bold"/>
                <a:ea typeface="Bricolage Grotesque 36 Ultra-Bold"/>
                <a:cs typeface="Bricolage Grotesque 36 Ultra-Bold"/>
                <a:sym typeface="Bricolage Grotesque 36 Ultra-Bold"/>
              </a:rPr>
              <a:t>Precipitador electrostático?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82651" y="2915398"/>
            <a:ext cx="666750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59"/>
              </a:lnSpc>
              <a:spcBef>
                <a:spcPct val="0"/>
              </a:spcBef>
            </a:pPr>
            <a:r>
              <a:rPr lang="en-US" sz="3399" b="1" spc="67">
                <a:solidFill>
                  <a:srgbClr val="00000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¿QUÉ ES UN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1898395" y="5420397"/>
            <a:ext cx="5015932" cy="2890636"/>
            <a:chOff x="0" y="0"/>
            <a:chExt cx="6687910" cy="3854181"/>
          </a:xfrm>
        </p:grpSpPr>
        <p:sp>
          <p:nvSpPr>
            <p:cNvPr id="22" name="TextBox 22"/>
            <p:cNvSpPr txBox="1"/>
            <p:nvPr/>
          </p:nvSpPr>
          <p:spPr>
            <a:xfrm>
              <a:off x="0" y="123825"/>
              <a:ext cx="6687910" cy="579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5"/>
                </a:lnSpc>
              </a:pPr>
              <a:endParaRPr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617589"/>
              <a:ext cx="6687910" cy="3236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54"/>
                </a:lnSpc>
              </a:pPr>
              <a:r>
                <a:rPr lang="en-US" sz="6478" b="1">
                  <a:solidFill>
                    <a:srgbClr val="027361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FREDERICK GARDNER COTTRELL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681009" y="8055550"/>
            <a:ext cx="11212981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9"/>
              </a:lnSpc>
              <a:spcBef>
                <a:spcPct val="0"/>
              </a:spcBef>
            </a:pPr>
            <a:r>
              <a:rPr lang="en-US" sz="6099" b="1" spc="914">
                <a:solidFill>
                  <a:srgbClr val="162144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1907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763000" y="3810000"/>
            <a:ext cx="8763000" cy="7048500"/>
            <a:chOff x="0" y="0"/>
            <a:chExt cx="11684000" cy="93980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1684000" cy="1524000"/>
              <a:chOff x="0" y="0"/>
              <a:chExt cx="3060356" cy="39917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80010" y="80010"/>
                <a:ext cx="2967646" cy="306467"/>
              </a:xfrm>
              <a:custGeom>
                <a:avLst/>
                <a:gdLst/>
                <a:ahLst/>
                <a:cxnLst/>
                <a:rect l="l" t="t" r="r" b="b"/>
                <a:pathLst>
                  <a:path w="2967646" h="306467">
                    <a:moveTo>
                      <a:pt x="0" y="251857"/>
                    </a:moveTo>
                    <a:lnTo>
                      <a:pt x="0" y="306467"/>
                    </a:lnTo>
                    <a:lnTo>
                      <a:pt x="2967646" y="306467"/>
                    </a:lnTo>
                    <a:lnTo>
                      <a:pt x="2967646" y="0"/>
                    </a:lnTo>
                    <a:lnTo>
                      <a:pt x="2913036" y="0"/>
                    </a:lnTo>
                    <a:lnTo>
                      <a:pt x="2913036" y="251857"/>
                    </a:lnTo>
                    <a:close/>
                  </a:path>
                </a:pathLst>
              </a:custGeom>
              <a:solidFill>
                <a:srgbClr val="000001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67310" y="67310"/>
                <a:ext cx="2993046" cy="331867"/>
              </a:xfrm>
              <a:custGeom>
                <a:avLst/>
                <a:gdLst/>
                <a:ahLst/>
                <a:cxnLst/>
                <a:rect l="l" t="t" r="r" b="b"/>
                <a:pathLst>
                  <a:path w="2993046" h="331867">
                    <a:moveTo>
                      <a:pt x="2925736" y="0"/>
                    </a:moveTo>
                    <a:lnTo>
                      <a:pt x="2925736" y="12700"/>
                    </a:lnTo>
                    <a:lnTo>
                      <a:pt x="2980346" y="12700"/>
                    </a:lnTo>
                    <a:lnTo>
                      <a:pt x="2980346" y="319167"/>
                    </a:lnTo>
                    <a:lnTo>
                      <a:pt x="12700" y="319167"/>
                    </a:lnTo>
                    <a:lnTo>
                      <a:pt x="12700" y="264557"/>
                    </a:lnTo>
                    <a:lnTo>
                      <a:pt x="0" y="264557"/>
                    </a:lnTo>
                    <a:lnTo>
                      <a:pt x="0" y="331867"/>
                    </a:lnTo>
                    <a:lnTo>
                      <a:pt x="2993046" y="331867"/>
                    </a:lnTo>
                    <a:lnTo>
                      <a:pt x="2993046" y="0"/>
                    </a:lnTo>
                    <a:close/>
                  </a:path>
                </a:pathLst>
              </a:custGeom>
              <a:solidFill>
                <a:srgbClr val="000001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12700" y="12700"/>
                <a:ext cx="2967646" cy="306467"/>
              </a:xfrm>
              <a:custGeom>
                <a:avLst/>
                <a:gdLst/>
                <a:ahLst/>
                <a:cxnLst/>
                <a:rect l="l" t="t" r="r" b="b"/>
                <a:pathLst>
                  <a:path w="2967646" h="306467">
                    <a:moveTo>
                      <a:pt x="0" y="0"/>
                    </a:moveTo>
                    <a:lnTo>
                      <a:pt x="2967646" y="0"/>
                    </a:lnTo>
                    <a:lnTo>
                      <a:pt x="2967646" y="306467"/>
                    </a:lnTo>
                    <a:lnTo>
                      <a:pt x="0" y="306467"/>
                    </a:lnTo>
                    <a:close/>
                  </a:path>
                </a:pathLst>
              </a:custGeom>
              <a:solidFill>
                <a:srgbClr val="95BBFF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0" y="0"/>
                <a:ext cx="2993046" cy="331867"/>
              </a:xfrm>
              <a:custGeom>
                <a:avLst/>
                <a:gdLst/>
                <a:ahLst/>
                <a:cxnLst/>
                <a:rect l="l" t="t" r="r" b="b"/>
                <a:pathLst>
                  <a:path w="2993046" h="331867">
                    <a:moveTo>
                      <a:pt x="80010" y="331867"/>
                    </a:moveTo>
                    <a:lnTo>
                      <a:pt x="2993046" y="331867"/>
                    </a:lnTo>
                    <a:lnTo>
                      <a:pt x="2993046" y="80010"/>
                    </a:lnTo>
                    <a:lnTo>
                      <a:pt x="2993046" y="67310"/>
                    </a:lnTo>
                    <a:lnTo>
                      <a:pt x="2993046" y="0"/>
                    </a:lnTo>
                    <a:lnTo>
                      <a:pt x="0" y="0"/>
                    </a:lnTo>
                    <a:lnTo>
                      <a:pt x="0" y="331867"/>
                    </a:lnTo>
                    <a:lnTo>
                      <a:pt x="67310" y="331867"/>
                    </a:lnTo>
                    <a:lnTo>
                      <a:pt x="80010" y="331867"/>
                    </a:lnTo>
                    <a:close/>
                    <a:moveTo>
                      <a:pt x="12700" y="12700"/>
                    </a:moveTo>
                    <a:lnTo>
                      <a:pt x="2980346" y="12700"/>
                    </a:lnTo>
                    <a:lnTo>
                      <a:pt x="2980346" y="319167"/>
                    </a:lnTo>
                    <a:lnTo>
                      <a:pt x="12700" y="319167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000001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1224280"/>
              <a:ext cx="11684000" cy="2362200"/>
              <a:chOff x="0" y="0"/>
              <a:chExt cx="3060356" cy="61872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80010" y="80010"/>
                <a:ext cx="2967646" cy="526014"/>
              </a:xfrm>
              <a:custGeom>
                <a:avLst/>
                <a:gdLst/>
                <a:ahLst/>
                <a:cxnLst/>
                <a:rect l="l" t="t" r="r" b="b"/>
                <a:pathLst>
                  <a:path w="2967646" h="526014">
                    <a:moveTo>
                      <a:pt x="0" y="471404"/>
                    </a:moveTo>
                    <a:lnTo>
                      <a:pt x="0" y="526014"/>
                    </a:lnTo>
                    <a:lnTo>
                      <a:pt x="2967646" y="526014"/>
                    </a:lnTo>
                    <a:lnTo>
                      <a:pt x="2967646" y="0"/>
                    </a:lnTo>
                    <a:lnTo>
                      <a:pt x="2913036" y="0"/>
                    </a:lnTo>
                    <a:lnTo>
                      <a:pt x="2913036" y="471404"/>
                    </a:lnTo>
                    <a:close/>
                  </a:path>
                </a:pathLst>
              </a:custGeom>
              <a:solidFill>
                <a:srgbClr val="000001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67310" y="67310"/>
                <a:ext cx="2993046" cy="551414"/>
              </a:xfrm>
              <a:custGeom>
                <a:avLst/>
                <a:gdLst/>
                <a:ahLst/>
                <a:cxnLst/>
                <a:rect l="l" t="t" r="r" b="b"/>
                <a:pathLst>
                  <a:path w="2993046" h="551414">
                    <a:moveTo>
                      <a:pt x="2925736" y="0"/>
                    </a:moveTo>
                    <a:lnTo>
                      <a:pt x="2925736" y="12700"/>
                    </a:lnTo>
                    <a:lnTo>
                      <a:pt x="2980346" y="12700"/>
                    </a:lnTo>
                    <a:lnTo>
                      <a:pt x="2980346" y="538714"/>
                    </a:lnTo>
                    <a:lnTo>
                      <a:pt x="12700" y="538714"/>
                    </a:lnTo>
                    <a:lnTo>
                      <a:pt x="12700" y="484104"/>
                    </a:lnTo>
                    <a:lnTo>
                      <a:pt x="0" y="484104"/>
                    </a:lnTo>
                    <a:lnTo>
                      <a:pt x="0" y="551414"/>
                    </a:lnTo>
                    <a:lnTo>
                      <a:pt x="2993046" y="551414"/>
                    </a:lnTo>
                    <a:lnTo>
                      <a:pt x="2993046" y="0"/>
                    </a:lnTo>
                    <a:close/>
                  </a:path>
                </a:pathLst>
              </a:custGeom>
              <a:solidFill>
                <a:srgbClr val="000001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12700" y="12700"/>
                <a:ext cx="2967646" cy="526014"/>
              </a:xfrm>
              <a:custGeom>
                <a:avLst/>
                <a:gdLst/>
                <a:ahLst/>
                <a:cxnLst/>
                <a:rect l="l" t="t" r="r" b="b"/>
                <a:pathLst>
                  <a:path w="2967646" h="526014">
                    <a:moveTo>
                      <a:pt x="0" y="0"/>
                    </a:moveTo>
                    <a:lnTo>
                      <a:pt x="2967646" y="0"/>
                    </a:lnTo>
                    <a:lnTo>
                      <a:pt x="2967646" y="526014"/>
                    </a:lnTo>
                    <a:lnTo>
                      <a:pt x="0" y="526014"/>
                    </a:lnTo>
                    <a:close/>
                  </a:path>
                </a:pathLst>
              </a:custGeom>
              <a:solidFill>
                <a:srgbClr val="FFFAED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2993046" cy="551414"/>
              </a:xfrm>
              <a:custGeom>
                <a:avLst/>
                <a:gdLst/>
                <a:ahLst/>
                <a:cxnLst/>
                <a:rect l="l" t="t" r="r" b="b"/>
                <a:pathLst>
                  <a:path w="2993046" h="551414">
                    <a:moveTo>
                      <a:pt x="80010" y="551414"/>
                    </a:moveTo>
                    <a:lnTo>
                      <a:pt x="2993046" y="551414"/>
                    </a:lnTo>
                    <a:lnTo>
                      <a:pt x="2993046" y="80010"/>
                    </a:lnTo>
                    <a:lnTo>
                      <a:pt x="2993046" y="67310"/>
                    </a:lnTo>
                    <a:lnTo>
                      <a:pt x="2993046" y="0"/>
                    </a:lnTo>
                    <a:lnTo>
                      <a:pt x="0" y="0"/>
                    </a:lnTo>
                    <a:lnTo>
                      <a:pt x="0" y="551414"/>
                    </a:lnTo>
                    <a:lnTo>
                      <a:pt x="67310" y="551414"/>
                    </a:lnTo>
                    <a:lnTo>
                      <a:pt x="80010" y="551414"/>
                    </a:lnTo>
                    <a:close/>
                    <a:moveTo>
                      <a:pt x="12700" y="12700"/>
                    </a:moveTo>
                    <a:lnTo>
                      <a:pt x="2980346" y="12700"/>
                    </a:lnTo>
                    <a:lnTo>
                      <a:pt x="2980346" y="538714"/>
                    </a:lnTo>
                    <a:lnTo>
                      <a:pt x="12700" y="538714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000001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0" y="3286760"/>
              <a:ext cx="11684000" cy="1524000"/>
              <a:chOff x="0" y="0"/>
              <a:chExt cx="3060356" cy="39917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80010" y="80010"/>
                <a:ext cx="2967646" cy="306467"/>
              </a:xfrm>
              <a:custGeom>
                <a:avLst/>
                <a:gdLst/>
                <a:ahLst/>
                <a:cxnLst/>
                <a:rect l="l" t="t" r="r" b="b"/>
                <a:pathLst>
                  <a:path w="2967646" h="306467">
                    <a:moveTo>
                      <a:pt x="0" y="251857"/>
                    </a:moveTo>
                    <a:lnTo>
                      <a:pt x="0" y="306467"/>
                    </a:lnTo>
                    <a:lnTo>
                      <a:pt x="2967646" y="306467"/>
                    </a:lnTo>
                    <a:lnTo>
                      <a:pt x="2967646" y="0"/>
                    </a:lnTo>
                    <a:lnTo>
                      <a:pt x="2913036" y="0"/>
                    </a:lnTo>
                    <a:lnTo>
                      <a:pt x="2913036" y="251857"/>
                    </a:lnTo>
                    <a:close/>
                  </a:path>
                </a:pathLst>
              </a:custGeom>
              <a:solidFill>
                <a:srgbClr val="000001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67310" y="67310"/>
                <a:ext cx="2993046" cy="331867"/>
              </a:xfrm>
              <a:custGeom>
                <a:avLst/>
                <a:gdLst/>
                <a:ahLst/>
                <a:cxnLst/>
                <a:rect l="l" t="t" r="r" b="b"/>
                <a:pathLst>
                  <a:path w="2993046" h="331867">
                    <a:moveTo>
                      <a:pt x="2925736" y="0"/>
                    </a:moveTo>
                    <a:lnTo>
                      <a:pt x="2925736" y="12700"/>
                    </a:lnTo>
                    <a:lnTo>
                      <a:pt x="2980346" y="12700"/>
                    </a:lnTo>
                    <a:lnTo>
                      <a:pt x="2980346" y="319167"/>
                    </a:lnTo>
                    <a:lnTo>
                      <a:pt x="12700" y="319167"/>
                    </a:lnTo>
                    <a:lnTo>
                      <a:pt x="12700" y="264557"/>
                    </a:lnTo>
                    <a:lnTo>
                      <a:pt x="0" y="264557"/>
                    </a:lnTo>
                    <a:lnTo>
                      <a:pt x="0" y="331867"/>
                    </a:lnTo>
                    <a:lnTo>
                      <a:pt x="2993046" y="331867"/>
                    </a:lnTo>
                    <a:lnTo>
                      <a:pt x="2993046" y="0"/>
                    </a:lnTo>
                    <a:close/>
                  </a:path>
                </a:pathLst>
              </a:custGeom>
              <a:solidFill>
                <a:srgbClr val="000001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12700" y="12700"/>
                <a:ext cx="2967646" cy="306467"/>
              </a:xfrm>
              <a:custGeom>
                <a:avLst/>
                <a:gdLst/>
                <a:ahLst/>
                <a:cxnLst/>
                <a:rect l="l" t="t" r="r" b="b"/>
                <a:pathLst>
                  <a:path w="2967646" h="306467">
                    <a:moveTo>
                      <a:pt x="0" y="0"/>
                    </a:moveTo>
                    <a:lnTo>
                      <a:pt x="2967646" y="0"/>
                    </a:lnTo>
                    <a:lnTo>
                      <a:pt x="2967646" y="306467"/>
                    </a:lnTo>
                    <a:lnTo>
                      <a:pt x="0" y="306467"/>
                    </a:lnTo>
                    <a:close/>
                  </a:path>
                </a:pathLst>
              </a:custGeom>
              <a:solidFill>
                <a:srgbClr val="41B57F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2993046" cy="331867"/>
              </a:xfrm>
              <a:custGeom>
                <a:avLst/>
                <a:gdLst/>
                <a:ahLst/>
                <a:cxnLst/>
                <a:rect l="l" t="t" r="r" b="b"/>
                <a:pathLst>
                  <a:path w="2993046" h="331867">
                    <a:moveTo>
                      <a:pt x="80010" y="331867"/>
                    </a:moveTo>
                    <a:lnTo>
                      <a:pt x="2993046" y="331867"/>
                    </a:lnTo>
                    <a:lnTo>
                      <a:pt x="2993046" y="80010"/>
                    </a:lnTo>
                    <a:lnTo>
                      <a:pt x="2993046" y="67310"/>
                    </a:lnTo>
                    <a:lnTo>
                      <a:pt x="2993046" y="0"/>
                    </a:lnTo>
                    <a:lnTo>
                      <a:pt x="0" y="0"/>
                    </a:lnTo>
                    <a:lnTo>
                      <a:pt x="0" y="331867"/>
                    </a:lnTo>
                    <a:lnTo>
                      <a:pt x="67310" y="331867"/>
                    </a:lnTo>
                    <a:lnTo>
                      <a:pt x="80010" y="331867"/>
                    </a:lnTo>
                    <a:close/>
                    <a:moveTo>
                      <a:pt x="12700" y="12700"/>
                    </a:moveTo>
                    <a:lnTo>
                      <a:pt x="2980346" y="12700"/>
                    </a:lnTo>
                    <a:lnTo>
                      <a:pt x="2980346" y="319167"/>
                    </a:lnTo>
                    <a:lnTo>
                      <a:pt x="12700" y="319167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000001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762000" y="1496901"/>
              <a:ext cx="9906000" cy="1387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spc="-15">
                  <a:solidFill>
                    <a:srgbClr val="000001"/>
                  </a:solidFill>
                  <a:latin typeface="Open Sauce"/>
                  <a:ea typeface="Open Sauce"/>
                  <a:cs typeface="Open Sauce"/>
                  <a:sym typeface="Open Sauce"/>
                </a:rPr>
                <a:t>f = 100 kHz = 100,000 Hz or 100,000/s</a:t>
              </a:r>
            </a:p>
            <a:p>
              <a:pPr algn="l">
                <a:lnSpc>
                  <a:spcPts val="4200"/>
                </a:lnSpc>
              </a:pPr>
              <a:r>
                <a:rPr lang="en-US" sz="3000" spc="-15">
                  <a:solidFill>
                    <a:srgbClr val="000001"/>
                  </a:solidFill>
                  <a:latin typeface="Open Sauce"/>
                  <a:ea typeface="Open Sauce"/>
                  <a:cs typeface="Open Sauce"/>
                  <a:sym typeface="Open Sauce"/>
                </a:rPr>
                <a:t>v = 343 m/s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0" y="361950"/>
              <a:ext cx="9906000" cy="6455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00"/>
                </a:lnSpc>
                <a:spcBef>
                  <a:spcPct val="0"/>
                </a:spcBef>
              </a:pPr>
              <a:r>
                <a:rPr lang="en-US" sz="3500" b="1">
                  <a:solidFill>
                    <a:srgbClr val="000001"/>
                  </a:solidFill>
                  <a:latin typeface="Bricolage Grotesque 36 Ultra-Bold"/>
                  <a:ea typeface="Bricolage Grotesque 36 Ultra-Bold"/>
                  <a:cs typeface="Bricolage Grotesque 36 Ultra-Bold"/>
                  <a:sym typeface="Bricolage Grotesque 36 Ultra-Bold"/>
                </a:rPr>
                <a:t>Given: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0" y="3648710"/>
              <a:ext cx="8128000" cy="6455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00"/>
                </a:lnSpc>
                <a:spcBef>
                  <a:spcPct val="0"/>
                </a:spcBef>
              </a:pPr>
              <a:r>
                <a:rPr lang="en-US" sz="3500" b="1">
                  <a:solidFill>
                    <a:srgbClr val="000001"/>
                  </a:solidFill>
                  <a:latin typeface="Bricolage Grotesque 36 Ultra-Bold"/>
                  <a:ea typeface="Bricolage Grotesque 36 Ultra-Bold"/>
                  <a:cs typeface="Bricolage Grotesque 36 Ultra-Bold"/>
                  <a:sym typeface="Bricolage Grotesque 36 Ultra-Bold"/>
                </a:rPr>
                <a:t>Find: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0" y="4511040"/>
              <a:ext cx="11684000" cy="1625600"/>
              <a:chOff x="0" y="0"/>
              <a:chExt cx="3060356" cy="425789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80010" y="80010"/>
                <a:ext cx="2967646" cy="333079"/>
              </a:xfrm>
              <a:custGeom>
                <a:avLst/>
                <a:gdLst/>
                <a:ahLst/>
                <a:cxnLst/>
                <a:rect l="l" t="t" r="r" b="b"/>
                <a:pathLst>
                  <a:path w="2967646" h="333079">
                    <a:moveTo>
                      <a:pt x="0" y="278469"/>
                    </a:moveTo>
                    <a:lnTo>
                      <a:pt x="0" y="333079"/>
                    </a:lnTo>
                    <a:lnTo>
                      <a:pt x="2967646" y="333079"/>
                    </a:lnTo>
                    <a:lnTo>
                      <a:pt x="2967646" y="0"/>
                    </a:lnTo>
                    <a:lnTo>
                      <a:pt x="2913036" y="0"/>
                    </a:lnTo>
                    <a:lnTo>
                      <a:pt x="2913036" y="278469"/>
                    </a:lnTo>
                    <a:close/>
                  </a:path>
                </a:pathLst>
              </a:custGeom>
              <a:solidFill>
                <a:srgbClr val="000001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67310" y="67310"/>
                <a:ext cx="2993046" cy="358479"/>
              </a:xfrm>
              <a:custGeom>
                <a:avLst/>
                <a:gdLst/>
                <a:ahLst/>
                <a:cxnLst/>
                <a:rect l="l" t="t" r="r" b="b"/>
                <a:pathLst>
                  <a:path w="2993046" h="358479">
                    <a:moveTo>
                      <a:pt x="2925736" y="0"/>
                    </a:moveTo>
                    <a:lnTo>
                      <a:pt x="2925736" y="12700"/>
                    </a:lnTo>
                    <a:lnTo>
                      <a:pt x="2980346" y="12700"/>
                    </a:lnTo>
                    <a:lnTo>
                      <a:pt x="2980346" y="345779"/>
                    </a:lnTo>
                    <a:lnTo>
                      <a:pt x="12700" y="345779"/>
                    </a:lnTo>
                    <a:lnTo>
                      <a:pt x="12700" y="291169"/>
                    </a:lnTo>
                    <a:lnTo>
                      <a:pt x="0" y="291169"/>
                    </a:lnTo>
                    <a:lnTo>
                      <a:pt x="0" y="358479"/>
                    </a:lnTo>
                    <a:lnTo>
                      <a:pt x="2993046" y="358479"/>
                    </a:lnTo>
                    <a:lnTo>
                      <a:pt x="2993046" y="0"/>
                    </a:lnTo>
                    <a:close/>
                  </a:path>
                </a:pathLst>
              </a:custGeom>
              <a:solidFill>
                <a:srgbClr val="000001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12700" y="12700"/>
                <a:ext cx="2967646" cy="333079"/>
              </a:xfrm>
              <a:custGeom>
                <a:avLst/>
                <a:gdLst/>
                <a:ahLst/>
                <a:cxnLst/>
                <a:rect l="l" t="t" r="r" b="b"/>
                <a:pathLst>
                  <a:path w="2967646" h="333079">
                    <a:moveTo>
                      <a:pt x="0" y="0"/>
                    </a:moveTo>
                    <a:lnTo>
                      <a:pt x="2967646" y="0"/>
                    </a:lnTo>
                    <a:lnTo>
                      <a:pt x="2967646" y="333079"/>
                    </a:lnTo>
                    <a:lnTo>
                      <a:pt x="0" y="333079"/>
                    </a:lnTo>
                    <a:close/>
                  </a:path>
                </a:pathLst>
              </a:custGeom>
              <a:solidFill>
                <a:srgbClr val="FFFAED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0" y="0"/>
                <a:ext cx="2993046" cy="358479"/>
              </a:xfrm>
              <a:custGeom>
                <a:avLst/>
                <a:gdLst/>
                <a:ahLst/>
                <a:cxnLst/>
                <a:rect l="l" t="t" r="r" b="b"/>
                <a:pathLst>
                  <a:path w="2993046" h="358479">
                    <a:moveTo>
                      <a:pt x="80010" y="358479"/>
                    </a:moveTo>
                    <a:lnTo>
                      <a:pt x="2993046" y="358479"/>
                    </a:lnTo>
                    <a:lnTo>
                      <a:pt x="2993046" y="80010"/>
                    </a:lnTo>
                    <a:lnTo>
                      <a:pt x="2993046" y="67310"/>
                    </a:lnTo>
                    <a:lnTo>
                      <a:pt x="2993046" y="0"/>
                    </a:lnTo>
                    <a:lnTo>
                      <a:pt x="0" y="0"/>
                    </a:lnTo>
                    <a:lnTo>
                      <a:pt x="0" y="358479"/>
                    </a:lnTo>
                    <a:lnTo>
                      <a:pt x="67310" y="358479"/>
                    </a:lnTo>
                    <a:lnTo>
                      <a:pt x="80010" y="358479"/>
                    </a:lnTo>
                    <a:close/>
                    <a:moveTo>
                      <a:pt x="12700" y="12700"/>
                    </a:moveTo>
                    <a:lnTo>
                      <a:pt x="2980346" y="12700"/>
                    </a:lnTo>
                    <a:lnTo>
                      <a:pt x="2980346" y="345779"/>
                    </a:lnTo>
                    <a:lnTo>
                      <a:pt x="12700" y="345779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000001"/>
              </a:solidFill>
            </p:spPr>
          </p:sp>
        </p:grpSp>
        <p:sp>
          <p:nvSpPr>
            <p:cNvPr id="26" name="TextBox 26"/>
            <p:cNvSpPr txBox="1"/>
            <p:nvPr/>
          </p:nvSpPr>
          <p:spPr>
            <a:xfrm>
              <a:off x="762000" y="4808842"/>
              <a:ext cx="8128000" cy="676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spc="-15">
                  <a:solidFill>
                    <a:srgbClr val="000001"/>
                  </a:solidFill>
                  <a:latin typeface="Open Sauce"/>
                  <a:ea typeface="Open Sauce"/>
                  <a:cs typeface="Open Sauce"/>
                  <a:sym typeface="Open Sauce"/>
                </a:rPr>
                <a:t>λ = ?</a:t>
              </a:r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0" y="5811520"/>
              <a:ext cx="11684000" cy="1524000"/>
              <a:chOff x="0" y="0"/>
              <a:chExt cx="3060356" cy="399177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80010" y="80010"/>
                <a:ext cx="2967646" cy="306467"/>
              </a:xfrm>
              <a:custGeom>
                <a:avLst/>
                <a:gdLst/>
                <a:ahLst/>
                <a:cxnLst/>
                <a:rect l="l" t="t" r="r" b="b"/>
                <a:pathLst>
                  <a:path w="2967646" h="306467">
                    <a:moveTo>
                      <a:pt x="0" y="251857"/>
                    </a:moveTo>
                    <a:lnTo>
                      <a:pt x="0" y="306467"/>
                    </a:lnTo>
                    <a:lnTo>
                      <a:pt x="2967646" y="306467"/>
                    </a:lnTo>
                    <a:lnTo>
                      <a:pt x="2967646" y="0"/>
                    </a:lnTo>
                    <a:lnTo>
                      <a:pt x="2913036" y="0"/>
                    </a:lnTo>
                    <a:lnTo>
                      <a:pt x="2913036" y="251857"/>
                    </a:lnTo>
                    <a:close/>
                  </a:path>
                </a:pathLst>
              </a:custGeom>
              <a:solidFill>
                <a:srgbClr val="000001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67310" y="67310"/>
                <a:ext cx="2993046" cy="331867"/>
              </a:xfrm>
              <a:custGeom>
                <a:avLst/>
                <a:gdLst/>
                <a:ahLst/>
                <a:cxnLst/>
                <a:rect l="l" t="t" r="r" b="b"/>
                <a:pathLst>
                  <a:path w="2993046" h="331867">
                    <a:moveTo>
                      <a:pt x="2925736" y="0"/>
                    </a:moveTo>
                    <a:lnTo>
                      <a:pt x="2925736" y="12700"/>
                    </a:lnTo>
                    <a:lnTo>
                      <a:pt x="2980346" y="12700"/>
                    </a:lnTo>
                    <a:lnTo>
                      <a:pt x="2980346" y="319167"/>
                    </a:lnTo>
                    <a:lnTo>
                      <a:pt x="12700" y="319167"/>
                    </a:lnTo>
                    <a:lnTo>
                      <a:pt x="12700" y="264557"/>
                    </a:lnTo>
                    <a:lnTo>
                      <a:pt x="0" y="264557"/>
                    </a:lnTo>
                    <a:lnTo>
                      <a:pt x="0" y="331867"/>
                    </a:lnTo>
                    <a:lnTo>
                      <a:pt x="2993046" y="331867"/>
                    </a:lnTo>
                    <a:lnTo>
                      <a:pt x="2993046" y="0"/>
                    </a:lnTo>
                    <a:close/>
                  </a:path>
                </a:pathLst>
              </a:custGeom>
              <a:solidFill>
                <a:srgbClr val="000001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12700" y="12700"/>
                <a:ext cx="2967646" cy="306467"/>
              </a:xfrm>
              <a:custGeom>
                <a:avLst/>
                <a:gdLst/>
                <a:ahLst/>
                <a:cxnLst/>
                <a:rect l="l" t="t" r="r" b="b"/>
                <a:pathLst>
                  <a:path w="2967646" h="306467">
                    <a:moveTo>
                      <a:pt x="0" y="0"/>
                    </a:moveTo>
                    <a:lnTo>
                      <a:pt x="2967646" y="0"/>
                    </a:lnTo>
                    <a:lnTo>
                      <a:pt x="2967646" y="306467"/>
                    </a:lnTo>
                    <a:lnTo>
                      <a:pt x="0" y="306467"/>
                    </a:lnTo>
                    <a:close/>
                  </a:path>
                </a:pathLst>
              </a:custGeom>
              <a:solidFill>
                <a:srgbClr val="F07451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0" y="0"/>
                <a:ext cx="2993046" cy="331867"/>
              </a:xfrm>
              <a:custGeom>
                <a:avLst/>
                <a:gdLst/>
                <a:ahLst/>
                <a:cxnLst/>
                <a:rect l="l" t="t" r="r" b="b"/>
                <a:pathLst>
                  <a:path w="2993046" h="331867">
                    <a:moveTo>
                      <a:pt x="80010" y="331867"/>
                    </a:moveTo>
                    <a:lnTo>
                      <a:pt x="2993046" y="331867"/>
                    </a:lnTo>
                    <a:lnTo>
                      <a:pt x="2993046" y="80010"/>
                    </a:lnTo>
                    <a:lnTo>
                      <a:pt x="2993046" y="67310"/>
                    </a:lnTo>
                    <a:lnTo>
                      <a:pt x="2993046" y="0"/>
                    </a:lnTo>
                    <a:lnTo>
                      <a:pt x="0" y="0"/>
                    </a:lnTo>
                    <a:lnTo>
                      <a:pt x="0" y="331867"/>
                    </a:lnTo>
                    <a:lnTo>
                      <a:pt x="67310" y="331867"/>
                    </a:lnTo>
                    <a:lnTo>
                      <a:pt x="80010" y="331867"/>
                    </a:lnTo>
                    <a:close/>
                    <a:moveTo>
                      <a:pt x="12700" y="12700"/>
                    </a:moveTo>
                    <a:lnTo>
                      <a:pt x="2980346" y="12700"/>
                    </a:lnTo>
                    <a:lnTo>
                      <a:pt x="2980346" y="319167"/>
                    </a:lnTo>
                    <a:lnTo>
                      <a:pt x="12700" y="319167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000001"/>
              </a:solidFill>
            </p:spPr>
          </p:sp>
        </p:grpSp>
        <p:grpSp>
          <p:nvGrpSpPr>
            <p:cNvPr id="32" name="Group 32"/>
            <p:cNvGrpSpPr/>
            <p:nvPr/>
          </p:nvGrpSpPr>
          <p:grpSpPr>
            <a:xfrm>
              <a:off x="0" y="7035800"/>
              <a:ext cx="11684000" cy="2362200"/>
              <a:chOff x="0" y="0"/>
              <a:chExt cx="3060356" cy="618724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80010" y="80010"/>
                <a:ext cx="2967646" cy="526014"/>
              </a:xfrm>
              <a:custGeom>
                <a:avLst/>
                <a:gdLst/>
                <a:ahLst/>
                <a:cxnLst/>
                <a:rect l="l" t="t" r="r" b="b"/>
                <a:pathLst>
                  <a:path w="2967646" h="526014">
                    <a:moveTo>
                      <a:pt x="0" y="471404"/>
                    </a:moveTo>
                    <a:lnTo>
                      <a:pt x="0" y="526014"/>
                    </a:lnTo>
                    <a:lnTo>
                      <a:pt x="2967646" y="526014"/>
                    </a:lnTo>
                    <a:lnTo>
                      <a:pt x="2967646" y="0"/>
                    </a:lnTo>
                    <a:lnTo>
                      <a:pt x="2913036" y="0"/>
                    </a:lnTo>
                    <a:lnTo>
                      <a:pt x="2913036" y="471404"/>
                    </a:lnTo>
                    <a:close/>
                  </a:path>
                </a:pathLst>
              </a:custGeom>
              <a:solidFill>
                <a:srgbClr val="000001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67310" y="67310"/>
                <a:ext cx="2993046" cy="551414"/>
              </a:xfrm>
              <a:custGeom>
                <a:avLst/>
                <a:gdLst/>
                <a:ahLst/>
                <a:cxnLst/>
                <a:rect l="l" t="t" r="r" b="b"/>
                <a:pathLst>
                  <a:path w="2993046" h="551414">
                    <a:moveTo>
                      <a:pt x="2925736" y="0"/>
                    </a:moveTo>
                    <a:lnTo>
                      <a:pt x="2925736" y="12700"/>
                    </a:lnTo>
                    <a:lnTo>
                      <a:pt x="2980346" y="12700"/>
                    </a:lnTo>
                    <a:lnTo>
                      <a:pt x="2980346" y="538714"/>
                    </a:lnTo>
                    <a:lnTo>
                      <a:pt x="12700" y="538714"/>
                    </a:lnTo>
                    <a:lnTo>
                      <a:pt x="12700" y="484104"/>
                    </a:lnTo>
                    <a:lnTo>
                      <a:pt x="0" y="484104"/>
                    </a:lnTo>
                    <a:lnTo>
                      <a:pt x="0" y="551414"/>
                    </a:lnTo>
                    <a:lnTo>
                      <a:pt x="2993046" y="551414"/>
                    </a:lnTo>
                    <a:lnTo>
                      <a:pt x="2993046" y="0"/>
                    </a:lnTo>
                    <a:close/>
                  </a:path>
                </a:pathLst>
              </a:custGeom>
              <a:solidFill>
                <a:srgbClr val="000001"/>
              </a:solidFill>
            </p:spPr>
          </p:sp>
          <p:sp>
            <p:nvSpPr>
              <p:cNvPr id="35" name="Freeform 35"/>
              <p:cNvSpPr/>
              <p:nvPr/>
            </p:nvSpPr>
            <p:spPr>
              <a:xfrm>
                <a:off x="12700" y="12700"/>
                <a:ext cx="2967646" cy="526014"/>
              </a:xfrm>
              <a:custGeom>
                <a:avLst/>
                <a:gdLst/>
                <a:ahLst/>
                <a:cxnLst/>
                <a:rect l="l" t="t" r="r" b="b"/>
                <a:pathLst>
                  <a:path w="2967646" h="526014">
                    <a:moveTo>
                      <a:pt x="0" y="0"/>
                    </a:moveTo>
                    <a:lnTo>
                      <a:pt x="2967646" y="0"/>
                    </a:lnTo>
                    <a:lnTo>
                      <a:pt x="2967646" y="526014"/>
                    </a:lnTo>
                    <a:lnTo>
                      <a:pt x="0" y="526014"/>
                    </a:lnTo>
                    <a:close/>
                  </a:path>
                </a:pathLst>
              </a:custGeom>
              <a:solidFill>
                <a:srgbClr val="FFFAED"/>
              </a:solidFill>
            </p:spPr>
          </p:sp>
          <p:sp>
            <p:nvSpPr>
              <p:cNvPr id="36" name="Freeform 36"/>
              <p:cNvSpPr/>
              <p:nvPr/>
            </p:nvSpPr>
            <p:spPr>
              <a:xfrm>
                <a:off x="0" y="0"/>
                <a:ext cx="2993046" cy="551414"/>
              </a:xfrm>
              <a:custGeom>
                <a:avLst/>
                <a:gdLst/>
                <a:ahLst/>
                <a:cxnLst/>
                <a:rect l="l" t="t" r="r" b="b"/>
                <a:pathLst>
                  <a:path w="2993046" h="551414">
                    <a:moveTo>
                      <a:pt x="80010" y="551414"/>
                    </a:moveTo>
                    <a:lnTo>
                      <a:pt x="2993046" y="551414"/>
                    </a:lnTo>
                    <a:lnTo>
                      <a:pt x="2993046" y="80010"/>
                    </a:lnTo>
                    <a:lnTo>
                      <a:pt x="2993046" y="67310"/>
                    </a:lnTo>
                    <a:lnTo>
                      <a:pt x="2993046" y="0"/>
                    </a:lnTo>
                    <a:lnTo>
                      <a:pt x="0" y="0"/>
                    </a:lnTo>
                    <a:lnTo>
                      <a:pt x="0" y="551414"/>
                    </a:lnTo>
                    <a:lnTo>
                      <a:pt x="67310" y="551414"/>
                    </a:lnTo>
                    <a:lnTo>
                      <a:pt x="80010" y="551414"/>
                    </a:lnTo>
                    <a:close/>
                    <a:moveTo>
                      <a:pt x="12700" y="12700"/>
                    </a:moveTo>
                    <a:lnTo>
                      <a:pt x="2980346" y="12700"/>
                    </a:lnTo>
                    <a:lnTo>
                      <a:pt x="2980346" y="538714"/>
                    </a:lnTo>
                    <a:lnTo>
                      <a:pt x="12700" y="538714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000001"/>
              </a:solidFill>
            </p:spPr>
          </p:sp>
        </p:grpSp>
        <p:sp>
          <p:nvSpPr>
            <p:cNvPr id="37" name="TextBox 37"/>
            <p:cNvSpPr txBox="1"/>
            <p:nvPr/>
          </p:nvSpPr>
          <p:spPr>
            <a:xfrm>
              <a:off x="762000" y="6173470"/>
              <a:ext cx="8128000" cy="6455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00"/>
                </a:lnSpc>
                <a:spcBef>
                  <a:spcPct val="0"/>
                </a:spcBef>
              </a:pPr>
              <a:r>
                <a:rPr lang="en-US" sz="3500" b="1">
                  <a:solidFill>
                    <a:srgbClr val="000001"/>
                  </a:solidFill>
                  <a:latin typeface="Bricolage Grotesque 36 Ultra-Bold"/>
                  <a:ea typeface="Bricolage Grotesque 36 Ultra-Bold"/>
                  <a:cs typeface="Bricolage Grotesque 36 Ultra-Bold"/>
                  <a:sym typeface="Bricolage Grotesque 36 Ultra-Bold"/>
                </a:rPr>
                <a:t>Equation: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762000" y="7689850"/>
              <a:ext cx="1698966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u="none" strike="noStrike" spc="-15">
                  <a:solidFill>
                    <a:srgbClr val="000001"/>
                  </a:solidFill>
                  <a:latin typeface="Open Sauce"/>
                  <a:ea typeface="Open Sauce"/>
                  <a:cs typeface="Open Sauce"/>
                  <a:sym typeface="Open Sauce"/>
                </a:rPr>
                <a:t>v = fλ</a:t>
              </a:r>
            </a:p>
          </p:txBody>
        </p:sp>
        <p:sp>
          <p:nvSpPr>
            <p:cNvPr id="39" name="AutoShape 39"/>
            <p:cNvSpPr/>
            <p:nvPr/>
          </p:nvSpPr>
          <p:spPr>
            <a:xfrm>
              <a:off x="2460966" y="8061325"/>
              <a:ext cx="749870" cy="0"/>
            </a:xfrm>
            <a:prstGeom prst="line">
              <a:avLst/>
            </a:prstGeom>
            <a:ln w="38100" cap="flat">
              <a:solidFill>
                <a:srgbClr val="000001"/>
              </a:solidFill>
              <a:prstDash val="solid"/>
              <a:headEnd type="none" w="sm" len="sm"/>
              <a:tailEnd type="arrow" w="med" len="sm"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3738408" y="7689850"/>
              <a:ext cx="1698966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u="none" strike="noStrike" spc="-15">
                  <a:solidFill>
                    <a:srgbClr val="000001"/>
                  </a:solidFill>
                  <a:latin typeface="Open Sauce"/>
                  <a:ea typeface="Open Sauce"/>
                  <a:cs typeface="Open Sauce"/>
                  <a:sym typeface="Open Sauce"/>
                </a:rPr>
                <a:t>λ = 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4648510" y="8132022"/>
              <a:ext cx="1016000" cy="672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000001"/>
                  </a:solidFill>
                  <a:latin typeface="Open Sauce"/>
                  <a:ea typeface="Open Sauce"/>
                  <a:cs typeface="Open Sauce"/>
                  <a:sym typeface="Open Sauce"/>
                </a:rPr>
                <a:t>f</a:t>
              </a:r>
            </a:p>
          </p:txBody>
        </p:sp>
        <p:sp>
          <p:nvSpPr>
            <p:cNvPr id="42" name="AutoShape 42"/>
            <p:cNvSpPr/>
            <p:nvPr/>
          </p:nvSpPr>
          <p:spPr>
            <a:xfrm>
              <a:off x="4569356" y="8076353"/>
              <a:ext cx="1158344" cy="0"/>
            </a:xfrm>
            <a:prstGeom prst="line">
              <a:avLst/>
            </a:prstGeom>
            <a:ln w="50800" cap="flat">
              <a:solidFill>
                <a:srgbClr val="00000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4648510" y="7314565"/>
              <a:ext cx="1016000" cy="672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000001"/>
                  </a:solidFill>
                  <a:latin typeface="Open Sauce"/>
                  <a:ea typeface="Open Sauce"/>
                  <a:cs typeface="Open Sauce"/>
                  <a:sym typeface="Open Sauce"/>
                </a:rPr>
                <a:t>v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-387970" y="-795120"/>
            <a:ext cx="18675970" cy="4339683"/>
            <a:chOff x="0" y="0"/>
            <a:chExt cx="6522323" cy="1515574"/>
          </a:xfrm>
        </p:grpSpPr>
        <p:sp>
          <p:nvSpPr>
            <p:cNvPr id="45" name="Freeform 45"/>
            <p:cNvSpPr/>
            <p:nvPr/>
          </p:nvSpPr>
          <p:spPr>
            <a:xfrm>
              <a:off x="80010" y="80010"/>
              <a:ext cx="6429614" cy="1422864"/>
            </a:xfrm>
            <a:custGeom>
              <a:avLst/>
              <a:gdLst/>
              <a:ahLst/>
              <a:cxnLst/>
              <a:rect l="l" t="t" r="r" b="b"/>
              <a:pathLst>
                <a:path w="6429614" h="1422864">
                  <a:moveTo>
                    <a:pt x="0" y="1368254"/>
                  </a:moveTo>
                  <a:lnTo>
                    <a:pt x="0" y="1422864"/>
                  </a:lnTo>
                  <a:lnTo>
                    <a:pt x="6429614" y="1422864"/>
                  </a:lnTo>
                  <a:lnTo>
                    <a:pt x="6429614" y="0"/>
                  </a:lnTo>
                  <a:lnTo>
                    <a:pt x="6375003" y="0"/>
                  </a:lnTo>
                  <a:lnTo>
                    <a:pt x="6375003" y="1368254"/>
                  </a:lnTo>
                  <a:close/>
                </a:path>
              </a:pathLst>
            </a:custGeom>
            <a:solidFill>
              <a:srgbClr val="2C3242"/>
            </a:solidFill>
          </p:spPr>
        </p:sp>
        <p:sp>
          <p:nvSpPr>
            <p:cNvPr id="46" name="Freeform 46"/>
            <p:cNvSpPr/>
            <p:nvPr/>
          </p:nvSpPr>
          <p:spPr>
            <a:xfrm>
              <a:off x="67310" y="67310"/>
              <a:ext cx="6455014" cy="1448264"/>
            </a:xfrm>
            <a:custGeom>
              <a:avLst/>
              <a:gdLst/>
              <a:ahLst/>
              <a:cxnLst/>
              <a:rect l="l" t="t" r="r" b="b"/>
              <a:pathLst>
                <a:path w="6455014" h="1448264">
                  <a:moveTo>
                    <a:pt x="6387703" y="0"/>
                  </a:moveTo>
                  <a:lnTo>
                    <a:pt x="6387703" y="12700"/>
                  </a:lnTo>
                  <a:lnTo>
                    <a:pt x="6442314" y="12700"/>
                  </a:lnTo>
                  <a:lnTo>
                    <a:pt x="6442314" y="1435564"/>
                  </a:lnTo>
                  <a:lnTo>
                    <a:pt x="12700" y="1435564"/>
                  </a:lnTo>
                  <a:lnTo>
                    <a:pt x="12700" y="1380954"/>
                  </a:lnTo>
                  <a:lnTo>
                    <a:pt x="0" y="1380954"/>
                  </a:lnTo>
                  <a:lnTo>
                    <a:pt x="0" y="1448264"/>
                  </a:lnTo>
                  <a:lnTo>
                    <a:pt x="6455014" y="1448264"/>
                  </a:lnTo>
                  <a:lnTo>
                    <a:pt x="6455014" y="0"/>
                  </a:lnTo>
                  <a:close/>
                </a:path>
              </a:pathLst>
            </a:custGeom>
            <a:solidFill>
              <a:srgbClr val="00A7C8"/>
            </a:solidFill>
          </p:spPr>
        </p:sp>
        <p:sp>
          <p:nvSpPr>
            <p:cNvPr id="47" name="Freeform 47"/>
            <p:cNvSpPr/>
            <p:nvPr/>
          </p:nvSpPr>
          <p:spPr>
            <a:xfrm>
              <a:off x="12700" y="12700"/>
              <a:ext cx="6429613" cy="1422864"/>
            </a:xfrm>
            <a:custGeom>
              <a:avLst/>
              <a:gdLst/>
              <a:ahLst/>
              <a:cxnLst/>
              <a:rect l="l" t="t" r="r" b="b"/>
              <a:pathLst>
                <a:path w="6429613" h="1422864">
                  <a:moveTo>
                    <a:pt x="0" y="0"/>
                  </a:moveTo>
                  <a:lnTo>
                    <a:pt x="6429613" y="0"/>
                  </a:lnTo>
                  <a:lnTo>
                    <a:pt x="6429613" y="1422864"/>
                  </a:lnTo>
                  <a:lnTo>
                    <a:pt x="0" y="1422864"/>
                  </a:lnTo>
                  <a:close/>
                </a:path>
              </a:pathLst>
            </a:custGeom>
            <a:solidFill>
              <a:srgbClr val="41B57F"/>
            </a:solidFill>
          </p:spPr>
        </p:sp>
        <p:sp>
          <p:nvSpPr>
            <p:cNvPr id="48" name="Freeform 48"/>
            <p:cNvSpPr/>
            <p:nvPr/>
          </p:nvSpPr>
          <p:spPr>
            <a:xfrm>
              <a:off x="0" y="0"/>
              <a:ext cx="6455013" cy="1448264"/>
            </a:xfrm>
            <a:custGeom>
              <a:avLst/>
              <a:gdLst/>
              <a:ahLst/>
              <a:cxnLst/>
              <a:rect l="l" t="t" r="r" b="b"/>
              <a:pathLst>
                <a:path w="6455013" h="1448264">
                  <a:moveTo>
                    <a:pt x="80010" y="1448264"/>
                  </a:moveTo>
                  <a:lnTo>
                    <a:pt x="6455013" y="1448264"/>
                  </a:lnTo>
                  <a:lnTo>
                    <a:pt x="6455013" y="80010"/>
                  </a:lnTo>
                  <a:lnTo>
                    <a:pt x="6455013" y="67310"/>
                  </a:lnTo>
                  <a:lnTo>
                    <a:pt x="6455013" y="0"/>
                  </a:lnTo>
                  <a:lnTo>
                    <a:pt x="0" y="0"/>
                  </a:lnTo>
                  <a:lnTo>
                    <a:pt x="0" y="1448264"/>
                  </a:lnTo>
                  <a:lnTo>
                    <a:pt x="67310" y="1448264"/>
                  </a:lnTo>
                  <a:lnTo>
                    <a:pt x="80010" y="1448264"/>
                  </a:lnTo>
                  <a:close/>
                  <a:moveTo>
                    <a:pt x="12700" y="12700"/>
                  </a:moveTo>
                  <a:lnTo>
                    <a:pt x="6442313" y="12700"/>
                  </a:lnTo>
                  <a:lnTo>
                    <a:pt x="6442313" y="1435564"/>
                  </a:lnTo>
                  <a:lnTo>
                    <a:pt x="12700" y="1435564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C3242"/>
            </a:solidFill>
          </p:spPr>
        </p:sp>
      </p:grpSp>
      <p:sp>
        <p:nvSpPr>
          <p:cNvPr id="49" name="TextBox 49"/>
          <p:cNvSpPr txBox="1"/>
          <p:nvPr/>
        </p:nvSpPr>
        <p:spPr>
          <a:xfrm>
            <a:off x="1296329" y="857250"/>
            <a:ext cx="15962971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FFFAED"/>
                </a:solidFill>
                <a:latin typeface="TT Hoves Bold"/>
                <a:ea typeface="TT Hoves Bold"/>
                <a:cs typeface="TT Hoves Bold"/>
                <a:sym typeface="TT Hoves Bold"/>
              </a:rPr>
              <a:t>Principio de funcionamiento</a:t>
            </a:r>
          </a:p>
        </p:txBody>
      </p:sp>
      <p:grpSp>
        <p:nvGrpSpPr>
          <p:cNvPr id="50" name="Group 50"/>
          <p:cNvGrpSpPr/>
          <p:nvPr/>
        </p:nvGrpSpPr>
        <p:grpSpPr>
          <a:xfrm>
            <a:off x="250902" y="-1576028"/>
            <a:ext cx="18206543" cy="5120590"/>
            <a:chOff x="0" y="0"/>
            <a:chExt cx="24275391" cy="6827454"/>
          </a:xfrm>
        </p:grpSpPr>
        <p:sp>
          <p:nvSpPr>
            <p:cNvPr id="51" name="Freeform 51"/>
            <p:cNvSpPr/>
            <p:nvPr/>
          </p:nvSpPr>
          <p:spPr>
            <a:xfrm rot="5400000">
              <a:off x="2655121" y="-2655121"/>
              <a:ext cx="6827454" cy="12137695"/>
            </a:xfrm>
            <a:custGeom>
              <a:avLst/>
              <a:gdLst/>
              <a:ahLst/>
              <a:cxnLst/>
              <a:rect l="l" t="t" r="r" b="b"/>
              <a:pathLst>
                <a:path w="6827454" h="12137695">
                  <a:moveTo>
                    <a:pt x="0" y="0"/>
                  </a:moveTo>
                  <a:lnTo>
                    <a:pt x="6827454" y="0"/>
                  </a:lnTo>
                  <a:lnTo>
                    <a:pt x="6827454" y="12137696"/>
                  </a:lnTo>
                  <a:lnTo>
                    <a:pt x="0" y="12137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657" t="-71764" r="-77166" b="-29226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2" name="Freeform 52"/>
            <p:cNvSpPr/>
            <p:nvPr/>
          </p:nvSpPr>
          <p:spPr>
            <a:xfrm rot="5400000">
              <a:off x="14792816" y="-2655121"/>
              <a:ext cx="6827454" cy="12137695"/>
            </a:xfrm>
            <a:custGeom>
              <a:avLst/>
              <a:gdLst/>
              <a:ahLst/>
              <a:cxnLst/>
              <a:rect l="l" t="t" r="r" b="b"/>
              <a:pathLst>
                <a:path w="6827454" h="12137695">
                  <a:moveTo>
                    <a:pt x="0" y="0"/>
                  </a:moveTo>
                  <a:lnTo>
                    <a:pt x="6827454" y="0"/>
                  </a:lnTo>
                  <a:lnTo>
                    <a:pt x="6827454" y="12137696"/>
                  </a:lnTo>
                  <a:lnTo>
                    <a:pt x="0" y="12137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657" t="-72157" r="-77166" b="-28833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53" name="Freeform 53"/>
          <p:cNvSpPr/>
          <p:nvPr/>
        </p:nvSpPr>
        <p:spPr>
          <a:xfrm>
            <a:off x="3020605" y="3810000"/>
            <a:ext cx="11580039" cy="5946162"/>
          </a:xfrm>
          <a:custGeom>
            <a:avLst/>
            <a:gdLst/>
            <a:ahLst/>
            <a:cxnLst/>
            <a:rect l="l" t="t" r="r" b="b"/>
            <a:pathLst>
              <a:path w="11580039" h="5946162">
                <a:moveTo>
                  <a:pt x="0" y="0"/>
                </a:moveTo>
                <a:lnTo>
                  <a:pt x="11580040" y="0"/>
                </a:lnTo>
                <a:lnTo>
                  <a:pt x="11580040" y="5946162"/>
                </a:lnTo>
                <a:lnTo>
                  <a:pt x="0" y="59461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8" r="-704" b="-868"/>
            </a:stretch>
          </a:blipFill>
        </p:spPr>
      </p:sp>
      <p:sp>
        <p:nvSpPr>
          <p:cNvPr id="54" name="Freeform 54"/>
          <p:cNvSpPr/>
          <p:nvPr/>
        </p:nvSpPr>
        <p:spPr>
          <a:xfrm rot="2816096">
            <a:off x="16180602" y="7744798"/>
            <a:ext cx="2910286" cy="4114800"/>
          </a:xfrm>
          <a:custGeom>
            <a:avLst/>
            <a:gdLst/>
            <a:ahLst/>
            <a:cxnLst/>
            <a:rect l="l" t="t" r="r" b="b"/>
            <a:pathLst>
              <a:path w="2910286" h="4114800">
                <a:moveTo>
                  <a:pt x="0" y="0"/>
                </a:moveTo>
                <a:lnTo>
                  <a:pt x="2910286" y="0"/>
                </a:lnTo>
                <a:lnTo>
                  <a:pt x="2910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 rot="1773569">
            <a:off x="-3406698" y="8376187"/>
            <a:ext cx="7315200" cy="1764225"/>
          </a:xfrm>
          <a:custGeom>
            <a:avLst/>
            <a:gdLst/>
            <a:ahLst/>
            <a:cxnLst/>
            <a:rect l="l" t="t" r="r" b="b"/>
            <a:pathLst>
              <a:path w="7315200" h="1764225">
                <a:moveTo>
                  <a:pt x="0" y="0"/>
                </a:moveTo>
                <a:lnTo>
                  <a:pt x="7315200" y="0"/>
                </a:lnTo>
                <a:lnTo>
                  <a:pt x="7315200" y="1764226"/>
                </a:lnTo>
                <a:lnTo>
                  <a:pt x="0" y="1764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511" t="1022" r="5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6833228" y="3356790"/>
            <a:ext cx="18669000" cy="5250656"/>
            <a:chOff x="0" y="0"/>
            <a:chExt cx="24892000" cy="7000875"/>
          </a:xfrm>
        </p:grpSpPr>
        <p:sp>
          <p:nvSpPr>
            <p:cNvPr id="3" name="Freeform 3"/>
            <p:cNvSpPr/>
            <p:nvPr/>
          </p:nvSpPr>
          <p:spPr>
            <a:xfrm rot="5400000">
              <a:off x="2722562" y="-2722563"/>
              <a:ext cx="7000875" cy="12446000"/>
            </a:xfrm>
            <a:custGeom>
              <a:avLst/>
              <a:gdLst/>
              <a:ahLst/>
              <a:cxnLst/>
              <a:rect l="l" t="t" r="r" b="b"/>
              <a:pathLst>
                <a:path w="7000875" h="12446000">
                  <a:moveTo>
                    <a:pt x="0" y="0"/>
                  </a:moveTo>
                  <a:lnTo>
                    <a:pt x="7000876" y="0"/>
                  </a:lnTo>
                  <a:lnTo>
                    <a:pt x="7000876" y="12446001"/>
                  </a:lnTo>
                  <a:lnTo>
                    <a:pt x="0" y="12446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657" t="-71764" r="-77166" b="-29226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 rot="5400000">
              <a:off x="15168562" y="-2722563"/>
              <a:ext cx="7000875" cy="12446000"/>
            </a:xfrm>
            <a:custGeom>
              <a:avLst/>
              <a:gdLst/>
              <a:ahLst/>
              <a:cxnLst/>
              <a:rect l="l" t="t" r="r" b="b"/>
              <a:pathLst>
                <a:path w="7000875" h="12446000">
                  <a:moveTo>
                    <a:pt x="0" y="0"/>
                  </a:moveTo>
                  <a:lnTo>
                    <a:pt x="7000876" y="0"/>
                  </a:lnTo>
                  <a:lnTo>
                    <a:pt x="7000876" y="12446001"/>
                  </a:lnTo>
                  <a:lnTo>
                    <a:pt x="0" y="12446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657" t="-72157" r="-77166" b="-28833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1582572" y="3356790"/>
            <a:ext cx="18669000" cy="5250656"/>
            <a:chOff x="0" y="0"/>
            <a:chExt cx="24892000" cy="7000875"/>
          </a:xfrm>
        </p:grpSpPr>
        <p:sp>
          <p:nvSpPr>
            <p:cNvPr id="6" name="Freeform 6"/>
            <p:cNvSpPr/>
            <p:nvPr/>
          </p:nvSpPr>
          <p:spPr>
            <a:xfrm rot="5400000">
              <a:off x="2722562" y="-2722563"/>
              <a:ext cx="7000875" cy="12446000"/>
            </a:xfrm>
            <a:custGeom>
              <a:avLst/>
              <a:gdLst/>
              <a:ahLst/>
              <a:cxnLst/>
              <a:rect l="l" t="t" r="r" b="b"/>
              <a:pathLst>
                <a:path w="7000875" h="12446000">
                  <a:moveTo>
                    <a:pt x="0" y="0"/>
                  </a:moveTo>
                  <a:lnTo>
                    <a:pt x="7000876" y="0"/>
                  </a:lnTo>
                  <a:lnTo>
                    <a:pt x="7000876" y="12446001"/>
                  </a:lnTo>
                  <a:lnTo>
                    <a:pt x="0" y="12446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657" t="-71764" r="-77166" b="-29226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 rot="5400000">
              <a:off x="15168562" y="-2722563"/>
              <a:ext cx="7000875" cy="12446000"/>
            </a:xfrm>
            <a:custGeom>
              <a:avLst/>
              <a:gdLst/>
              <a:ahLst/>
              <a:cxnLst/>
              <a:rect l="l" t="t" r="r" b="b"/>
              <a:pathLst>
                <a:path w="7000875" h="12446000">
                  <a:moveTo>
                    <a:pt x="0" y="0"/>
                  </a:moveTo>
                  <a:lnTo>
                    <a:pt x="7000876" y="0"/>
                  </a:lnTo>
                  <a:lnTo>
                    <a:pt x="7000876" y="12446001"/>
                  </a:lnTo>
                  <a:lnTo>
                    <a:pt x="0" y="12446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657" t="-72157" r="-77166" b="-28833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>
            <a:off x="309789" y="542253"/>
            <a:ext cx="2005357" cy="2250911"/>
          </a:xfrm>
          <a:custGeom>
            <a:avLst/>
            <a:gdLst/>
            <a:ahLst/>
            <a:cxnLst/>
            <a:rect l="l" t="t" r="r" b="b"/>
            <a:pathLst>
              <a:path w="2005357" h="2250911">
                <a:moveTo>
                  <a:pt x="0" y="0"/>
                </a:moveTo>
                <a:lnTo>
                  <a:pt x="2005357" y="0"/>
                </a:lnTo>
                <a:lnTo>
                  <a:pt x="2005357" y="2250911"/>
                </a:lnTo>
                <a:lnTo>
                  <a:pt x="0" y="2250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291744" y="2546560"/>
            <a:ext cx="31471910" cy="4914691"/>
            <a:chOff x="0" y="0"/>
            <a:chExt cx="8288898" cy="129440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88898" cy="1294404"/>
            </a:xfrm>
            <a:custGeom>
              <a:avLst/>
              <a:gdLst/>
              <a:ahLst/>
              <a:cxnLst/>
              <a:rect l="l" t="t" r="r" b="b"/>
              <a:pathLst>
                <a:path w="8288898" h="1294404">
                  <a:moveTo>
                    <a:pt x="0" y="0"/>
                  </a:moveTo>
                  <a:lnTo>
                    <a:pt x="8288898" y="0"/>
                  </a:lnTo>
                  <a:lnTo>
                    <a:pt x="8288898" y="1294404"/>
                  </a:lnTo>
                  <a:lnTo>
                    <a:pt x="0" y="1294404"/>
                  </a:lnTo>
                  <a:close/>
                </a:path>
              </a:pathLst>
            </a:custGeom>
            <a:solidFill>
              <a:srgbClr val="297350"/>
            </a:solidFill>
            <a:ln cap="sq">
              <a:noFill/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288898" cy="1322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309789" y="3269414"/>
            <a:ext cx="2716377" cy="1565597"/>
          </a:xfrm>
          <a:custGeom>
            <a:avLst/>
            <a:gdLst/>
            <a:ahLst/>
            <a:cxnLst/>
            <a:rect l="l" t="t" r="r" b="b"/>
            <a:pathLst>
              <a:path w="2716377" h="1565597">
                <a:moveTo>
                  <a:pt x="0" y="0"/>
                </a:moveTo>
                <a:lnTo>
                  <a:pt x="2716377" y="0"/>
                </a:lnTo>
                <a:lnTo>
                  <a:pt x="2716377" y="1565597"/>
                </a:lnTo>
                <a:lnTo>
                  <a:pt x="0" y="1565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09789" y="5311224"/>
            <a:ext cx="2005357" cy="1987127"/>
          </a:xfrm>
          <a:custGeom>
            <a:avLst/>
            <a:gdLst/>
            <a:ahLst/>
            <a:cxnLst/>
            <a:rect l="l" t="t" r="r" b="b"/>
            <a:pathLst>
              <a:path w="2005357" h="1987127">
                <a:moveTo>
                  <a:pt x="0" y="0"/>
                </a:moveTo>
                <a:lnTo>
                  <a:pt x="2005357" y="0"/>
                </a:lnTo>
                <a:lnTo>
                  <a:pt x="2005357" y="1987126"/>
                </a:lnTo>
                <a:lnTo>
                  <a:pt x="0" y="19871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9789" y="7461251"/>
            <a:ext cx="2890625" cy="2298920"/>
          </a:xfrm>
          <a:custGeom>
            <a:avLst/>
            <a:gdLst/>
            <a:ahLst/>
            <a:cxnLst/>
            <a:rect l="l" t="t" r="r" b="b"/>
            <a:pathLst>
              <a:path w="2890625" h="2298920">
                <a:moveTo>
                  <a:pt x="0" y="0"/>
                </a:moveTo>
                <a:lnTo>
                  <a:pt x="2890625" y="0"/>
                </a:lnTo>
                <a:lnTo>
                  <a:pt x="2890625" y="2298920"/>
                </a:lnTo>
                <a:lnTo>
                  <a:pt x="0" y="22989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468987" y="3645531"/>
            <a:ext cx="8146826" cy="291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158"/>
              </a:lnSpc>
            </a:pPr>
            <a:r>
              <a:rPr lang="en-US" sz="11158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Aplicaciones en la industria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075317" y="1123950"/>
            <a:ext cx="5216427" cy="1383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04"/>
              </a:lnSpc>
              <a:spcBef>
                <a:spcPct val="0"/>
              </a:spcBef>
            </a:pPr>
            <a:r>
              <a:rPr lang="en-US" sz="5304" b="1">
                <a:solidFill>
                  <a:srgbClr val="2C3242"/>
                </a:solidFill>
                <a:latin typeface="Bricolage Grotesque 36 Ultra-Bold"/>
                <a:ea typeface="Bricolage Grotesque 36 Ultra-Bold"/>
                <a:cs typeface="Bricolage Grotesque 36 Ultra-Bold"/>
                <a:sym typeface="Bricolage Grotesque 36 Ultra-Bold"/>
              </a:rPr>
              <a:t>Centrales termoeléctricas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381676" y="3375656"/>
            <a:ext cx="5216427" cy="1372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04"/>
              </a:lnSpc>
              <a:spcBef>
                <a:spcPct val="0"/>
              </a:spcBef>
            </a:pPr>
            <a:r>
              <a:rPr lang="en-US" sz="5304" b="1">
                <a:solidFill>
                  <a:srgbClr val="2C3242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Industria cementera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411235" y="5671415"/>
            <a:ext cx="5216427" cy="1372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04"/>
              </a:lnSpc>
              <a:spcBef>
                <a:spcPct val="0"/>
              </a:spcBef>
            </a:pPr>
            <a:r>
              <a:rPr lang="en-US" sz="5304" b="1">
                <a:solidFill>
                  <a:srgbClr val="2C3242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Industria siderúrgica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411235" y="7971843"/>
            <a:ext cx="5216427" cy="1372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04"/>
              </a:lnSpc>
              <a:spcBef>
                <a:spcPct val="0"/>
              </a:spcBef>
            </a:pPr>
            <a:r>
              <a:rPr lang="en-US" sz="5304" b="1">
                <a:solidFill>
                  <a:srgbClr val="2C3242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Industria química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2960" y="6157997"/>
            <a:ext cx="10402854" cy="1433034"/>
            <a:chOff x="0" y="0"/>
            <a:chExt cx="3137821" cy="4322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37820" cy="432247"/>
            </a:xfrm>
            <a:custGeom>
              <a:avLst/>
              <a:gdLst/>
              <a:ahLst/>
              <a:cxnLst/>
              <a:rect l="l" t="t" r="r" b="b"/>
              <a:pathLst>
                <a:path w="3137820" h="432247">
                  <a:moveTo>
                    <a:pt x="3137820" y="0"/>
                  </a:moveTo>
                  <a:lnTo>
                    <a:pt x="0" y="0"/>
                  </a:lnTo>
                  <a:lnTo>
                    <a:pt x="101600" y="216124"/>
                  </a:lnTo>
                  <a:lnTo>
                    <a:pt x="0" y="432247"/>
                  </a:lnTo>
                  <a:lnTo>
                    <a:pt x="3137820" y="432247"/>
                  </a:lnTo>
                  <a:lnTo>
                    <a:pt x="3036220" y="216124"/>
                  </a:lnTo>
                  <a:lnTo>
                    <a:pt x="3137820" y="0"/>
                  </a:lnTo>
                  <a:close/>
                </a:path>
              </a:pathLst>
            </a:custGeom>
            <a:solidFill>
              <a:srgbClr val="009A6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88900" y="-28575"/>
              <a:ext cx="2960021" cy="4608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6043058" y="-3269781"/>
            <a:ext cx="18669000" cy="14028287"/>
            <a:chOff x="0" y="0"/>
            <a:chExt cx="4916938" cy="36946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16938" cy="3694693"/>
            </a:xfrm>
            <a:custGeom>
              <a:avLst/>
              <a:gdLst/>
              <a:ahLst/>
              <a:cxnLst/>
              <a:rect l="l" t="t" r="r" b="b"/>
              <a:pathLst>
                <a:path w="4916938" h="3694693">
                  <a:moveTo>
                    <a:pt x="0" y="0"/>
                  </a:moveTo>
                  <a:lnTo>
                    <a:pt x="4916938" y="0"/>
                  </a:lnTo>
                  <a:lnTo>
                    <a:pt x="4916938" y="3694693"/>
                  </a:lnTo>
                  <a:lnTo>
                    <a:pt x="0" y="3694693"/>
                  </a:lnTo>
                  <a:close/>
                </a:path>
              </a:pathLst>
            </a:custGeom>
            <a:solidFill>
              <a:srgbClr val="4E927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916938" cy="37232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12662672" y="-4417118"/>
            <a:ext cx="11055233" cy="19653748"/>
          </a:xfrm>
          <a:custGeom>
            <a:avLst/>
            <a:gdLst/>
            <a:ahLst/>
            <a:cxnLst/>
            <a:rect l="l" t="t" r="r" b="b"/>
            <a:pathLst>
              <a:path w="11055233" h="19653748">
                <a:moveTo>
                  <a:pt x="0" y="0"/>
                </a:moveTo>
                <a:lnTo>
                  <a:pt x="11055233" y="0"/>
                </a:lnTo>
                <a:lnTo>
                  <a:pt x="11055233" y="19653748"/>
                </a:lnTo>
                <a:lnTo>
                  <a:pt x="0" y="19653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657" t="-72157" r="-77166" b="-28833"/>
            </a:stretch>
          </a:blipFill>
          <a:ln cap="sq">
            <a:noFill/>
            <a:prstDash val="solid"/>
            <a:miter/>
          </a:ln>
        </p:spPr>
      </p:sp>
      <p:grpSp>
        <p:nvGrpSpPr>
          <p:cNvPr id="9" name="Group 9"/>
          <p:cNvGrpSpPr/>
          <p:nvPr/>
        </p:nvGrpSpPr>
        <p:grpSpPr>
          <a:xfrm>
            <a:off x="8617414" y="571500"/>
            <a:ext cx="9715500" cy="9144000"/>
            <a:chOff x="0" y="0"/>
            <a:chExt cx="3393004" cy="3193415"/>
          </a:xfrm>
        </p:grpSpPr>
        <p:sp>
          <p:nvSpPr>
            <p:cNvPr id="10" name="Freeform 10"/>
            <p:cNvSpPr/>
            <p:nvPr/>
          </p:nvSpPr>
          <p:spPr>
            <a:xfrm>
              <a:off x="80010" y="80010"/>
              <a:ext cx="3300294" cy="3100705"/>
            </a:xfrm>
            <a:custGeom>
              <a:avLst/>
              <a:gdLst/>
              <a:ahLst/>
              <a:cxnLst/>
              <a:rect l="l" t="t" r="r" b="b"/>
              <a:pathLst>
                <a:path w="3300294" h="3100705">
                  <a:moveTo>
                    <a:pt x="0" y="3046095"/>
                  </a:moveTo>
                  <a:lnTo>
                    <a:pt x="0" y="3100705"/>
                  </a:lnTo>
                  <a:lnTo>
                    <a:pt x="3300294" y="3100705"/>
                  </a:lnTo>
                  <a:lnTo>
                    <a:pt x="3300294" y="0"/>
                  </a:lnTo>
                  <a:lnTo>
                    <a:pt x="3245684" y="0"/>
                  </a:lnTo>
                  <a:lnTo>
                    <a:pt x="3245684" y="3046095"/>
                  </a:lnTo>
                  <a:close/>
                </a:path>
              </a:pathLst>
            </a:custGeom>
            <a:solidFill>
              <a:srgbClr val="000001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67310" y="67310"/>
              <a:ext cx="3325694" cy="3126105"/>
            </a:xfrm>
            <a:custGeom>
              <a:avLst/>
              <a:gdLst/>
              <a:ahLst/>
              <a:cxnLst/>
              <a:rect l="l" t="t" r="r" b="b"/>
              <a:pathLst>
                <a:path w="3325694" h="3126105">
                  <a:moveTo>
                    <a:pt x="3258384" y="0"/>
                  </a:moveTo>
                  <a:lnTo>
                    <a:pt x="3258384" y="12700"/>
                  </a:lnTo>
                  <a:lnTo>
                    <a:pt x="3312994" y="12700"/>
                  </a:lnTo>
                  <a:lnTo>
                    <a:pt x="3312994" y="3113405"/>
                  </a:lnTo>
                  <a:lnTo>
                    <a:pt x="12700" y="3113405"/>
                  </a:lnTo>
                  <a:lnTo>
                    <a:pt x="12700" y="3058795"/>
                  </a:lnTo>
                  <a:lnTo>
                    <a:pt x="0" y="3058795"/>
                  </a:lnTo>
                  <a:lnTo>
                    <a:pt x="0" y="3126105"/>
                  </a:lnTo>
                  <a:lnTo>
                    <a:pt x="3325694" y="3126105"/>
                  </a:lnTo>
                  <a:lnTo>
                    <a:pt x="3325694" y="0"/>
                  </a:lnTo>
                  <a:close/>
                </a:path>
              </a:pathLst>
            </a:custGeom>
            <a:solidFill>
              <a:srgbClr val="000001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12700" y="12700"/>
              <a:ext cx="3300294" cy="3100705"/>
            </a:xfrm>
            <a:custGeom>
              <a:avLst/>
              <a:gdLst/>
              <a:ahLst/>
              <a:cxnLst/>
              <a:rect l="l" t="t" r="r" b="b"/>
              <a:pathLst>
                <a:path w="3300294" h="3100705">
                  <a:moveTo>
                    <a:pt x="0" y="0"/>
                  </a:moveTo>
                  <a:lnTo>
                    <a:pt x="3300294" y="0"/>
                  </a:lnTo>
                  <a:lnTo>
                    <a:pt x="3300294" y="3100705"/>
                  </a:lnTo>
                  <a:lnTo>
                    <a:pt x="0" y="3100705"/>
                  </a:lnTo>
                  <a:close/>
                </a:path>
              </a:pathLst>
            </a:custGeom>
            <a:solidFill>
              <a:srgbClr val="FFFAED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3325694" cy="3126105"/>
            </a:xfrm>
            <a:custGeom>
              <a:avLst/>
              <a:gdLst/>
              <a:ahLst/>
              <a:cxnLst/>
              <a:rect l="l" t="t" r="r" b="b"/>
              <a:pathLst>
                <a:path w="3325694" h="3126105">
                  <a:moveTo>
                    <a:pt x="80010" y="3126105"/>
                  </a:moveTo>
                  <a:lnTo>
                    <a:pt x="3325694" y="3126105"/>
                  </a:lnTo>
                  <a:lnTo>
                    <a:pt x="3325694" y="80010"/>
                  </a:lnTo>
                  <a:lnTo>
                    <a:pt x="3325694" y="67310"/>
                  </a:lnTo>
                  <a:lnTo>
                    <a:pt x="3325694" y="0"/>
                  </a:lnTo>
                  <a:lnTo>
                    <a:pt x="0" y="0"/>
                  </a:lnTo>
                  <a:lnTo>
                    <a:pt x="0" y="3126105"/>
                  </a:lnTo>
                  <a:lnTo>
                    <a:pt x="67310" y="3126105"/>
                  </a:lnTo>
                  <a:lnTo>
                    <a:pt x="80010" y="3126105"/>
                  </a:lnTo>
                  <a:close/>
                  <a:moveTo>
                    <a:pt x="12700" y="12700"/>
                  </a:moveTo>
                  <a:lnTo>
                    <a:pt x="3312994" y="12700"/>
                  </a:lnTo>
                  <a:lnTo>
                    <a:pt x="3312994" y="3113405"/>
                  </a:lnTo>
                  <a:lnTo>
                    <a:pt x="12700" y="3113405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1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408475" y="714982"/>
            <a:ext cx="2907083" cy="2447235"/>
          </a:xfrm>
          <a:custGeom>
            <a:avLst/>
            <a:gdLst/>
            <a:ahLst/>
            <a:cxnLst/>
            <a:rect l="l" t="t" r="r" b="b"/>
            <a:pathLst>
              <a:path w="2907083" h="2447235">
                <a:moveTo>
                  <a:pt x="0" y="0"/>
                </a:moveTo>
                <a:lnTo>
                  <a:pt x="2907083" y="0"/>
                </a:lnTo>
                <a:lnTo>
                  <a:pt x="2907083" y="2447236"/>
                </a:lnTo>
                <a:lnTo>
                  <a:pt x="0" y="24472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488561" y="1764215"/>
            <a:ext cx="1060739" cy="1060739"/>
          </a:xfrm>
          <a:custGeom>
            <a:avLst/>
            <a:gdLst/>
            <a:ahLst/>
            <a:cxnLst/>
            <a:rect l="l" t="t" r="r" b="b"/>
            <a:pathLst>
              <a:path w="1060739" h="1060739">
                <a:moveTo>
                  <a:pt x="0" y="0"/>
                </a:moveTo>
                <a:lnTo>
                  <a:pt x="1060739" y="0"/>
                </a:lnTo>
                <a:lnTo>
                  <a:pt x="1060739" y="1060739"/>
                </a:lnTo>
                <a:lnTo>
                  <a:pt x="0" y="1060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518812" y="3162218"/>
            <a:ext cx="1030488" cy="1030488"/>
          </a:xfrm>
          <a:custGeom>
            <a:avLst/>
            <a:gdLst/>
            <a:ahLst/>
            <a:cxnLst/>
            <a:rect l="l" t="t" r="r" b="b"/>
            <a:pathLst>
              <a:path w="1030488" h="1030488">
                <a:moveTo>
                  <a:pt x="0" y="0"/>
                </a:moveTo>
                <a:lnTo>
                  <a:pt x="1030488" y="0"/>
                </a:lnTo>
                <a:lnTo>
                  <a:pt x="1030488" y="1030488"/>
                </a:lnTo>
                <a:lnTo>
                  <a:pt x="0" y="10304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518812" y="4513573"/>
            <a:ext cx="1091890" cy="1091890"/>
          </a:xfrm>
          <a:custGeom>
            <a:avLst/>
            <a:gdLst/>
            <a:ahLst/>
            <a:cxnLst/>
            <a:rect l="l" t="t" r="r" b="b"/>
            <a:pathLst>
              <a:path w="1091890" h="1091890">
                <a:moveTo>
                  <a:pt x="0" y="0"/>
                </a:moveTo>
                <a:lnTo>
                  <a:pt x="1091890" y="0"/>
                </a:lnTo>
                <a:lnTo>
                  <a:pt x="1091890" y="1091890"/>
                </a:lnTo>
                <a:lnTo>
                  <a:pt x="0" y="10918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519712" y="5813775"/>
            <a:ext cx="1060739" cy="1060739"/>
          </a:xfrm>
          <a:custGeom>
            <a:avLst/>
            <a:gdLst/>
            <a:ahLst/>
            <a:cxnLst/>
            <a:rect l="l" t="t" r="r" b="b"/>
            <a:pathLst>
              <a:path w="1060739" h="1060739">
                <a:moveTo>
                  <a:pt x="0" y="0"/>
                </a:moveTo>
                <a:lnTo>
                  <a:pt x="1060739" y="0"/>
                </a:lnTo>
                <a:lnTo>
                  <a:pt x="1060739" y="1060739"/>
                </a:lnTo>
                <a:lnTo>
                  <a:pt x="0" y="10607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549963" y="6992898"/>
            <a:ext cx="1060739" cy="1060739"/>
          </a:xfrm>
          <a:custGeom>
            <a:avLst/>
            <a:gdLst/>
            <a:ahLst/>
            <a:cxnLst/>
            <a:rect l="l" t="t" r="r" b="b"/>
            <a:pathLst>
              <a:path w="1060739" h="1060739">
                <a:moveTo>
                  <a:pt x="0" y="0"/>
                </a:moveTo>
                <a:lnTo>
                  <a:pt x="1060739" y="0"/>
                </a:lnTo>
                <a:lnTo>
                  <a:pt x="1060739" y="1060739"/>
                </a:lnTo>
                <a:lnTo>
                  <a:pt x="0" y="10607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549963" y="8167937"/>
            <a:ext cx="1060739" cy="1060739"/>
          </a:xfrm>
          <a:custGeom>
            <a:avLst/>
            <a:gdLst/>
            <a:ahLst/>
            <a:cxnLst/>
            <a:rect l="l" t="t" r="r" b="b"/>
            <a:pathLst>
              <a:path w="1060739" h="1060739">
                <a:moveTo>
                  <a:pt x="0" y="0"/>
                </a:moveTo>
                <a:lnTo>
                  <a:pt x="1060739" y="0"/>
                </a:lnTo>
                <a:lnTo>
                  <a:pt x="1060739" y="1060739"/>
                </a:lnTo>
                <a:lnTo>
                  <a:pt x="0" y="10607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-2226271" y="4315580"/>
            <a:ext cx="10402854" cy="1347343"/>
            <a:chOff x="0" y="0"/>
            <a:chExt cx="3137821" cy="406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137820" cy="406400"/>
            </a:xfrm>
            <a:custGeom>
              <a:avLst/>
              <a:gdLst/>
              <a:ahLst/>
              <a:cxnLst/>
              <a:rect l="l" t="t" r="r" b="b"/>
              <a:pathLst>
                <a:path w="3137820" h="406400">
                  <a:moveTo>
                    <a:pt x="3137820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3137820" y="406400"/>
                  </a:lnTo>
                  <a:lnTo>
                    <a:pt x="3036220" y="203200"/>
                  </a:lnTo>
                  <a:lnTo>
                    <a:pt x="3137820" y="0"/>
                  </a:lnTo>
                  <a:close/>
                </a:path>
              </a:pathLst>
            </a:custGeom>
            <a:solidFill>
              <a:srgbClr val="009A6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88900" y="-28575"/>
              <a:ext cx="2960021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447030" y="4483160"/>
            <a:ext cx="7093929" cy="1036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5"/>
              </a:lnSpc>
            </a:pPr>
            <a:r>
              <a:rPr lang="en-US" sz="3003" b="1" spc="-15">
                <a:solidFill>
                  <a:srgbClr val="FEFEFE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Capturas de partículas de catalizador con precipitador electrostático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277568" y="750111"/>
            <a:ext cx="8480713" cy="845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3"/>
              </a:lnSpc>
            </a:pPr>
            <a:r>
              <a:rPr lang="en-US" sz="4959" b="1">
                <a:solidFill>
                  <a:srgbClr val="000000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Funcionamiento paso a paso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146063" y="1732844"/>
            <a:ext cx="7044226" cy="1225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6"/>
              </a:lnSpc>
            </a:pPr>
            <a:r>
              <a:rPr lang="en-US" sz="3504" b="1">
                <a:solidFill>
                  <a:srgbClr val="000000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Entrada de gases calientes con partículas del catalizador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146063" y="3101152"/>
            <a:ext cx="6828432" cy="1197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0"/>
              </a:lnSpc>
            </a:pPr>
            <a:r>
              <a:rPr lang="en-US" sz="3471" b="1">
                <a:solidFill>
                  <a:srgbClr val="000000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Pasan por el precipitador electrostático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146063" y="4437373"/>
            <a:ext cx="5767587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Las partículas se cargan electricamente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146063" y="5767348"/>
            <a:ext cx="7316256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Se adhieren a placas metálicas colectoras.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146063" y="7170610"/>
            <a:ext cx="4112357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Recolección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146063" y="8356994"/>
            <a:ext cx="5856698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Salida del gas limpio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576640" y="1125271"/>
            <a:ext cx="4439290" cy="1733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1"/>
              </a:lnSpc>
            </a:pPr>
            <a:r>
              <a:rPr lang="en-US" sz="4994" b="1">
                <a:solidFill>
                  <a:srgbClr val="297350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REFINICACIÓN DE    PETRÓLEO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0" y="3408465"/>
            <a:ext cx="8368990" cy="411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7"/>
              </a:lnSpc>
            </a:pPr>
            <a:r>
              <a:rPr lang="en-US" sz="3308" spc="165">
                <a:solidFill>
                  <a:srgbClr val="18375D"/>
                </a:solidFill>
                <a:latin typeface="Bricolage Grotesque 36"/>
                <a:ea typeface="Bricolage Grotesque 36"/>
                <a:cs typeface="Bricolage Grotesque 36"/>
                <a:sym typeface="Bricolage Grotesque 36"/>
              </a:rPr>
              <a:t>POR DESINTEGRACIÓN CATALÍTICA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975156" y="6277470"/>
            <a:ext cx="5642258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spc="-15">
                <a:solidFill>
                  <a:srgbClr val="FEFEFE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Previene la emisión de partículas al ambiente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-2723174" y="7971961"/>
            <a:ext cx="10553189" cy="1982915"/>
            <a:chOff x="0" y="0"/>
            <a:chExt cx="3160331" cy="593818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160331" cy="593818"/>
            </a:xfrm>
            <a:custGeom>
              <a:avLst/>
              <a:gdLst/>
              <a:ahLst/>
              <a:cxnLst/>
              <a:rect l="l" t="t" r="r" b="b"/>
              <a:pathLst>
                <a:path w="3160331" h="593818">
                  <a:moveTo>
                    <a:pt x="3160331" y="0"/>
                  </a:moveTo>
                  <a:lnTo>
                    <a:pt x="0" y="0"/>
                  </a:lnTo>
                  <a:lnTo>
                    <a:pt x="101600" y="296909"/>
                  </a:lnTo>
                  <a:lnTo>
                    <a:pt x="0" y="593818"/>
                  </a:lnTo>
                  <a:lnTo>
                    <a:pt x="3160331" y="593818"/>
                  </a:lnTo>
                  <a:lnTo>
                    <a:pt x="3058731" y="296909"/>
                  </a:lnTo>
                  <a:lnTo>
                    <a:pt x="3160331" y="0"/>
                  </a:lnTo>
                  <a:close/>
                </a:path>
              </a:pathLst>
            </a:custGeom>
            <a:solidFill>
              <a:srgbClr val="009A63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88900" y="-28575"/>
              <a:ext cx="2982531" cy="6223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408475" y="8162531"/>
            <a:ext cx="6703260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spc="-15">
                <a:solidFill>
                  <a:srgbClr val="FEFEFE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Se utiliza para retener polvo fino de catalizador suspendido en los gases del regenerador.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01081" y="3467615"/>
            <a:ext cx="3086100" cy="2652117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2973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01081" y="9054034"/>
            <a:ext cx="3086100" cy="2652117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29735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944131" y="0"/>
            <a:ext cx="6770716" cy="10287000"/>
          </a:xfrm>
          <a:custGeom>
            <a:avLst/>
            <a:gdLst/>
            <a:ahLst/>
            <a:cxnLst/>
            <a:rect l="l" t="t" r="r" b="b"/>
            <a:pathLst>
              <a:path w="6770716" h="10287000">
                <a:moveTo>
                  <a:pt x="0" y="0"/>
                </a:moveTo>
                <a:lnTo>
                  <a:pt x="6770717" y="0"/>
                </a:lnTo>
                <a:lnTo>
                  <a:pt x="677071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032791" y="4939234"/>
            <a:ext cx="4920538" cy="4114800"/>
          </a:xfrm>
          <a:custGeom>
            <a:avLst/>
            <a:gdLst/>
            <a:ahLst/>
            <a:cxnLst/>
            <a:rect l="l" t="t" r="r" b="b"/>
            <a:pathLst>
              <a:path w="4920538" h="4114800">
                <a:moveTo>
                  <a:pt x="0" y="0"/>
                </a:moveTo>
                <a:lnTo>
                  <a:pt x="4920538" y="0"/>
                </a:lnTo>
                <a:lnTo>
                  <a:pt x="49205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564518" y="3236622"/>
            <a:ext cx="3086100" cy="2652117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22AB5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098168" y="1910563"/>
            <a:ext cx="3086100" cy="2652117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9DB81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06159" y="406275"/>
            <a:ext cx="3086100" cy="2652117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3BB371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930217" y="962025"/>
            <a:ext cx="2437984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spc="-15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Bajo consumo energético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96032" y="3734005"/>
            <a:ext cx="2423071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spc="-15">
                <a:solidFill>
                  <a:srgbClr val="FFFFFF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Permite recuperar  productos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6924581" y="7634883"/>
            <a:ext cx="3086100" cy="2652117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9DB81E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398032" y="6127818"/>
            <a:ext cx="3086100" cy="2652117"/>
            <a:chOff x="0" y="0"/>
            <a:chExt cx="812800" cy="6985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41B57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924440" y="4793673"/>
            <a:ext cx="3086100" cy="2652117"/>
            <a:chOff x="0" y="0"/>
            <a:chExt cx="812800" cy="6985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4E9279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-2057400" y="-1019423"/>
            <a:ext cx="3086100" cy="2652117"/>
            <a:chOff x="0" y="0"/>
            <a:chExt cx="812800" cy="6985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29735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-2057400" y="1897636"/>
            <a:ext cx="3086100" cy="2652117"/>
            <a:chOff x="0" y="0"/>
            <a:chExt cx="812800" cy="6985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9DB81E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-1869112" y="4801759"/>
            <a:ext cx="3086100" cy="2652117"/>
            <a:chOff x="0" y="0"/>
            <a:chExt cx="812800" cy="6985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3BB371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3692259" y="306636"/>
            <a:ext cx="4220966" cy="1183615"/>
            <a:chOff x="0" y="0"/>
            <a:chExt cx="1449289" cy="4064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449289" cy="406400"/>
            </a:xfrm>
            <a:custGeom>
              <a:avLst/>
              <a:gdLst/>
              <a:ahLst/>
              <a:cxnLst/>
              <a:rect l="l" t="t" r="r" b="b"/>
              <a:pathLst>
                <a:path w="1449289" h="406400">
                  <a:moveTo>
                    <a:pt x="1246089" y="0"/>
                  </a:moveTo>
                  <a:cubicBezTo>
                    <a:pt x="1358314" y="0"/>
                    <a:pt x="1449289" y="90976"/>
                    <a:pt x="1449289" y="203200"/>
                  </a:cubicBezTo>
                  <a:cubicBezTo>
                    <a:pt x="1449289" y="315424"/>
                    <a:pt x="1358314" y="406400"/>
                    <a:pt x="124608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DB81E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28575"/>
              <a:ext cx="1449289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1705650" y="1074055"/>
            <a:ext cx="5247680" cy="328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59"/>
              </a:lnSpc>
            </a:pPr>
            <a:r>
              <a:rPr lang="en-US" sz="9399" spc="-46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VENTAJAS Y</a:t>
            </a:r>
          </a:p>
          <a:p>
            <a:pPr algn="ctr">
              <a:lnSpc>
                <a:spcPts val="13159"/>
              </a:lnSpc>
              <a:spcBef>
                <a:spcPct val="0"/>
              </a:spcBef>
            </a:pPr>
            <a:r>
              <a:rPr lang="en-US" sz="9399" spc="-46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DESVENTAJAS</a:t>
            </a:r>
            <a:r>
              <a:rPr lang="en-US" sz="9399" spc="-46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3501474" y="2580035"/>
            <a:ext cx="2279487" cy="1220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  <a:spcBef>
                <a:spcPct val="0"/>
              </a:spcBef>
            </a:pPr>
            <a:r>
              <a:rPr lang="en-US" sz="3552" b="1" spc="-17">
                <a:solidFill>
                  <a:srgbClr val="FFFFFF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Alta  eficiencia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021430" y="5530163"/>
            <a:ext cx="2892120" cy="1157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8"/>
              </a:lnSpc>
              <a:spcBef>
                <a:spcPct val="0"/>
              </a:spcBef>
            </a:pPr>
            <a:r>
              <a:rPr lang="en-US" sz="3537" b="1">
                <a:solidFill>
                  <a:srgbClr val="FFFFFF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Alto coste inicial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697139" y="6854204"/>
            <a:ext cx="2487885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2999" b="1">
                <a:solidFill>
                  <a:srgbClr val="FBFCFC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Sensibilidad al tipo de polvo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118561" y="8273429"/>
            <a:ext cx="2697858" cy="1447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2999" b="1">
                <a:solidFill>
                  <a:srgbClr val="FEFEFE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Condiciones muy específicas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3098168" y="545749"/>
            <a:ext cx="5154709" cy="135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4"/>
              </a:lnSpc>
            </a:pPr>
            <a:r>
              <a:rPr lang="en-US" sz="3860" b="1">
                <a:solidFill>
                  <a:srgbClr val="FEFEFE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VENTAJAS</a:t>
            </a:r>
          </a:p>
          <a:p>
            <a:pPr algn="ctr">
              <a:lnSpc>
                <a:spcPts val="5404"/>
              </a:lnSpc>
            </a:pPr>
            <a:endParaRPr lang="en-US" sz="3860" b="1">
              <a:solidFill>
                <a:srgbClr val="FEFEFE"/>
              </a:solidFill>
              <a:latin typeface="Bricolage Grotesque 36 Bold"/>
              <a:ea typeface="Bricolage Grotesque 36 Bold"/>
              <a:cs typeface="Bricolage Grotesque 36 Bold"/>
              <a:sym typeface="Bricolage Grotesque 36 Bold"/>
            </a:endParaRPr>
          </a:p>
        </p:txBody>
      </p:sp>
      <p:grpSp>
        <p:nvGrpSpPr>
          <p:cNvPr id="48" name="Group 48"/>
          <p:cNvGrpSpPr/>
          <p:nvPr/>
        </p:nvGrpSpPr>
        <p:grpSpPr>
          <a:xfrm>
            <a:off x="420252" y="8188128"/>
            <a:ext cx="4220966" cy="1183615"/>
            <a:chOff x="0" y="0"/>
            <a:chExt cx="1449289" cy="4064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449289" cy="406400"/>
            </a:xfrm>
            <a:custGeom>
              <a:avLst/>
              <a:gdLst/>
              <a:ahLst/>
              <a:cxnLst/>
              <a:rect l="l" t="t" r="r" b="b"/>
              <a:pathLst>
                <a:path w="1449289" h="406400">
                  <a:moveTo>
                    <a:pt x="1246089" y="0"/>
                  </a:moveTo>
                  <a:cubicBezTo>
                    <a:pt x="1358314" y="0"/>
                    <a:pt x="1449289" y="90976"/>
                    <a:pt x="1449289" y="203200"/>
                  </a:cubicBezTo>
                  <a:cubicBezTo>
                    <a:pt x="1449289" y="315424"/>
                    <a:pt x="1358314" y="406400"/>
                    <a:pt x="124608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02F2F"/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0" y="-28575"/>
              <a:ext cx="1449289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-46620" y="8411684"/>
            <a:ext cx="5154709" cy="1359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4"/>
              </a:lnSpc>
            </a:pPr>
            <a:r>
              <a:rPr lang="en-US" sz="3860" b="1">
                <a:solidFill>
                  <a:srgbClr val="FFFAED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DESVENTAJAS</a:t>
            </a:r>
          </a:p>
          <a:p>
            <a:pPr algn="ctr">
              <a:lnSpc>
                <a:spcPts val="5404"/>
              </a:lnSpc>
            </a:pPr>
            <a:endParaRPr lang="en-US" sz="3860" b="1">
              <a:solidFill>
                <a:srgbClr val="FFFAED"/>
              </a:solidFill>
              <a:latin typeface="Bricolage Grotesque 36 Bold"/>
              <a:ea typeface="Bricolage Grotesque 36 Bold"/>
              <a:cs typeface="Bricolage Grotesque 36 Bold"/>
              <a:sym typeface="Bricolage Grotesque 36 Bold"/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</Words>
  <Application>Microsoft Office PowerPoint</Application>
  <PresentationFormat>Personalizado</PresentationFormat>
  <Paragraphs>49</Paragraphs>
  <Slides>7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9" baseType="lpstr">
      <vt:lpstr>Bricolage Grotesque 36 Ultra-Bold</vt:lpstr>
      <vt:lpstr>Calibri</vt:lpstr>
      <vt:lpstr>Open Sauce Bold</vt:lpstr>
      <vt:lpstr>Bricolage Grotesque 36 Bold</vt:lpstr>
      <vt:lpstr>Bricolage Grotesque 36</vt:lpstr>
      <vt:lpstr>Arial</vt:lpstr>
      <vt:lpstr>TT Hoves Bold</vt:lpstr>
      <vt:lpstr>Sniglet</vt:lpstr>
      <vt:lpstr>Raleway Medium</vt:lpstr>
      <vt:lpstr>Bebas Neue Cyrillic</vt:lpstr>
      <vt:lpstr>Open Sauce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Precipitador electrostatico</dc:title>
  <dc:creator>Sergio Ribotta FICA - UNSL</dc:creator>
  <cp:lastModifiedBy>Sergio Ribotta</cp:lastModifiedBy>
  <cp:revision>2</cp:revision>
  <dcterms:created xsi:type="dcterms:W3CDTF">2006-08-16T00:00:00Z</dcterms:created>
  <dcterms:modified xsi:type="dcterms:W3CDTF">2025-04-24T17:51:41Z</dcterms:modified>
  <dc:identifier>DAGk2RgPaCE</dc:identifier>
</cp:coreProperties>
</file>