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 Medium"/>
      <p:regular r:id="rId16"/>
      <p:bold r:id="rId17"/>
      <p:italic r:id="rId18"/>
      <p:boldItalic r:id="rId19"/>
    </p:embeddedFon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6.xml"/><Relationship Id="rId22" Type="http://schemas.openxmlformats.org/officeDocument/2006/relationships/font" Target="fonts/Roboto-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Medium-bold.fntdata"/><Relationship Id="rId16" Type="http://schemas.openxmlformats.org/officeDocument/2006/relationships/font" Target="fonts/RobotoMedium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Medium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0df9404b4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0df9404b4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0df9404b4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0df9404b4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0e096a1a0f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0e096a1a0f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e096a1a0f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0e096a1a0f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0df9404b4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0df9404b4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df9404b4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df9404b4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df9404b4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0df9404b4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df9404b4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0df9404b4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df9404b4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0df9404b4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11" Type="http://schemas.openxmlformats.org/officeDocument/2006/relationships/image" Target="../media/image7.png"/><Relationship Id="rId10" Type="http://schemas.openxmlformats.org/officeDocument/2006/relationships/image" Target="../media/image25.png"/><Relationship Id="rId9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2" Type="http://schemas.openxmlformats.org/officeDocument/2006/relationships/image" Target="../media/image32.png"/><Relationship Id="rId9" Type="http://schemas.openxmlformats.org/officeDocument/2006/relationships/image" Target="../media/image31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35.png"/><Relationship Id="rId8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308" r="298" t="0"/>
          <a:stretch/>
        </p:blipFill>
        <p:spPr>
          <a:xfrm>
            <a:off x="0" y="0"/>
            <a:ext cx="91968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53025" y="3626725"/>
            <a:ext cx="2550300" cy="12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</a:rPr>
              <a:t>Integrantes: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</a:rPr>
              <a:t>Lopez Sofia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</a:rPr>
              <a:t>Mercau Julieta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</a:rPr>
              <a:t>Merino Agustin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</a:rPr>
              <a:t>Nahon Joaquin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600"/>
            <a:ext cx="9218000" cy="521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9225"/>
            <a:ext cx="9144000" cy="5201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86950" y="606625"/>
            <a:ext cx="5822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400">
                <a:solidFill>
                  <a:srgbClr val="0B5394"/>
                </a:solidFill>
                <a:latin typeface="Impact"/>
                <a:ea typeface="Impact"/>
                <a:cs typeface="Impact"/>
                <a:sym typeface="Impact"/>
              </a:rPr>
              <a:t>HISTORIA DE LOS DETECTORES DE METALES </a:t>
            </a:r>
            <a:endParaRPr sz="3100">
              <a:solidFill>
                <a:srgbClr val="0B539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12292" l="0" r="0" t="7308"/>
          <a:stretch/>
        </p:blipFill>
        <p:spPr>
          <a:xfrm>
            <a:off x="2730300" y="1428538"/>
            <a:ext cx="3683400" cy="29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075" y="1428550"/>
            <a:ext cx="3683400" cy="29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700948" y="1513513"/>
            <a:ext cx="33645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Al inventor alemán Gerhard Fischer se le concedió la primera patente estadounidense para un detector de metales en 1925, basada en la radiogoniometría.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89725" y="1368975"/>
            <a:ext cx="3932400" cy="3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En el año 2000, los detectores de metales se volvieron más populares que nunca, desempeñando roles cruciales en una variedad de campos, desde la seguridad y la arqueología hasta la industria de la construcción y el entretenimiento.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8063" y="1142175"/>
            <a:ext cx="2405175" cy="277839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5768075" y="3813325"/>
            <a:ext cx="2405100" cy="45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highlight>
                  <a:schemeClr val="dk1"/>
                </a:highlight>
              </a:rPr>
              <a:t>Gustave Pierre Trouvé</a:t>
            </a:r>
            <a:endParaRPr sz="17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0463" y="1428560"/>
            <a:ext cx="3932401" cy="245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22588" y="1387400"/>
            <a:ext cx="2405175" cy="30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2362" y="1526916"/>
            <a:ext cx="4008600" cy="266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02555" y="1386555"/>
            <a:ext cx="2948225" cy="29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11">
            <a:alphaModFix/>
          </a:blip>
          <a:srcRect b="0" l="0" r="43531" t="0"/>
          <a:stretch/>
        </p:blipFill>
        <p:spPr>
          <a:xfrm>
            <a:off x="5590550" y="1152463"/>
            <a:ext cx="257221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75"/>
            <a:ext cx="9144001" cy="512294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2144700" y="707550"/>
            <a:ext cx="4854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500">
                <a:solidFill>
                  <a:srgbClr val="051D64"/>
                </a:solidFill>
                <a:latin typeface="Impact"/>
                <a:ea typeface="Impact"/>
                <a:cs typeface="Impact"/>
                <a:sym typeface="Impact"/>
              </a:rPr>
              <a:t>Partes de un detector de metales</a:t>
            </a:r>
            <a:endParaRPr i="1" sz="2500">
              <a:solidFill>
                <a:srgbClr val="051D6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4">
            <a:alphaModFix/>
          </a:blip>
          <a:srcRect b="15674" l="0" r="30020" t="66306"/>
          <a:stretch/>
        </p:blipFill>
        <p:spPr>
          <a:xfrm>
            <a:off x="311702" y="4104575"/>
            <a:ext cx="2577171" cy="7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8514" y="1017735"/>
            <a:ext cx="4646975" cy="499004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311700" y="1749725"/>
            <a:ext cx="1755900" cy="3693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Bobina de búsqueda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3218150" y="1490775"/>
            <a:ext cx="655500" cy="3693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1C1D1D"/>
                </a:solidFill>
              </a:rPr>
              <a:t>Cable</a:t>
            </a:r>
            <a:endParaRPr sz="1200">
              <a:solidFill>
                <a:srgbClr val="1C1D1D"/>
              </a:solidFill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4139700" y="1380425"/>
            <a:ext cx="1522800" cy="3693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Tapa de la batería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5944400" y="1749725"/>
            <a:ext cx="1137600" cy="3693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Indicadores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6596275" y="2501800"/>
            <a:ext cx="1522800" cy="3693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Caja de control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7237425" y="3457575"/>
            <a:ext cx="1522800" cy="3693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Soporte del brazo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1774275" y="3377025"/>
            <a:ext cx="1677900" cy="5304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Perilla de fijación y conector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3873650" y="3926600"/>
            <a:ext cx="1137600" cy="5727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Tornillo de </a:t>
            </a:r>
            <a:r>
              <a:rPr lang="es" sz="1300">
                <a:solidFill>
                  <a:schemeClr val="lt1"/>
                </a:solidFill>
              </a:rPr>
              <a:t>fijación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5" name="Google Shape;95;p15"/>
          <p:cNvSpPr/>
          <p:nvPr/>
        </p:nvSpPr>
        <p:spPr>
          <a:xfrm flipH="1" rot="10800000">
            <a:off x="1699900" y="2117725"/>
            <a:ext cx="655500" cy="318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1"/>
          </a:solidFill>
          <a:ln cap="flat" cmpd="sng" w="9525">
            <a:solidFill>
              <a:srgbClr val="596B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3691950" y="1860075"/>
            <a:ext cx="124500" cy="711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596B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4213900" y="1749725"/>
            <a:ext cx="124500" cy="572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596B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/>
          <p:nvPr/>
        </p:nvSpPr>
        <p:spPr>
          <a:xfrm rot="10800000">
            <a:off x="5077675" y="2112525"/>
            <a:ext cx="1112700" cy="264300"/>
          </a:xfrm>
          <a:prstGeom prst="bentArrow">
            <a:avLst>
              <a:gd fmla="val 25000" name="adj1"/>
              <a:gd fmla="val 30406" name="adj2"/>
              <a:gd fmla="val 25000" name="adj3"/>
              <a:gd fmla="val 43750" name="adj4"/>
            </a:avLst>
          </a:prstGeom>
          <a:solidFill>
            <a:schemeClr val="accent1"/>
          </a:solidFill>
          <a:ln cap="flat" cmpd="sng" w="9525">
            <a:solidFill>
              <a:srgbClr val="596B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/>
          <p:nvPr/>
        </p:nvSpPr>
        <p:spPr>
          <a:xfrm rot="5400000">
            <a:off x="5899375" y="1937100"/>
            <a:ext cx="124500" cy="12693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596B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 rot="5400000">
            <a:off x="6952200" y="3414975"/>
            <a:ext cx="121500" cy="454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596B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/>
          <p:nvPr/>
        </p:nvSpPr>
        <p:spPr>
          <a:xfrm rot="10800000">
            <a:off x="4509775" y="3086000"/>
            <a:ext cx="124500" cy="84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596B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3218150" y="2871100"/>
            <a:ext cx="1021200" cy="505800"/>
          </a:xfrm>
          <a:prstGeom prst="bentArrow">
            <a:avLst>
              <a:gd fmla="val 11773" name="adj1"/>
              <a:gd fmla="val 16182" name="adj2"/>
              <a:gd fmla="val 19378" name="adj3"/>
              <a:gd fmla="val 46508" name="adj4"/>
            </a:avLst>
          </a:prstGeom>
          <a:solidFill>
            <a:schemeClr val="accent1"/>
          </a:solidFill>
          <a:ln cap="flat" cmpd="sng" w="9525">
            <a:solidFill>
              <a:srgbClr val="596B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79"/>
            <a:ext cx="9144001" cy="512294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910125" y="604550"/>
            <a:ext cx="3097800" cy="14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051D64"/>
                </a:solidFill>
                <a:latin typeface="Impact"/>
                <a:ea typeface="Impact"/>
                <a:cs typeface="Impact"/>
                <a:sym typeface="Impact"/>
              </a:rPr>
              <a:t>TIPOS DE DETECTORES DE METALES </a:t>
            </a:r>
            <a:endParaRPr sz="2500">
              <a:solidFill>
                <a:srgbClr val="051D6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1" name="Google Shape;111;p16"/>
          <p:cNvSpPr/>
          <p:nvPr/>
        </p:nvSpPr>
        <p:spPr>
          <a:xfrm rot="5400000">
            <a:off x="4509176" y="263007"/>
            <a:ext cx="4397706" cy="4858542"/>
          </a:xfrm>
          <a:prstGeom prst="flowChartDocument">
            <a:avLst/>
          </a:prstGeom>
          <a:solidFill>
            <a:schemeClr val="dk1"/>
          </a:solidFill>
          <a:ln cap="flat" cmpd="sng" w="28575">
            <a:solidFill>
              <a:srgbClr val="051D6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260825" y="1604775"/>
            <a:ext cx="3376800" cy="30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1D"/>
              </a:buClr>
              <a:buSzPts val="1500"/>
              <a:buChar char="●"/>
            </a:pPr>
            <a:r>
              <a:rPr lang="es" sz="1500">
                <a:solidFill>
                  <a:srgbClr val="1C1D1D"/>
                </a:solidFill>
              </a:rPr>
              <a:t>Detector de metales VLF de muy baja frecuencia.</a:t>
            </a:r>
            <a:endParaRPr sz="1500">
              <a:solidFill>
                <a:srgbClr val="1C1D1D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1D"/>
              </a:buClr>
              <a:buSzPts val="1500"/>
              <a:buChar char="●"/>
            </a:pPr>
            <a:r>
              <a:rPr lang="es" sz="1500">
                <a:solidFill>
                  <a:srgbClr val="1C1D1D"/>
                </a:solidFill>
              </a:rPr>
              <a:t>Inducción de pulso: detector de metales PI.</a:t>
            </a:r>
            <a:endParaRPr sz="1500">
              <a:solidFill>
                <a:srgbClr val="1C1D1D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1D"/>
              </a:buClr>
              <a:buSzPts val="1500"/>
              <a:buChar char="●"/>
            </a:pPr>
            <a:r>
              <a:rPr lang="es" sz="1500">
                <a:solidFill>
                  <a:srgbClr val="1C1D1D"/>
                </a:solidFill>
              </a:rPr>
              <a:t>Detectores de metales de oscilación de frecuencia de batido (BFO).</a:t>
            </a:r>
            <a:endParaRPr sz="1500">
              <a:solidFill>
                <a:srgbClr val="1C1D1D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1D"/>
              </a:buClr>
              <a:buSzPts val="1500"/>
              <a:buChar char="●"/>
            </a:pPr>
            <a:r>
              <a:rPr lang="es" sz="1500">
                <a:solidFill>
                  <a:srgbClr val="1C1D1D"/>
                </a:solidFill>
              </a:rPr>
              <a:t>Detectores de metales multifrecuencia.</a:t>
            </a:r>
            <a:endParaRPr sz="1500">
              <a:solidFill>
                <a:srgbClr val="1C1D1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t/>
            </a:r>
            <a:endParaRPr b="1" sz="1100">
              <a:solidFill>
                <a:srgbClr val="1C1D1D"/>
              </a:solidFill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3900" y="1646975"/>
            <a:ext cx="3926551" cy="18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100" y="936675"/>
            <a:ext cx="34164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6">
            <a:alphaModFix/>
          </a:blip>
          <a:srcRect b="0" l="0" r="50418" t="0"/>
          <a:stretch/>
        </p:blipFill>
        <p:spPr>
          <a:xfrm>
            <a:off x="5408100" y="1366574"/>
            <a:ext cx="3416400" cy="265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8098" y="984088"/>
            <a:ext cx="34164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" y="0"/>
            <a:ext cx="913669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1820375" y="1017725"/>
            <a:ext cx="528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700">
                <a:solidFill>
                  <a:srgbClr val="051D64"/>
                </a:solidFill>
                <a:latin typeface="Impact"/>
                <a:ea typeface="Impact"/>
                <a:cs typeface="Impact"/>
                <a:sym typeface="Impact"/>
              </a:rPr>
              <a:t>¿En qué  principios se basan?</a:t>
            </a:r>
            <a:endParaRPr sz="3400">
              <a:solidFill>
                <a:srgbClr val="051D6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311700" y="1945050"/>
            <a:ext cx="26088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1C1D1D"/>
                </a:solidFill>
                <a:latin typeface="Roboto Medium"/>
                <a:ea typeface="Roboto Medium"/>
                <a:cs typeface="Roboto Medium"/>
                <a:sym typeface="Roboto Medium"/>
              </a:rPr>
              <a:t>Ley de Faraday de la inducción electromagnética</a:t>
            </a:r>
            <a:endParaRPr sz="2100">
              <a:solidFill>
                <a:srgbClr val="1C1D1D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3352350" y="1945050"/>
            <a:ext cx="2439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1C1D1D"/>
                </a:solidFill>
                <a:latin typeface="Roboto Medium"/>
                <a:ea typeface="Roboto Medium"/>
                <a:cs typeface="Roboto Medium"/>
                <a:sym typeface="Roboto Medium"/>
              </a:rPr>
              <a:t>Ley de Lenz</a:t>
            </a:r>
            <a:endParaRPr sz="2100">
              <a:solidFill>
                <a:srgbClr val="1C1D1D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6584100" y="1945050"/>
            <a:ext cx="22482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1C1D1D"/>
                </a:solidFill>
                <a:latin typeface="Roboto Medium"/>
                <a:ea typeface="Roboto Medium"/>
                <a:cs typeface="Roboto Medium"/>
                <a:sym typeface="Roboto Medium"/>
              </a:rPr>
              <a:t>Principios de la inducción electromagnética</a:t>
            </a:r>
            <a:endParaRPr sz="2100">
              <a:solidFill>
                <a:srgbClr val="1C1D1D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14750"/>
            <a:ext cx="4166525" cy="15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9225" y="2931088"/>
            <a:ext cx="4332975" cy="126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79"/>
            <a:ext cx="9144001" cy="512294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1930800" y="830450"/>
            <a:ext cx="528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700">
                <a:solidFill>
                  <a:srgbClr val="051D64"/>
                </a:solidFill>
                <a:latin typeface="Impact"/>
                <a:ea typeface="Impact"/>
                <a:cs typeface="Impact"/>
                <a:sym typeface="Impact"/>
              </a:rPr>
              <a:t>BOBINA DE BÚSQUEDA</a:t>
            </a:r>
            <a:endParaRPr sz="3400">
              <a:solidFill>
                <a:srgbClr val="051D6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0350" y="1461150"/>
            <a:ext cx="3412925" cy="31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6588" y="1618550"/>
            <a:ext cx="3104775" cy="28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456600" y="1854694"/>
            <a:ext cx="4115400" cy="23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Cuando se enciende el detector, la bobina transmisión crea un campo magnético en el entorno circundante.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Si hay un objeto metálico dentro del campo magnético, se generará una distorsión. La bobina de recepción detectará la distorsión y enviará una señal a la carcasa de control.</a:t>
            </a:r>
            <a:endParaRPr sz="1600"/>
          </a:p>
        </p:txBody>
      </p:sp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79"/>
            <a:ext cx="9144001" cy="512294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781550" y="1784525"/>
            <a:ext cx="38415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Roboto"/>
                <a:ea typeface="Roboto"/>
                <a:cs typeface="Roboto"/>
                <a:sym typeface="Roboto"/>
              </a:rPr>
              <a:t>Hay muchos tamaños y formas de bobinas de búsqueda. La bobina de búsqueda adecuada depende de dónde se la usará y de los objetos que se buscarán. Cualquier cambio en alguna de estas variables puede implicar un cambio en el tipo de bobina de búsqueda.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4">
            <a:alphaModFix/>
          </a:blip>
          <a:srcRect b="37535" l="0" r="0" t="0"/>
          <a:stretch/>
        </p:blipFill>
        <p:spPr>
          <a:xfrm>
            <a:off x="5047500" y="1152475"/>
            <a:ext cx="3037100" cy="3228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0" name="Google Shape;150;p19"/>
          <p:cNvSpPr txBox="1"/>
          <p:nvPr/>
        </p:nvSpPr>
        <p:spPr>
          <a:xfrm>
            <a:off x="895400" y="613700"/>
            <a:ext cx="36138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900">
                <a:solidFill>
                  <a:srgbClr val="051D64"/>
                </a:solidFill>
                <a:latin typeface="Impact"/>
                <a:ea typeface="Impact"/>
                <a:cs typeface="Impact"/>
                <a:sym typeface="Impact"/>
              </a:rPr>
              <a:t>TIPOS DE BOBINAS Y SUS APLICACIONES</a:t>
            </a:r>
            <a:endParaRPr i="1" sz="2900">
              <a:solidFill>
                <a:srgbClr val="051D6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79"/>
            <a:ext cx="9144001" cy="5122943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4">
            <a:alphaModFix/>
          </a:blip>
          <a:srcRect b="2222" l="2542" r="2957" t="1568"/>
          <a:stretch/>
        </p:blipFill>
        <p:spPr>
          <a:xfrm>
            <a:off x="1477000" y="1010200"/>
            <a:ext cx="1997500" cy="341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360000" dist="9525">
              <a:srgbClr val="000000">
                <a:alpha val="60000"/>
              </a:srgbClr>
            </a:outerShdw>
          </a:effectLst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5">
            <a:alphaModFix/>
          </a:blip>
          <a:srcRect b="2381" l="1703" r="1519" t="0"/>
          <a:stretch/>
        </p:blipFill>
        <p:spPr>
          <a:xfrm>
            <a:off x="4211050" y="1282712"/>
            <a:ext cx="4091600" cy="2871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8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79"/>
            <a:ext cx="9144001" cy="512294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861125" y="895075"/>
            <a:ext cx="74199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500">
                <a:solidFill>
                  <a:srgbClr val="051D64"/>
                </a:solidFill>
                <a:latin typeface="Impact"/>
                <a:ea typeface="Impact"/>
                <a:cs typeface="Impact"/>
                <a:sym typeface="Impact"/>
              </a:rPr>
              <a:t>USOS Y APLICACIONES DE LOS DETECTORES DE METALES</a:t>
            </a:r>
            <a:endParaRPr i="1" sz="2500">
              <a:solidFill>
                <a:srgbClr val="051D6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75" y="1849925"/>
            <a:ext cx="2377650" cy="23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3401" y="3254650"/>
            <a:ext cx="1757675" cy="15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4326" y="1355200"/>
            <a:ext cx="2475823" cy="2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0175" y="1999728"/>
            <a:ext cx="2959651" cy="19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075" y="1625213"/>
            <a:ext cx="4789914" cy="31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9">
            <a:alphaModFix/>
          </a:blip>
          <a:srcRect b="5634" l="1191" r="14299" t="5626"/>
          <a:stretch/>
        </p:blipFill>
        <p:spPr>
          <a:xfrm>
            <a:off x="5445725" y="1912613"/>
            <a:ext cx="3592200" cy="256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52563" y="1620525"/>
            <a:ext cx="2095500" cy="31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1988" y="1672900"/>
            <a:ext cx="421957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 rotWithShape="1">
          <a:blip r:embed="rId12">
            <a:alphaModFix/>
          </a:blip>
          <a:srcRect b="0" l="0" r="0" t="21408"/>
          <a:stretch/>
        </p:blipFill>
        <p:spPr>
          <a:xfrm>
            <a:off x="2712450" y="1577275"/>
            <a:ext cx="3719101" cy="29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