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92A"/>
    <a:srgbClr val="C3B39B"/>
    <a:srgbClr val="A16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301" y="4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005C55E2-CF4D-4467-942E-AB3943E26FFE}" type="datetimeFigureOut">
              <a:rPr lang="en-US" smtClean="0"/>
              <a:t>5/28/2024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277435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005C55E2-CF4D-4467-942E-AB3943E26FFE}" type="datetimeFigureOut">
              <a:rPr lang="en-US" smtClean="0"/>
              <a:t>5/28/2024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116531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005C55E2-CF4D-4467-942E-AB3943E26FFE}" type="datetimeFigureOut">
              <a:rPr lang="en-US" smtClean="0"/>
              <a:t>5/28/2024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297375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005C55E2-CF4D-4467-942E-AB3943E26FFE}" type="datetimeFigureOut">
              <a:rPr lang="en-US" smtClean="0"/>
              <a:t>5/28/2024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142178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05C55E2-CF4D-4467-942E-AB3943E26FFE}" type="datetimeFigureOut">
              <a:rPr lang="en-US" smtClean="0"/>
              <a:t>5/28/2024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45230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005C55E2-CF4D-4467-942E-AB3943E26FFE}" type="datetimeFigureOut">
              <a:rPr lang="en-US" smtClean="0"/>
              <a:t>5/28/2024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337063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005C55E2-CF4D-4467-942E-AB3943E26FFE}" type="datetimeFigureOut">
              <a:rPr lang="en-US" smtClean="0"/>
              <a:t>5/28/2024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113951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005C55E2-CF4D-4467-942E-AB3943E26FFE}" type="datetimeFigureOut">
              <a:rPr lang="en-US" smtClean="0"/>
              <a:t>5/28/2024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94264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5C55E2-CF4D-4467-942E-AB3943E26FFE}" type="datetimeFigureOut">
              <a:rPr lang="en-US" smtClean="0"/>
              <a:t>5/28/2024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37935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05C55E2-CF4D-4467-942E-AB3943E26FFE}" type="datetimeFigureOut">
              <a:rPr lang="en-US" smtClean="0"/>
              <a:t>5/28/2024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364235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05C55E2-CF4D-4467-942E-AB3943E26FFE}" type="datetimeFigureOut">
              <a:rPr lang="en-US" smtClean="0"/>
              <a:t>5/28/2024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56C0974B-C286-4CD7-BB6C-E939BC7F2EA7}" type="slidenum">
              <a:rPr lang="en-US" smtClean="0"/>
              <a:t>‹Nº›</a:t>
            </a:fld>
            <a:endParaRPr lang="en-US"/>
          </a:p>
        </p:txBody>
      </p:sp>
    </p:spTree>
    <p:extLst>
      <p:ext uri="{BB962C8B-B14F-4D97-AF65-F5344CB8AC3E}">
        <p14:creationId xmlns:p14="http://schemas.microsoft.com/office/powerpoint/2010/main" val="333527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C55E2-CF4D-4467-942E-AB3943E26FFE}" type="datetimeFigureOut">
              <a:rPr lang="en-US" smtClean="0"/>
              <a:t>5/28/2024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0974B-C286-4CD7-BB6C-E939BC7F2EA7}" type="slidenum">
              <a:rPr lang="en-US" smtClean="0"/>
              <a:t>‹Nº›</a:t>
            </a:fld>
            <a:endParaRPr lang="en-US"/>
          </a:p>
        </p:txBody>
      </p:sp>
    </p:spTree>
    <p:extLst>
      <p:ext uri="{BB962C8B-B14F-4D97-AF65-F5344CB8AC3E}">
        <p14:creationId xmlns:p14="http://schemas.microsoft.com/office/powerpoint/2010/main" val="1246654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341"/>
          <a:stretch/>
        </p:blipFill>
        <p:spPr>
          <a:xfrm>
            <a:off x="6379029" y="0"/>
            <a:ext cx="5812971" cy="6858000"/>
          </a:xfrm>
          <a:prstGeom prst="rect">
            <a:avLst/>
          </a:prstGeom>
        </p:spPr>
      </p:pic>
      <p:sp>
        <p:nvSpPr>
          <p:cNvPr id="3" name="CuadroTexto 2"/>
          <p:cNvSpPr txBox="1"/>
          <p:nvPr/>
        </p:nvSpPr>
        <p:spPr>
          <a:xfrm>
            <a:off x="354563" y="693989"/>
            <a:ext cx="6018244" cy="1938992"/>
          </a:xfrm>
          <a:prstGeom prst="rect">
            <a:avLst/>
          </a:prstGeom>
          <a:noFill/>
        </p:spPr>
        <p:txBody>
          <a:bodyPr wrap="square" rtlCol="0">
            <a:spAutoFit/>
          </a:bodyPr>
          <a:lstStyle/>
          <a:p>
            <a:r>
              <a:rPr lang="es-AR" sz="6000" dirty="0" smtClean="0">
                <a:latin typeface="Artifakt Element Black" panose="020B0A03050000020004" pitchFamily="34" charset="0"/>
                <a:ea typeface="Artifakt Element Black" panose="020B0A03050000020004" pitchFamily="34" charset="0"/>
              </a:rPr>
              <a:t>MICHAEL   FARADAY</a:t>
            </a:r>
            <a:endParaRPr lang="en-US" sz="6000" dirty="0">
              <a:latin typeface="Artifakt Element Black" panose="020B0A03050000020004" pitchFamily="34" charset="0"/>
              <a:ea typeface="Artifakt Element Black" panose="020B0A03050000020004" pitchFamily="34" charset="0"/>
            </a:endParaRPr>
          </a:p>
        </p:txBody>
      </p:sp>
      <p:sp>
        <p:nvSpPr>
          <p:cNvPr id="4" name="CuadroTexto 3"/>
          <p:cNvSpPr txBox="1"/>
          <p:nvPr/>
        </p:nvSpPr>
        <p:spPr>
          <a:xfrm>
            <a:off x="354563" y="3825552"/>
            <a:ext cx="3946849" cy="2800767"/>
          </a:xfrm>
          <a:prstGeom prst="rect">
            <a:avLst/>
          </a:prstGeom>
          <a:noFill/>
        </p:spPr>
        <p:txBody>
          <a:bodyPr wrap="square" rtlCol="0">
            <a:spAutoFit/>
          </a:bodyPr>
          <a:lstStyle/>
          <a:p>
            <a:r>
              <a:rPr lang="es-AR" sz="3200" dirty="0" smtClean="0">
                <a:latin typeface="Artifakt Element Black" panose="020B0A03050000020004" pitchFamily="34" charset="0"/>
                <a:ea typeface="Artifakt Element Black" panose="020B0A03050000020004" pitchFamily="34" charset="0"/>
              </a:rPr>
              <a:t>GRUPO 17</a:t>
            </a:r>
          </a:p>
          <a:p>
            <a:endParaRPr lang="es-AR" dirty="0">
              <a:latin typeface="Artifakt Element Black" panose="020B0A03050000020004" pitchFamily="34" charset="0"/>
              <a:ea typeface="Artifakt Element Black" panose="020B0A03050000020004" pitchFamily="34" charset="0"/>
            </a:endParaRPr>
          </a:p>
          <a:p>
            <a:endParaRPr lang="es-AR" dirty="0" smtClean="0">
              <a:latin typeface="Artifakt Element Black" panose="020B0A03050000020004" pitchFamily="34" charset="0"/>
              <a:ea typeface="Artifakt Element Black" panose="020B0A03050000020004" pitchFamily="34" charset="0"/>
            </a:endParaRPr>
          </a:p>
          <a:p>
            <a:r>
              <a:rPr lang="es-AR" dirty="0" smtClean="0">
                <a:latin typeface="Artifakt Element Black" panose="020B0A03050000020004" pitchFamily="34" charset="0"/>
                <a:ea typeface="Artifakt Element Black" panose="020B0A03050000020004" pitchFamily="34" charset="0"/>
              </a:rPr>
              <a:t>INTEGRANTES:</a:t>
            </a:r>
          </a:p>
          <a:p>
            <a:r>
              <a:rPr lang="es-AR" dirty="0" smtClean="0">
                <a:latin typeface="Artifakt Element Black" panose="020B0A03050000020004" pitchFamily="34" charset="0"/>
                <a:ea typeface="Artifakt Element Black" panose="020B0A03050000020004" pitchFamily="34" charset="0"/>
              </a:rPr>
              <a:t>-Daniele, Malena</a:t>
            </a:r>
          </a:p>
          <a:p>
            <a:r>
              <a:rPr lang="es-AR" dirty="0" smtClean="0">
                <a:latin typeface="Artifakt Element Black" panose="020B0A03050000020004" pitchFamily="34" charset="0"/>
                <a:ea typeface="Artifakt Element Black" panose="020B0A03050000020004" pitchFamily="34" charset="0"/>
              </a:rPr>
              <a:t>-Iribarren, Ulises</a:t>
            </a:r>
          </a:p>
          <a:p>
            <a:r>
              <a:rPr lang="es-AR" dirty="0" smtClean="0">
                <a:latin typeface="Artifakt Element Black" panose="020B0A03050000020004" pitchFamily="34" charset="0"/>
                <a:ea typeface="Artifakt Element Black" panose="020B0A03050000020004" pitchFamily="34" charset="0"/>
              </a:rPr>
              <a:t>-Mercau, Ramiro</a:t>
            </a:r>
          </a:p>
          <a:p>
            <a:r>
              <a:rPr lang="es-AR" dirty="0" smtClean="0">
                <a:latin typeface="Artifakt Element Black" panose="020B0A03050000020004" pitchFamily="34" charset="0"/>
                <a:ea typeface="Artifakt Element Black" panose="020B0A03050000020004" pitchFamily="34" charset="0"/>
              </a:rPr>
              <a:t>-Picco, Ezequiel</a:t>
            </a:r>
          </a:p>
          <a:p>
            <a:endParaRPr lang="en-US" dirty="0"/>
          </a:p>
        </p:txBody>
      </p:sp>
    </p:spTree>
    <p:extLst>
      <p:ext uri="{BB962C8B-B14F-4D97-AF65-F5344CB8AC3E}">
        <p14:creationId xmlns:p14="http://schemas.microsoft.com/office/powerpoint/2010/main" val="3748681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p:cNvCxnSpPr/>
          <p:nvPr/>
        </p:nvCxnSpPr>
        <p:spPr>
          <a:xfrm>
            <a:off x="230392" y="0"/>
            <a:ext cx="11575" cy="6858000"/>
          </a:xfrm>
          <a:prstGeom prst="line">
            <a:avLst/>
          </a:prstGeom>
          <a:ln>
            <a:solidFill>
              <a:srgbClr val="32292A"/>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10833903" y="0"/>
            <a:ext cx="1358097" cy="6858000"/>
          </a:xfrm>
          <a:prstGeom prst="rect">
            <a:avLst/>
          </a:prstGeom>
          <a:solidFill>
            <a:srgbClr val="C3B39B"/>
          </a:solidFill>
          <a:ln>
            <a:solidFill>
              <a:srgbClr val="322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rgamino horizontal 1"/>
          <p:cNvSpPr/>
          <p:nvPr/>
        </p:nvSpPr>
        <p:spPr>
          <a:xfrm>
            <a:off x="401217" y="233265"/>
            <a:ext cx="6363477" cy="1427584"/>
          </a:xfrm>
          <a:prstGeom prst="horizontalScroll">
            <a:avLst/>
          </a:prstGeom>
          <a:solidFill>
            <a:srgbClr val="C3B39B"/>
          </a:solidFill>
          <a:ln>
            <a:solidFill>
              <a:srgbClr val="322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600" dirty="0" smtClean="0">
                <a:solidFill>
                  <a:srgbClr val="32292A"/>
                </a:solidFill>
              </a:rPr>
              <a:t>¿Quién fue Faraday?</a:t>
            </a:r>
            <a:endParaRPr lang="en-US" sz="3600" dirty="0">
              <a:solidFill>
                <a:srgbClr val="32292A"/>
              </a:solidFill>
            </a:endParaRPr>
          </a:p>
        </p:txBody>
      </p:sp>
      <p:sp>
        <p:nvSpPr>
          <p:cNvPr id="5" name="CuadroTexto 4"/>
          <p:cNvSpPr txBox="1"/>
          <p:nvPr/>
        </p:nvSpPr>
        <p:spPr>
          <a:xfrm>
            <a:off x="530192" y="1887772"/>
            <a:ext cx="7029730" cy="1200329"/>
          </a:xfrm>
          <a:prstGeom prst="rect">
            <a:avLst/>
          </a:prstGeom>
          <a:noFill/>
        </p:spPr>
        <p:txBody>
          <a:bodyPr wrap="square" rtlCol="0">
            <a:spAutoFit/>
          </a:bodyPr>
          <a:lstStyle/>
          <a:p>
            <a:r>
              <a:rPr lang="es-AR" dirty="0" smtClean="0"/>
              <a:t>Michael Faraday nació el 22 de septiembre de 1791 en Newington Butt, Surrey, Reino Unido. Este se destaco en el estudio del electromagnetismo y la electroquímica durante el siglo XIX.</a:t>
            </a:r>
          </a:p>
          <a:p>
            <a:endParaRPr lang="es-AR" dirty="0" smtClean="0"/>
          </a:p>
        </p:txBody>
      </p:sp>
      <p:pic>
        <p:nvPicPr>
          <p:cNvPr id="6" name="Imagen 5"/>
          <p:cNvPicPr>
            <a:picLocks noChangeAspect="1"/>
          </p:cNvPicPr>
          <p:nvPr/>
        </p:nvPicPr>
        <p:blipFill>
          <a:blip r:embed="rId2"/>
          <a:stretch>
            <a:fillRect/>
          </a:stretch>
        </p:blipFill>
        <p:spPr>
          <a:xfrm>
            <a:off x="7848147" y="502752"/>
            <a:ext cx="2823198" cy="2810650"/>
          </a:xfrm>
          <a:prstGeom prst="rect">
            <a:avLst/>
          </a:prstGeom>
        </p:spPr>
      </p:pic>
      <p:sp>
        <p:nvSpPr>
          <p:cNvPr id="7" name="Rectángulo 6"/>
          <p:cNvSpPr/>
          <p:nvPr/>
        </p:nvSpPr>
        <p:spPr>
          <a:xfrm>
            <a:off x="3831220" y="3588215"/>
            <a:ext cx="3854369" cy="914400"/>
          </a:xfrm>
          <a:prstGeom prst="rect">
            <a:avLst/>
          </a:prstGeom>
          <a:solidFill>
            <a:srgbClr val="C3B39B"/>
          </a:solidFill>
          <a:ln>
            <a:solidFill>
              <a:srgbClr val="322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solidFill>
                  <a:srgbClr val="32292A"/>
                </a:solidFill>
              </a:rPr>
              <a:t>¿Dónde se formo? </a:t>
            </a:r>
            <a:endParaRPr lang="en-US" sz="2800" dirty="0">
              <a:solidFill>
                <a:srgbClr val="32292A"/>
              </a:solidFill>
            </a:endParaRPr>
          </a:p>
        </p:txBody>
      </p:sp>
      <p:sp>
        <p:nvSpPr>
          <p:cNvPr id="8" name="CuadroTexto 7"/>
          <p:cNvSpPr txBox="1"/>
          <p:nvPr/>
        </p:nvSpPr>
        <p:spPr>
          <a:xfrm>
            <a:off x="3831220" y="4698873"/>
            <a:ext cx="7002683" cy="1477328"/>
          </a:xfrm>
          <a:prstGeom prst="rect">
            <a:avLst/>
          </a:prstGeom>
          <a:noFill/>
        </p:spPr>
        <p:txBody>
          <a:bodyPr wrap="square" rtlCol="0">
            <a:spAutoFit/>
          </a:bodyPr>
          <a:lstStyle/>
          <a:p>
            <a:r>
              <a:rPr lang="es-MX" dirty="0" smtClean="0"/>
              <a:t> Faraday fue retirado de sus estudios a temprana edad y recibió educación en su hogar. Sin embargo, su curiosidad e ingenio lo llevo a leer y obtener conocimientos por su cuenta.</a:t>
            </a:r>
          </a:p>
          <a:p>
            <a:r>
              <a:rPr lang="es-MX" dirty="0" smtClean="0"/>
              <a:t>En junio de 1832, la Universidad de Oxford concedió a Faraday el grado de Doctor of Civil Law (honorario).</a:t>
            </a:r>
            <a:endParaRPr lang="en-US" dirty="0"/>
          </a:p>
        </p:txBody>
      </p:sp>
      <p:pic>
        <p:nvPicPr>
          <p:cNvPr id="9" name="Imagen 8"/>
          <p:cNvPicPr>
            <a:picLocks noChangeAspect="1"/>
          </p:cNvPicPr>
          <p:nvPr/>
        </p:nvPicPr>
        <p:blipFill>
          <a:blip r:embed="rId3"/>
          <a:stretch>
            <a:fillRect/>
          </a:stretch>
        </p:blipFill>
        <p:spPr>
          <a:xfrm>
            <a:off x="533459" y="3588215"/>
            <a:ext cx="2730601" cy="2730601"/>
          </a:xfrm>
          <a:prstGeom prst="rect">
            <a:avLst/>
          </a:prstGeom>
        </p:spPr>
      </p:pic>
    </p:spTree>
    <p:extLst>
      <p:ext uri="{BB962C8B-B14F-4D97-AF65-F5344CB8AC3E}">
        <p14:creationId xmlns:p14="http://schemas.microsoft.com/office/powerpoint/2010/main" val="9121092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gamino horizontal 1"/>
          <p:cNvSpPr/>
          <p:nvPr/>
        </p:nvSpPr>
        <p:spPr>
          <a:xfrm>
            <a:off x="358815" y="462987"/>
            <a:ext cx="6099858" cy="983848"/>
          </a:xfrm>
          <a:prstGeom prst="horizontalScroll">
            <a:avLst/>
          </a:prstGeom>
          <a:solidFill>
            <a:srgbClr val="C3B39B"/>
          </a:solidFill>
          <a:ln>
            <a:solidFill>
              <a:srgbClr val="322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dirty="0" smtClean="0">
                <a:solidFill>
                  <a:srgbClr val="32292A"/>
                </a:solidFill>
              </a:rPr>
              <a:t>Principales descubrimientos </a:t>
            </a:r>
            <a:endParaRPr lang="en-US" sz="3200" dirty="0">
              <a:solidFill>
                <a:srgbClr val="32292A"/>
              </a:solidFill>
            </a:endParaRPr>
          </a:p>
        </p:txBody>
      </p:sp>
      <p:pic>
        <p:nvPicPr>
          <p:cNvPr id="3" name="Imagen 2"/>
          <p:cNvPicPr>
            <a:picLocks noChangeAspect="1"/>
          </p:cNvPicPr>
          <p:nvPr/>
        </p:nvPicPr>
        <p:blipFill>
          <a:blip r:embed="rId2"/>
          <a:stretch>
            <a:fillRect/>
          </a:stretch>
        </p:blipFill>
        <p:spPr>
          <a:xfrm>
            <a:off x="10820281" y="0"/>
            <a:ext cx="1371719" cy="6870787"/>
          </a:xfrm>
          <a:prstGeom prst="rect">
            <a:avLst/>
          </a:prstGeom>
        </p:spPr>
      </p:pic>
      <p:sp>
        <p:nvSpPr>
          <p:cNvPr id="4" name="CuadroTexto 3"/>
          <p:cNvSpPr txBox="1"/>
          <p:nvPr/>
        </p:nvSpPr>
        <p:spPr>
          <a:xfrm>
            <a:off x="266218" y="1632030"/>
            <a:ext cx="10984374" cy="369332"/>
          </a:xfrm>
          <a:prstGeom prst="rect">
            <a:avLst/>
          </a:prstGeom>
          <a:noFill/>
        </p:spPr>
        <p:txBody>
          <a:bodyPr wrap="square" rtlCol="0">
            <a:spAutoFit/>
          </a:bodyPr>
          <a:lstStyle/>
          <a:p>
            <a:r>
              <a:rPr lang="es-AR" dirty="0"/>
              <a:t> </a:t>
            </a:r>
            <a:endParaRPr lang="es-AR" dirty="0" smtClean="0"/>
          </a:p>
        </p:txBody>
      </p:sp>
      <p:pic>
        <p:nvPicPr>
          <p:cNvPr id="5" name="Imagen 4"/>
          <p:cNvPicPr>
            <a:picLocks noChangeAspect="1"/>
          </p:cNvPicPr>
          <p:nvPr/>
        </p:nvPicPr>
        <p:blipFill>
          <a:blip r:embed="rId3"/>
          <a:stretch>
            <a:fillRect/>
          </a:stretch>
        </p:blipFill>
        <p:spPr>
          <a:xfrm>
            <a:off x="828375" y="2378912"/>
            <a:ext cx="3143250" cy="3181350"/>
          </a:xfrm>
          <a:prstGeom prst="rect">
            <a:avLst/>
          </a:prstGeom>
        </p:spPr>
      </p:pic>
      <p:sp>
        <p:nvSpPr>
          <p:cNvPr id="6" name="CuadroTexto 5"/>
          <p:cNvSpPr txBox="1"/>
          <p:nvPr/>
        </p:nvSpPr>
        <p:spPr>
          <a:xfrm>
            <a:off x="828375" y="5706318"/>
            <a:ext cx="3142526" cy="646331"/>
          </a:xfrm>
          <a:prstGeom prst="rect">
            <a:avLst/>
          </a:prstGeom>
          <a:noFill/>
        </p:spPr>
        <p:txBody>
          <a:bodyPr wrap="square" rtlCol="0">
            <a:spAutoFit/>
          </a:bodyPr>
          <a:lstStyle/>
          <a:p>
            <a:r>
              <a:rPr lang="es-MX" dirty="0" smtClean="0"/>
              <a:t>Experimento de rotación electromagnética.</a:t>
            </a:r>
            <a:endParaRPr lang="en-US" dirty="0"/>
          </a:p>
        </p:txBody>
      </p:sp>
      <p:pic>
        <p:nvPicPr>
          <p:cNvPr id="7" name="Imagen 6"/>
          <p:cNvPicPr>
            <a:picLocks noChangeAspect="1"/>
          </p:cNvPicPr>
          <p:nvPr/>
        </p:nvPicPr>
        <p:blipFill>
          <a:blip r:embed="rId4"/>
          <a:stretch>
            <a:fillRect/>
          </a:stretch>
        </p:blipFill>
        <p:spPr>
          <a:xfrm>
            <a:off x="6761608" y="3179012"/>
            <a:ext cx="3143250" cy="2381250"/>
          </a:xfrm>
          <a:prstGeom prst="rect">
            <a:avLst/>
          </a:prstGeom>
        </p:spPr>
      </p:pic>
      <p:sp>
        <p:nvSpPr>
          <p:cNvPr id="8" name="CuadroTexto 7"/>
          <p:cNvSpPr txBox="1"/>
          <p:nvPr/>
        </p:nvSpPr>
        <p:spPr>
          <a:xfrm>
            <a:off x="6792204" y="5560262"/>
            <a:ext cx="3530278" cy="648182"/>
          </a:xfrm>
          <a:prstGeom prst="rect">
            <a:avLst/>
          </a:prstGeom>
          <a:noFill/>
        </p:spPr>
        <p:txBody>
          <a:bodyPr wrap="square" rtlCol="0">
            <a:spAutoFit/>
          </a:bodyPr>
          <a:lstStyle/>
          <a:p>
            <a:r>
              <a:rPr lang="es-MX" dirty="0" smtClean="0"/>
              <a:t>Experimento de Faraday que demuestra la inducción (1831)</a:t>
            </a:r>
            <a:endParaRPr lang="en-US" dirty="0"/>
          </a:p>
        </p:txBody>
      </p:sp>
      <p:sp>
        <p:nvSpPr>
          <p:cNvPr id="9" name="CuadroTexto 8"/>
          <p:cNvSpPr txBox="1"/>
          <p:nvPr/>
        </p:nvSpPr>
        <p:spPr>
          <a:xfrm>
            <a:off x="5784723" y="1681067"/>
            <a:ext cx="4585321" cy="1754326"/>
          </a:xfrm>
          <a:prstGeom prst="rect">
            <a:avLst/>
          </a:prstGeom>
          <a:noFill/>
        </p:spPr>
        <p:txBody>
          <a:bodyPr wrap="square" rtlCol="0">
            <a:spAutoFit/>
          </a:bodyPr>
          <a:lstStyle/>
          <a:p>
            <a:r>
              <a:rPr lang="es-MX" dirty="0" smtClean="0"/>
              <a:t>La batería líquida (derecha) envía una corriente eléctrica a través del pequeño solenoide (A). Cuando se mueve dentro o fuera del solenoide grande (B), su campo magnético induce un voltaje temporal en el solenoide, detectado por el galvanómetro (G).</a:t>
            </a:r>
            <a:endParaRPr lang="en-US" dirty="0"/>
          </a:p>
        </p:txBody>
      </p:sp>
    </p:spTree>
    <p:extLst>
      <p:ext uri="{BB962C8B-B14F-4D97-AF65-F5344CB8AC3E}">
        <p14:creationId xmlns:p14="http://schemas.microsoft.com/office/powerpoint/2010/main" val="262084997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20281" y="0"/>
            <a:ext cx="1371719" cy="6870787"/>
          </a:xfrm>
          <a:prstGeom prst="rect">
            <a:avLst/>
          </a:prstGeom>
        </p:spPr>
      </p:pic>
      <p:pic>
        <p:nvPicPr>
          <p:cNvPr id="3" name="Imagen 2"/>
          <p:cNvPicPr>
            <a:picLocks noChangeAspect="1"/>
          </p:cNvPicPr>
          <p:nvPr/>
        </p:nvPicPr>
        <p:blipFill rotWithShape="1">
          <a:blip r:embed="rId3"/>
          <a:srcRect l="43414" r="5165" b="4539"/>
          <a:stretch/>
        </p:blipFill>
        <p:spPr>
          <a:xfrm>
            <a:off x="2336456" y="4098451"/>
            <a:ext cx="3070969" cy="2545948"/>
          </a:xfrm>
          <a:prstGeom prst="rect">
            <a:avLst/>
          </a:prstGeom>
        </p:spPr>
      </p:pic>
      <p:sp>
        <p:nvSpPr>
          <p:cNvPr id="4" name="CuadroTexto 3"/>
          <p:cNvSpPr txBox="1"/>
          <p:nvPr/>
        </p:nvSpPr>
        <p:spPr>
          <a:xfrm>
            <a:off x="466666" y="4294207"/>
            <a:ext cx="2091339" cy="1077218"/>
          </a:xfrm>
          <a:prstGeom prst="rect">
            <a:avLst/>
          </a:prstGeom>
          <a:noFill/>
        </p:spPr>
        <p:txBody>
          <a:bodyPr wrap="square" rtlCol="0">
            <a:spAutoFit/>
          </a:bodyPr>
          <a:lstStyle/>
          <a:p>
            <a:r>
              <a:rPr lang="es-AR" sz="3200" dirty="0" smtClean="0"/>
              <a:t>Jaula de Faraday</a:t>
            </a:r>
            <a:endParaRPr lang="en-US" sz="3200" dirty="0"/>
          </a:p>
        </p:txBody>
      </p:sp>
      <p:pic>
        <p:nvPicPr>
          <p:cNvPr id="5" name="Imagen 4"/>
          <p:cNvPicPr>
            <a:picLocks noChangeAspect="1"/>
          </p:cNvPicPr>
          <p:nvPr/>
        </p:nvPicPr>
        <p:blipFill>
          <a:blip r:embed="rId4"/>
          <a:stretch>
            <a:fillRect/>
          </a:stretch>
        </p:blipFill>
        <p:spPr>
          <a:xfrm>
            <a:off x="276129" y="147529"/>
            <a:ext cx="2805389" cy="3775759"/>
          </a:xfrm>
          <a:prstGeom prst="rect">
            <a:avLst/>
          </a:prstGeom>
        </p:spPr>
      </p:pic>
      <p:pic>
        <p:nvPicPr>
          <p:cNvPr id="8" name="Imagen 7"/>
          <p:cNvPicPr>
            <a:picLocks noChangeAspect="1"/>
          </p:cNvPicPr>
          <p:nvPr/>
        </p:nvPicPr>
        <p:blipFill>
          <a:blip r:embed="rId5"/>
          <a:stretch>
            <a:fillRect/>
          </a:stretch>
        </p:blipFill>
        <p:spPr>
          <a:xfrm>
            <a:off x="6061252" y="477588"/>
            <a:ext cx="4193675" cy="3115640"/>
          </a:xfrm>
          <a:prstGeom prst="rect">
            <a:avLst/>
          </a:prstGeom>
        </p:spPr>
      </p:pic>
      <p:sp>
        <p:nvSpPr>
          <p:cNvPr id="9" name="CuadroTexto 8"/>
          <p:cNvSpPr txBox="1"/>
          <p:nvPr/>
        </p:nvSpPr>
        <p:spPr>
          <a:xfrm>
            <a:off x="6169307" y="3844865"/>
            <a:ext cx="3217762" cy="461665"/>
          </a:xfrm>
          <a:prstGeom prst="rect">
            <a:avLst/>
          </a:prstGeom>
          <a:noFill/>
        </p:spPr>
        <p:txBody>
          <a:bodyPr wrap="square" rtlCol="0">
            <a:spAutoFit/>
          </a:bodyPr>
          <a:lstStyle/>
          <a:p>
            <a:r>
              <a:rPr lang="es-AR" sz="2400" dirty="0" smtClean="0"/>
              <a:t>Electroquímica</a:t>
            </a:r>
            <a:r>
              <a:rPr lang="es-AR" dirty="0" smtClean="0"/>
              <a:t> </a:t>
            </a:r>
            <a:endParaRPr lang="en-US" dirty="0"/>
          </a:p>
        </p:txBody>
      </p:sp>
    </p:spTree>
    <p:extLst>
      <p:ext uri="{BB962C8B-B14F-4D97-AF65-F5344CB8AC3E}">
        <p14:creationId xmlns:p14="http://schemas.microsoft.com/office/powerpoint/2010/main" val="3642056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20281" y="0"/>
            <a:ext cx="1371719" cy="6870787"/>
          </a:xfrm>
          <a:prstGeom prst="rect">
            <a:avLst/>
          </a:prstGeom>
        </p:spPr>
      </p:pic>
      <p:sp>
        <p:nvSpPr>
          <p:cNvPr id="3" name="CuadroTexto 2"/>
          <p:cNvSpPr txBox="1"/>
          <p:nvPr/>
        </p:nvSpPr>
        <p:spPr>
          <a:xfrm>
            <a:off x="1122745" y="1620880"/>
            <a:ext cx="4572000" cy="3416320"/>
          </a:xfrm>
          <a:prstGeom prst="rect">
            <a:avLst/>
          </a:prstGeom>
          <a:noFill/>
        </p:spPr>
        <p:txBody>
          <a:bodyPr wrap="square" rtlCol="0">
            <a:spAutoFit/>
          </a:bodyPr>
          <a:lstStyle/>
          <a:p>
            <a:r>
              <a:rPr lang="es-MX" dirty="0" smtClean="0"/>
              <a:t>Faraday murió en su casa en Hampton Court, a 35 km al suroeste de Londres, el 25 de agosto de 1867, a la edad de 75 años. A pesar de haber rechazado una sepultura en la Abadía de Westminster, existe ahí una placa conmemorativa en su nombre, cerca de la tumba de Isaac Newton. Faraday fue sepultado en la sección de disidentes del Cementerio de Highgate.</a:t>
            </a:r>
          </a:p>
          <a:p>
            <a:endParaRPr lang="es-MX" dirty="0" smtClean="0"/>
          </a:p>
          <a:p>
            <a:r>
              <a:rPr lang="es-MX" dirty="0" smtClean="0"/>
              <a:t>Desde 1935 el cráter lunar "Faraday" lleva este nombre en su memoria</a:t>
            </a:r>
            <a:endParaRPr lang="en-US" dirty="0"/>
          </a:p>
        </p:txBody>
      </p:sp>
      <p:pic>
        <p:nvPicPr>
          <p:cNvPr id="4" name="Imagen 3"/>
          <p:cNvPicPr>
            <a:picLocks noChangeAspect="1"/>
          </p:cNvPicPr>
          <p:nvPr/>
        </p:nvPicPr>
        <p:blipFill>
          <a:blip r:embed="rId3"/>
          <a:stretch>
            <a:fillRect/>
          </a:stretch>
        </p:blipFill>
        <p:spPr>
          <a:xfrm>
            <a:off x="6613786" y="1620880"/>
            <a:ext cx="2714625" cy="3629025"/>
          </a:xfrm>
          <a:prstGeom prst="rect">
            <a:avLst/>
          </a:prstGeom>
        </p:spPr>
      </p:pic>
    </p:spTree>
    <p:extLst>
      <p:ext uri="{BB962C8B-B14F-4D97-AF65-F5344CB8AC3E}">
        <p14:creationId xmlns:p14="http://schemas.microsoft.com/office/powerpoint/2010/main" val="25707858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819909" y="-12787"/>
            <a:ext cx="3372092" cy="6870787"/>
          </a:xfrm>
          <a:prstGeom prst="rect">
            <a:avLst/>
          </a:prstGeom>
        </p:spPr>
      </p:pic>
      <p:sp>
        <p:nvSpPr>
          <p:cNvPr id="3" name="CuadroTexto 2"/>
          <p:cNvSpPr txBox="1"/>
          <p:nvPr/>
        </p:nvSpPr>
        <p:spPr>
          <a:xfrm>
            <a:off x="358817" y="2393632"/>
            <a:ext cx="11134845" cy="2554545"/>
          </a:xfrm>
          <a:prstGeom prst="rect">
            <a:avLst/>
          </a:prstGeom>
          <a:noFill/>
        </p:spPr>
        <p:txBody>
          <a:bodyPr wrap="square" rtlCol="0">
            <a:spAutoFit/>
          </a:bodyPr>
          <a:lstStyle/>
          <a:p>
            <a:r>
              <a:rPr lang="es-AR" sz="8000" dirty="0" smtClean="0">
                <a:latin typeface="Artifakt Element Black" panose="020B0A03050000020004" pitchFamily="34" charset="0"/>
                <a:ea typeface="Artifakt Element Black" panose="020B0A03050000020004" pitchFamily="34" charset="0"/>
              </a:rPr>
              <a:t>Gracias por su atencion!</a:t>
            </a:r>
            <a:endParaRPr lang="en-US" sz="8000" dirty="0">
              <a:latin typeface="Artifakt Element Black" panose="020B0A03050000020004" pitchFamily="34" charset="0"/>
              <a:ea typeface="Artifakt Element Black" panose="020B0A03050000020004" pitchFamily="34" charset="0"/>
            </a:endParaRPr>
          </a:p>
        </p:txBody>
      </p:sp>
    </p:spTree>
    <p:extLst>
      <p:ext uri="{BB962C8B-B14F-4D97-AF65-F5344CB8AC3E}">
        <p14:creationId xmlns:p14="http://schemas.microsoft.com/office/powerpoint/2010/main" val="48420232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286</Words>
  <Application>Microsoft Office PowerPoint</Application>
  <PresentationFormat>Panorámica</PresentationFormat>
  <Paragraphs>25</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Artifakt Element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 mercau</dc:creator>
  <cp:lastModifiedBy>ramiro mercau</cp:lastModifiedBy>
  <cp:revision>14</cp:revision>
  <dcterms:created xsi:type="dcterms:W3CDTF">2024-05-28T18:15:14Z</dcterms:created>
  <dcterms:modified xsi:type="dcterms:W3CDTF">2024-05-28T19:35:43Z</dcterms:modified>
</cp:coreProperties>
</file>