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73" d="100"/>
          <a:sy n="73"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26/06/2024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26/06/2024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26/06/2024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26/06/2024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26/06/2024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26/06/2024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26/06/2024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26/06/2024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26/06/2024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26/06/2024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26/06/2024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771E8B-6CA5-40B2-8038-0E112F3DAC1C}" type="datetimeFigureOut">
              <a:rPr lang="es-ES" smtClean="0"/>
              <a:t>26/06/2024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 Id="rId5" Type="http://schemas.openxmlformats.org/officeDocument/2006/relationships/image" Target="../media/image10.jpeg" /><Relationship Id="rId4" Type="http://schemas.openxmlformats.org/officeDocument/2006/relationships/image" Target="../media/image9.jpeg" /></Relationships>
</file>

<file path=ppt/slides/_rels/slide3.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 Id="rId4" Type="http://schemas.openxmlformats.org/officeDocument/2006/relationships/image" Target="../media/image13.jpeg" /></Relationships>
</file>

<file path=ppt/slides/_rels/slide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png" /><Relationship Id="rId1" Type="http://schemas.openxmlformats.org/officeDocument/2006/relationships/slideLayout" Target="../slideLayouts/slideLayout2.xml" /><Relationship Id="rId5" Type="http://schemas.openxmlformats.org/officeDocument/2006/relationships/image" Target="../media/image5.png" /><Relationship Id="rId4" Type="http://schemas.openxmlformats.org/officeDocument/2006/relationships/image" Target="../media/image17.jpeg"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6.png" /><Relationship Id="rId1" Type="http://schemas.openxmlformats.org/officeDocument/2006/relationships/slideLayout" Target="../slideLayouts/slideLayout5.xml" /><Relationship Id="rId4" Type="http://schemas.openxmlformats.org/officeDocument/2006/relationships/image" Target="../media/image2.png" /></Relationships>
</file>

<file path=ppt/slides/_rels/slide7.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FD4790-B8C0-E882-7872-90C78F9D2899}"/>
              </a:ext>
            </a:extLst>
          </p:cNvPr>
          <p:cNvPicPr>
            <a:picLocks noChangeAspect="1"/>
          </p:cNvPicPr>
          <p:nvPr/>
        </p:nvPicPr>
        <p:blipFill>
          <a:blip r:embed="rId3"/>
          <a:stretch>
            <a:fillRect/>
          </a:stretch>
        </p:blipFill>
        <p:spPr>
          <a:xfrm>
            <a:off x="-819509" y="232434"/>
            <a:ext cx="4313208" cy="2870680"/>
          </a:xfrm>
          <a:prstGeom prst="rect">
            <a:avLst/>
          </a:prstGeom>
        </p:spPr>
      </p:pic>
      <p:sp>
        <p:nvSpPr>
          <p:cNvPr id="3" name="Subtítulo 2"/>
          <p:cNvSpPr>
            <a:spLocks noGrp="1"/>
          </p:cNvSpPr>
          <p:nvPr>
            <p:ph type="subTitle" idx="1"/>
          </p:nvPr>
        </p:nvSpPr>
        <p:spPr>
          <a:xfrm>
            <a:off x="239832" y="4362151"/>
            <a:ext cx="4577438" cy="476818"/>
          </a:xfrm>
        </p:spPr>
        <p:txBody>
          <a:bodyPr vert="horz" lIns="91440" tIns="45720" rIns="91440" bIns="45720" rtlCol="0" anchor="t">
            <a:normAutofit/>
          </a:bodyPr>
          <a:lstStyle/>
          <a:p>
            <a:pPr algn="l"/>
            <a:r>
              <a:rPr lang="es-ES" sz="2000" b="1" dirty="0">
                <a:solidFill>
                  <a:schemeClr val="bg1"/>
                </a:solidFill>
                <a:latin typeface="Times New Roman"/>
                <a:ea typeface="+mn-lt"/>
                <a:cs typeface="+mn-lt"/>
              </a:rPr>
              <a:t>¿Porqué 220V </a:t>
            </a:r>
            <a:r>
              <a:rPr lang="es-ES" sz="2000" b="1" err="1">
                <a:solidFill>
                  <a:schemeClr val="bg1"/>
                </a:solidFill>
                <a:latin typeface="Times New Roman"/>
                <a:ea typeface="+mn-lt"/>
                <a:cs typeface="+mn-lt"/>
              </a:rPr>
              <a:t>ó</a:t>
            </a:r>
            <a:r>
              <a:rPr lang="es-ES" sz="2000" b="1" dirty="0">
                <a:solidFill>
                  <a:schemeClr val="bg1"/>
                </a:solidFill>
                <a:latin typeface="Times New Roman"/>
                <a:ea typeface="+mn-lt"/>
                <a:cs typeface="+mn-lt"/>
              </a:rPr>
              <a:t> 110V?</a:t>
            </a:r>
            <a:endParaRPr lang="en-US" sz="2000" b="1" dirty="0">
              <a:solidFill>
                <a:schemeClr val="bg1"/>
              </a:solidFill>
              <a:latin typeface="Times New Roman"/>
              <a:cs typeface="Times New Roman"/>
            </a:endParaRPr>
          </a:p>
        </p:txBody>
      </p:sp>
      <p:sp>
        <p:nvSpPr>
          <p:cNvPr id="11"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E5EE85D7-D2A5-E70D-6EE3-50635B817295}"/>
              </a:ext>
            </a:extLst>
          </p:cNvPr>
          <p:cNvPicPr>
            <a:picLocks noChangeAspect="1"/>
          </p:cNvPicPr>
          <p:nvPr/>
        </p:nvPicPr>
        <p:blipFill>
          <a:blip r:embed="rId4"/>
          <a:stretch>
            <a:fillRect/>
          </a:stretch>
        </p:blipFill>
        <p:spPr>
          <a:xfrm>
            <a:off x="7839805" y="2663211"/>
            <a:ext cx="3408121" cy="3408121"/>
          </a:xfrm>
          <a:prstGeom prst="rect">
            <a:avLst/>
          </a:prstGeom>
        </p:spPr>
      </p:pic>
      <p:pic>
        <p:nvPicPr>
          <p:cNvPr id="5" name="Picture 4">
            <a:extLst>
              <a:ext uri="{FF2B5EF4-FFF2-40B4-BE49-F238E27FC236}">
                <a16:creationId xmlns:a16="http://schemas.microsoft.com/office/drawing/2014/main" id="{D826A9D7-A103-3E99-45B4-E5883504D446}"/>
              </a:ext>
            </a:extLst>
          </p:cNvPr>
          <p:cNvPicPr>
            <a:picLocks noChangeAspect="1"/>
          </p:cNvPicPr>
          <p:nvPr/>
        </p:nvPicPr>
        <p:blipFill>
          <a:blip r:embed="rId5"/>
          <a:stretch>
            <a:fillRect/>
          </a:stretch>
        </p:blipFill>
        <p:spPr>
          <a:xfrm>
            <a:off x="5809832" y="496673"/>
            <a:ext cx="2999096" cy="2999096"/>
          </a:xfrm>
          <a:prstGeom prst="rect">
            <a:avLst/>
          </a:prstGeom>
        </p:spPr>
      </p:pic>
      <p:sp>
        <p:nvSpPr>
          <p:cNvPr id="7" name="TextBox 6">
            <a:extLst>
              <a:ext uri="{FF2B5EF4-FFF2-40B4-BE49-F238E27FC236}">
                <a16:creationId xmlns:a16="http://schemas.microsoft.com/office/drawing/2014/main" id="{0B5AA2C6-A559-0D6E-A2C4-DE006F2786CA}"/>
              </a:ext>
            </a:extLst>
          </p:cNvPr>
          <p:cNvSpPr txBox="1"/>
          <p:nvPr/>
        </p:nvSpPr>
        <p:spPr>
          <a:xfrm>
            <a:off x="18851" y="2057561"/>
            <a:ext cx="557553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Times New Roman"/>
                <a:cs typeface="Times New Roman"/>
              </a:rPr>
              <a:t>La Guerra de las Corrientes</a:t>
            </a:r>
          </a:p>
        </p:txBody>
      </p:sp>
      <p:sp>
        <p:nvSpPr>
          <p:cNvPr id="14" name="TextBox 13">
            <a:extLst>
              <a:ext uri="{FF2B5EF4-FFF2-40B4-BE49-F238E27FC236}">
                <a16:creationId xmlns:a16="http://schemas.microsoft.com/office/drawing/2014/main" id="{234A541A-AFAC-2232-F447-720E5DC1B70B}"/>
              </a:ext>
            </a:extLst>
          </p:cNvPr>
          <p:cNvSpPr txBox="1"/>
          <p:nvPr/>
        </p:nvSpPr>
        <p:spPr>
          <a:xfrm>
            <a:off x="13737" y="3264619"/>
            <a:ext cx="537425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solidFill>
                  <a:schemeClr val="bg1"/>
                </a:solidFill>
                <a:latin typeface="Times New Roman"/>
                <a:cs typeface="Times New Roman"/>
              </a:rPr>
              <a:t>Corriente Alterna vs </a:t>
            </a:r>
            <a:r>
              <a:rPr lang="es-AR" sz="3000" b="1" dirty="0">
                <a:solidFill>
                  <a:schemeClr val="bg1"/>
                </a:solidFill>
                <a:latin typeface="Times New Roman"/>
                <a:cs typeface="Times New Roman"/>
              </a:rPr>
              <a:t>Corriente continúa</a:t>
            </a:r>
          </a:p>
        </p:txBody>
      </p:sp>
      <p:sp>
        <p:nvSpPr>
          <p:cNvPr id="4" name="TextBox 3">
            <a:extLst>
              <a:ext uri="{FF2B5EF4-FFF2-40B4-BE49-F238E27FC236}">
                <a16:creationId xmlns:a16="http://schemas.microsoft.com/office/drawing/2014/main" id="{32965FCB-F0B4-6FD4-D878-12106C80C78C}"/>
              </a:ext>
            </a:extLst>
          </p:cNvPr>
          <p:cNvSpPr txBox="1"/>
          <p:nvPr/>
        </p:nvSpPr>
        <p:spPr>
          <a:xfrm>
            <a:off x="4792" y="4286050"/>
            <a:ext cx="242689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bg1"/>
                </a:solidFill>
                <a:latin typeface="Arial"/>
                <a:cs typeface="Arial"/>
              </a:rPr>
              <a:t>¿Por </a:t>
            </a:r>
            <a:r>
              <a:rPr lang="es-AR" sz="1600" b="1" dirty="0">
                <a:solidFill>
                  <a:schemeClr val="bg1"/>
                </a:solidFill>
                <a:latin typeface="Arial"/>
                <a:cs typeface="Arial"/>
              </a:rPr>
              <a:t>qué</a:t>
            </a:r>
            <a:r>
              <a:rPr lang="en-US" sz="1600" b="1" dirty="0">
                <a:solidFill>
                  <a:schemeClr val="bg1"/>
                </a:solidFill>
                <a:latin typeface="Arial"/>
                <a:cs typeface="Arial"/>
              </a:rPr>
              <a:t> 220V o 110V?</a:t>
            </a:r>
            <a:endParaRPr lang="en-US" dirty="0">
              <a:solidFill>
                <a:schemeClr val="bg1"/>
              </a:solidFill>
            </a:endParaRPr>
          </a:p>
        </p:txBody>
      </p:sp>
      <p:pic>
        <p:nvPicPr>
          <p:cNvPr id="9" name="Picture 8">
            <a:extLst>
              <a:ext uri="{FF2B5EF4-FFF2-40B4-BE49-F238E27FC236}">
                <a16:creationId xmlns:a16="http://schemas.microsoft.com/office/drawing/2014/main" id="{C3DB60FE-9754-A2B9-A379-44F29EE25DD0}"/>
              </a:ext>
            </a:extLst>
          </p:cNvPr>
          <p:cNvPicPr>
            <a:picLocks noChangeAspect="1"/>
          </p:cNvPicPr>
          <p:nvPr/>
        </p:nvPicPr>
        <p:blipFill>
          <a:blip r:embed="rId6"/>
          <a:stretch>
            <a:fillRect/>
          </a:stretch>
        </p:blipFill>
        <p:spPr>
          <a:xfrm>
            <a:off x="4307458" y="3807438"/>
            <a:ext cx="3016370" cy="2506783"/>
          </a:xfrm>
          <a:prstGeom prst="rect">
            <a:avLst/>
          </a:prstGeom>
        </p:spPr>
      </p:pic>
      <p:pic>
        <p:nvPicPr>
          <p:cNvPr id="12" name="Picture 11">
            <a:extLst>
              <a:ext uri="{FF2B5EF4-FFF2-40B4-BE49-F238E27FC236}">
                <a16:creationId xmlns:a16="http://schemas.microsoft.com/office/drawing/2014/main" id="{7BC654BA-8AE7-4A0D-2A73-91A32CBF5433}"/>
              </a:ext>
            </a:extLst>
          </p:cNvPr>
          <p:cNvPicPr>
            <a:picLocks noChangeAspect="1"/>
          </p:cNvPicPr>
          <p:nvPr/>
        </p:nvPicPr>
        <p:blipFill>
          <a:blip r:embed="rId7"/>
          <a:stretch>
            <a:fillRect/>
          </a:stretch>
        </p:blipFill>
        <p:spPr>
          <a:xfrm>
            <a:off x="9927652" y="5751"/>
            <a:ext cx="2271447" cy="2332010"/>
          </a:xfrm>
          <a:prstGeom prst="rect">
            <a:avLst/>
          </a:prstGeom>
        </p:spPr>
      </p:pic>
    </p:spTree>
    <p:extLst>
      <p:ext uri="{BB962C8B-B14F-4D97-AF65-F5344CB8AC3E}">
        <p14:creationId xmlns:p14="http://schemas.microsoft.com/office/powerpoint/2010/main" val="240627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B2918C24-7E3F-0F1A-2306-AE297DE66F92}"/>
              </a:ext>
            </a:extLst>
          </p:cNvPr>
          <p:cNvSpPr>
            <a:spLocks noGrp="1"/>
          </p:cNvSpPr>
          <p:nvPr>
            <p:ph type="title"/>
          </p:nvPr>
        </p:nvSpPr>
        <p:spPr>
          <a:xfrm>
            <a:off x="2591686" y="791195"/>
            <a:ext cx="4467598" cy="768658"/>
          </a:xfrm>
        </p:spPr>
        <p:txBody>
          <a:bodyPr anchor="b">
            <a:normAutofit fontScale="90000"/>
          </a:bodyPr>
          <a:lstStyle/>
          <a:p>
            <a:r>
              <a:rPr lang="en" dirty="0">
                <a:solidFill>
                  <a:schemeClr val="bg1"/>
                </a:solidFill>
                <a:latin typeface="Times New Roman"/>
                <a:ea typeface="+mj-lt"/>
                <a:cs typeface="+mj-lt"/>
              </a:rPr>
              <a:t>Thomas Alva Edison</a:t>
            </a:r>
            <a:endParaRPr lang="en-US" dirty="0">
              <a:solidFill>
                <a:schemeClr val="bg1"/>
              </a:solidFill>
              <a:latin typeface="Times New Roman"/>
              <a:cs typeface="Times New Roman"/>
            </a:endParaRPr>
          </a:p>
        </p:txBody>
      </p:sp>
      <p:sp>
        <p:nvSpPr>
          <p:cNvPr id="20" name="Freeform: Shape 19">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85E74574-3903-441D-4DBF-80D8C2ECFDCE}"/>
              </a:ext>
            </a:extLst>
          </p:cNvPr>
          <p:cNvSpPr>
            <a:spLocks noGrp="1"/>
          </p:cNvSpPr>
          <p:nvPr>
            <p:ph idx="1"/>
          </p:nvPr>
        </p:nvSpPr>
        <p:spPr>
          <a:xfrm>
            <a:off x="2232252" y="1550642"/>
            <a:ext cx="5258352" cy="3958200"/>
          </a:xfrm>
        </p:spPr>
        <p:txBody>
          <a:bodyPr vert="horz" lIns="91440" tIns="45720" rIns="91440" bIns="45720" rtlCol="0" anchor="t">
            <a:normAutofit lnSpcReduction="10000"/>
          </a:bodyPr>
          <a:lstStyle/>
          <a:p>
            <a:pPr marL="457200" indent="-317500">
              <a:spcBef>
                <a:spcPts val="0"/>
              </a:spcBef>
              <a:buFont typeface="Mulish,Sans-Serif"/>
              <a:buChar char="●"/>
            </a:pPr>
            <a:r>
              <a:rPr lang="es-AR" sz="2000" dirty="0">
                <a:solidFill>
                  <a:srgbClr val="F3F5F7"/>
                </a:solidFill>
                <a:latin typeface="Times New Roman"/>
                <a:ea typeface="+mn-lt"/>
                <a:cs typeface="+mn-lt"/>
              </a:rPr>
              <a:t>Nació el 11 de febrero de 1847 en </a:t>
            </a:r>
            <a:r>
              <a:rPr lang="es-AR" sz="2000" dirty="0" err="1">
                <a:solidFill>
                  <a:srgbClr val="F3F5F7"/>
                </a:solidFill>
                <a:latin typeface="Times New Roman"/>
                <a:ea typeface="+mn-lt"/>
                <a:cs typeface="+mn-lt"/>
              </a:rPr>
              <a:t>Milan</a:t>
            </a:r>
            <a:r>
              <a:rPr lang="es-AR" sz="2000" dirty="0">
                <a:solidFill>
                  <a:srgbClr val="F3F5F7"/>
                </a:solidFill>
                <a:latin typeface="Times New Roman"/>
                <a:ea typeface="+mn-lt"/>
                <a:cs typeface="+mn-lt"/>
              </a:rPr>
              <a:t>, Ohio, Estados Unidos.</a:t>
            </a:r>
            <a:endParaRPr lang="es-AR" sz="2000" dirty="0">
              <a:solidFill>
                <a:schemeClr val="bg1"/>
              </a:solidFill>
              <a:latin typeface="Times New Roman"/>
              <a:cs typeface="Arial"/>
            </a:endParaRPr>
          </a:p>
          <a:p>
            <a:pPr marL="457200" indent="-317500">
              <a:spcBef>
                <a:spcPts val="0"/>
              </a:spcBef>
              <a:buFont typeface="Mulish,Sans-Serif"/>
              <a:buChar char="●"/>
            </a:pPr>
            <a:endParaRPr lang="es-AR" sz="2000" dirty="0">
              <a:solidFill>
                <a:schemeClr val="bg1"/>
              </a:solidFill>
              <a:latin typeface="Times New Roman"/>
              <a:cs typeface="Arial"/>
            </a:endParaRPr>
          </a:p>
          <a:p>
            <a:pPr marL="457200" indent="-317500">
              <a:spcBef>
                <a:spcPts val="0"/>
              </a:spcBef>
              <a:buFont typeface="Mulish,Sans-Serif"/>
              <a:buChar char="●"/>
            </a:pPr>
            <a:r>
              <a:rPr lang="es-AR" sz="2000" dirty="0">
                <a:solidFill>
                  <a:srgbClr val="F3F5F7"/>
                </a:solidFill>
                <a:latin typeface="Times New Roman"/>
                <a:ea typeface="+mn-lt"/>
                <a:cs typeface="+mn-lt"/>
              </a:rPr>
              <a:t>Inventor y empresario estadounidense que desarrolló más de 1.093 patentes en su vida.</a:t>
            </a:r>
            <a:endParaRPr lang="es-AR" sz="2000" dirty="0">
              <a:solidFill>
                <a:schemeClr val="bg1"/>
              </a:solidFill>
              <a:latin typeface="Times New Roman"/>
              <a:cs typeface="Arial"/>
            </a:endParaRPr>
          </a:p>
          <a:p>
            <a:pPr marL="457200" indent="-317500">
              <a:spcBef>
                <a:spcPts val="0"/>
              </a:spcBef>
              <a:buFont typeface="Mulish,Sans-Serif"/>
              <a:buChar char="●"/>
            </a:pPr>
            <a:endParaRPr lang="es-AR" sz="2000" dirty="0">
              <a:solidFill>
                <a:schemeClr val="bg1"/>
              </a:solidFill>
              <a:latin typeface="Times New Roman"/>
              <a:cs typeface="Arial"/>
            </a:endParaRPr>
          </a:p>
          <a:p>
            <a:pPr marL="457200" indent="-317500">
              <a:spcBef>
                <a:spcPts val="0"/>
              </a:spcBef>
              <a:buFont typeface="Mulish,Sans-Serif"/>
              <a:buChar char="●"/>
            </a:pPr>
            <a:r>
              <a:rPr lang="es-AR" sz="2000" dirty="0">
                <a:solidFill>
                  <a:schemeClr val="bg1"/>
                </a:solidFill>
                <a:latin typeface="Times New Roman"/>
                <a:cs typeface="Arial"/>
              </a:rPr>
              <a:t>Dejó los estudios a temprana edad, </a:t>
            </a:r>
            <a:r>
              <a:rPr lang="es-AR" sz="2000" dirty="0">
                <a:solidFill>
                  <a:srgbClr val="F3F5F7"/>
                </a:solidFill>
                <a:latin typeface="Times New Roman"/>
                <a:ea typeface="+mn-lt"/>
                <a:cs typeface="+mn-lt"/>
              </a:rPr>
              <a:t>Sin embargo, su madre, Nancy Elliot, lo educó en casa y lo apoyó en su desarrollo intelectual.</a:t>
            </a:r>
          </a:p>
          <a:p>
            <a:pPr marL="457200" indent="-317500">
              <a:spcBef>
                <a:spcPts val="0"/>
              </a:spcBef>
              <a:buFont typeface="Mulish,Sans-Serif"/>
              <a:buChar char="●"/>
            </a:pPr>
            <a:endParaRPr lang="es-AR" sz="2000" dirty="0">
              <a:solidFill>
                <a:schemeClr val="bg1"/>
              </a:solidFill>
              <a:latin typeface="Times New Roman"/>
              <a:cs typeface="Arial"/>
            </a:endParaRPr>
          </a:p>
          <a:p>
            <a:pPr marL="457200" indent="-317500">
              <a:spcBef>
                <a:spcPts val="0"/>
              </a:spcBef>
              <a:buFont typeface="Mulish,Sans-Serif"/>
              <a:buChar char="●"/>
            </a:pPr>
            <a:r>
              <a:rPr lang="es-AR" sz="2000" dirty="0">
                <a:solidFill>
                  <a:schemeClr val="bg1"/>
                </a:solidFill>
                <a:latin typeface="Times New Roman"/>
                <a:cs typeface="Arial"/>
              </a:rPr>
              <a:t>Dentro de sus grandes inventos se encuentra: el fonógrafo y la bombilla.</a:t>
            </a:r>
          </a:p>
          <a:p>
            <a:pPr marL="457200" indent="-317500">
              <a:spcBef>
                <a:spcPts val="0"/>
              </a:spcBef>
              <a:buFont typeface="Mulish,Sans-Serif"/>
              <a:buChar char="●"/>
            </a:pPr>
            <a:endParaRPr lang="es-AR" sz="2000" dirty="0">
              <a:solidFill>
                <a:schemeClr val="bg1"/>
              </a:solidFill>
              <a:latin typeface="Times New Roman"/>
              <a:cs typeface="Arial"/>
            </a:endParaRPr>
          </a:p>
          <a:p>
            <a:pPr marL="457200" indent="-317500">
              <a:spcBef>
                <a:spcPts val="0"/>
              </a:spcBef>
              <a:buFont typeface="Mulish,Sans-Serif"/>
              <a:buChar char="●"/>
            </a:pPr>
            <a:r>
              <a:rPr lang="es-AR" sz="2000" dirty="0">
                <a:solidFill>
                  <a:schemeClr val="bg1"/>
                </a:solidFill>
                <a:latin typeface="Times New Roman"/>
                <a:cs typeface="Arial"/>
              </a:rPr>
              <a:t>Falleció el 18 de octubre de 1931.</a:t>
            </a:r>
          </a:p>
          <a:p>
            <a:pPr marL="457200" indent="0">
              <a:spcBef>
                <a:spcPts val="0"/>
              </a:spcBef>
              <a:buNone/>
            </a:pPr>
            <a:endParaRPr lang="es-AR" sz="2000" dirty="0">
              <a:solidFill>
                <a:schemeClr val="bg1"/>
              </a:solidFill>
              <a:latin typeface="Segoe UI"/>
              <a:cs typeface="Segoe UI"/>
            </a:endParaRPr>
          </a:p>
          <a:p>
            <a:pPr marL="0" indent="0">
              <a:buNone/>
            </a:pPr>
            <a:endParaRPr lang="es-AR" sz="2000" dirty="0">
              <a:solidFill>
                <a:schemeClr val="bg1"/>
              </a:solidFill>
            </a:endParaRPr>
          </a:p>
        </p:txBody>
      </p:sp>
      <p:sp>
        <p:nvSpPr>
          <p:cNvPr id="24" name="Freeform: Shape 23">
            <a:extLst>
              <a:ext uri="{FF2B5EF4-FFF2-40B4-BE49-F238E27FC236}">
                <a16:creationId xmlns:a16="http://schemas.microsoft.com/office/drawing/2014/main" id="{59463AC4-F96D-4507-9EE0-A831B7910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pic>
        <p:nvPicPr>
          <p:cNvPr id="6" name="Picture 5" descr="thomas edison2">
            <a:extLst>
              <a:ext uri="{FF2B5EF4-FFF2-40B4-BE49-F238E27FC236}">
                <a16:creationId xmlns:a16="http://schemas.microsoft.com/office/drawing/2014/main" id="{B47F21FA-4DA8-67F3-50C2-848A944536BA}"/>
              </a:ext>
            </a:extLst>
          </p:cNvPr>
          <p:cNvPicPr>
            <a:picLocks noChangeAspect="1"/>
          </p:cNvPicPr>
          <p:nvPr/>
        </p:nvPicPr>
        <p:blipFill rotWithShape="1">
          <a:blip r:embed="rId2"/>
          <a:srcRect r="2" b="22001"/>
          <a:stretch/>
        </p:blipFill>
        <p:spPr>
          <a:xfrm>
            <a:off x="7358015" y="872100"/>
            <a:ext cx="2173058" cy="2288076"/>
          </a:xfrm>
          <a:custGeom>
            <a:avLst/>
            <a:gdLst/>
            <a:ahLst/>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pic>
      <p:pic>
        <p:nvPicPr>
          <p:cNvPr id="5" name="Picture 4" descr="thomas edison">
            <a:extLst>
              <a:ext uri="{FF2B5EF4-FFF2-40B4-BE49-F238E27FC236}">
                <a16:creationId xmlns:a16="http://schemas.microsoft.com/office/drawing/2014/main" id="{BB6CC5BE-827F-A618-BF3C-A26C81647822}"/>
              </a:ext>
            </a:extLst>
          </p:cNvPr>
          <p:cNvPicPr>
            <a:picLocks noChangeAspect="1"/>
          </p:cNvPicPr>
          <p:nvPr/>
        </p:nvPicPr>
        <p:blipFill rotWithShape="1">
          <a:blip r:embed="rId3"/>
          <a:srcRect r="2" b="2"/>
          <a:stretch/>
        </p:blipFill>
        <p:spPr>
          <a:xfrm>
            <a:off x="9694275" y="230410"/>
            <a:ext cx="2262635" cy="2348899"/>
          </a:xfrm>
          <a:custGeom>
            <a:avLst/>
            <a:gdLst/>
            <a:ahLst/>
            <a:cxnLst/>
            <a:rect l="l" t="t" r="r" b="b"/>
            <a:pathLst>
              <a:path w="2361890" h="2361890">
                <a:moveTo>
                  <a:pt x="1180945" y="0"/>
                </a:moveTo>
                <a:cubicBezTo>
                  <a:pt x="1833163" y="0"/>
                  <a:pt x="2361890" y="528727"/>
                  <a:pt x="2361890" y="1180945"/>
                </a:cubicBezTo>
                <a:cubicBezTo>
                  <a:pt x="2361890" y="1833163"/>
                  <a:pt x="1833163" y="2361890"/>
                  <a:pt x="1180945" y="2361890"/>
                </a:cubicBezTo>
                <a:cubicBezTo>
                  <a:pt x="528727" y="2361890"/>
                  <a:pt x="0" y="1833163"/>
                  <a:pt x="0" y="1180945"/>
                </a:cubicBezTo>
                <a:cubicBezTo>
                  <a:pt x="0" y="528727"/>
                  <a:pt x="528727" y="0"/>
                  <a:pt x="1180945" y="0"/>
                </a:cubicBezTo>
                <a:close/>
              </a:path>
            </a:pathLst>
          </a:custGeom>
        </p:spPr>
      </p:pic>
      <p:sp>
        <p:nvSpPr>
          <p:cNvPr id="26" name="Freeform: Shape 25">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Freeform: Shape 27">
            <a:extLst>
              <a:ext uri="{FF2B5EF4-FFF2-40B4-BE49-F238E27FC236}">
                <a16:creationId xmlns:a16="http://schemas.microsoft.com/office/drawing/2014/main" id="{FC3ABE8C-1C72-4141-BADF-DD6811764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0"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9346" y="5987064"/>
            <a:ext cx="1054466" cy="469689"/>
            <a:chOff x="9841624" y="4115729"/>
            <a:chExt cx="602169" cy="268223"/>
          </a:xfrm>
          <a:solidFill>
            <a:schemeClr val="bg1"/>
          </a:solidFill>
        </p:grpSpPr>
        <p:sp>
          <p:nvSpPr>
            <p:cNvPr id="31" name="Freeform: Shape 30">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4" name="Picture 3" descr="Thomas Edison">
            <a:extLst>
              <a:ext uri="{FF2B5EF4-FFF2-40B4-BE49-F238E27FC236}">
                <a16:creationId xmlns:a16="http://schemas.microsoft.com/office/drawing/2014/main" id="{3AAB4160-EAC0-C1EE-E692-75D6F63AF4F0}"/>
              </a:ext>
            </a:extLst>
          </p:cNvPr>
          <p:cNvPicPr>
            <a:picLocks noChangeAspect="1"/>
          </p:cNvPicPr>
          <p:nvPr/>
        </p:nvPicPr>
        <p:blipFill rotWithShape="1">
          <a:blip r:embed="rId4"/>
          <a:srcRect l="32936" r="9065" b="3"/>
          <a:stretch/>
        </p:blipFill>
        <p:spPr>
          <a:xfrm>
            <a:off x="8732092" y="2672701"/>
            <a:ext cx="3454390" cy="3454390"/>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pic>
        <p:nvPicPr>
          <p:cNvPr id="7" name="Picture 6" descr="Thomas Edison con su fonógrafo.">
            <a:extLst>
              <a:ext uri="{FF2B5EF4-FFF2-40B4-BE49-F238E27FC236}">
                <a16:creationId xmlns:a16="http://schemas.microsoft.com/office/drawing/2014/main" id="{27B7B36C-727A-EA9A-FCA3-8E1C7BCAC399}"/>
              </a:ext>
            </a:extLst>
          </p:cNvPr>
          <p:cNvPicPr>
            <a:picLocks noChangeAspect="1"/>
          </p:cNvPicPr>
          <p:nvPr/>
        </p:nvPicPr>
        <p:blipFill>
          <a:blip r:embed="rId5"/>
          <a:stretch>
            <a:fillRect/>
          </a:stretch>
        </p:blipFill>
        <p:spPr>
          <a:xfrm>
            <a:off x="166777" y="4972230"/>
            <a:ext cx="2886973" cy="17299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6530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AC8A2B54-B9CE-5F4B-15B8-2F716488B29C}"/>
              </a:ext>
            </a:extLst>
          </p:cNvPr>
          <p:cNvSpPr>
            <a:spLocks noGrp="1"/>
          </p:cNvSpPr>
          <p:nvPr>
            <p:ph type="title"/>
          </p:nvPr>
        </p:nvSpPr>
        <p:spPr>
          <a:xfrm>
            <a:off x="2376025" y="2502102"/>
            <a:ext cx="3849372" cy="538620"/>
          </a:xfrm>
        </p:spPr>
        <p:txBody>
          <a:bodyPr anchor="b">
            <a:normAutofit fontScale="90000"/>
          </a:bodyPr>
          <a:lstStyle/>
          <a:p>
            <a:r>
              <a:rPr lang="en">
                <a:solidFill>
                  <a:schemeClr val="bg1"/>
                </a:solidFill>
                <a:latin typeface="Times New Roman"/>
                <a:ea typeface="+mj-lt"/>
                <a:cs typeface="+mj-lt"/>
              </a:rPr>
              <a:t>Nikola Tesla</a:t>
            </a:r>
            <a:endParaRPr lang="en-US">
              <a:solidFill>
                <a:schemeClr val="bg1"/>
              </a:solidFill>
              <a:latin typeface="Times New Roman"/>
              <a:ea typeface="+mj-lt"/>
              <a:cs typeface="+mj-lt"/>
            </a:endParaRPr>
          </a:p>
          <a:p>
            <a:endParaRPr lang="en-US">
              <a:solidFill>
                <a:schemeClr val="bg1"/>
              </a:solidFill>
            </a:endParaRPr>
          </a:p>
        </p:txBody>
      </p:sp>
      <p:sp>
        <p:nvSpPr>
          <p:cNvPr id="15" name="Freeform: Shape 14">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611A160B-D16C-9B0E-D085-D76C81B7E007}"/>
              </a:ext>
            </a:extLst>
          </p:cNvPr>
          <p:cNvSpPr>
            <a:spLocks noGrp="1"/>
          </p:cNvSpPr>
          <p:nvPr>
            <p:ph idx="1"/>
          </p:nvPr>
        </p:nvSpPr>
        <p:spPr>
          <a:xfrm>
            <a:off x="1268968" y="2600213"/>
            <a:ext cx="4827032" cy="4030086"/>
          </a:xfrm>
        </p:spPr>
        <p:txBody>
          <a:bodyPr vert="horz" lIns="91440" tIns="45720" rIns="91440" bIns="45720" rtlCol="0" anchor="t">
            <a:normAutofit fontScale="92500" lnSpcReduction="20000"/>
          </a:bodyPr>
          <a:lstStyle/>
          <a:p>
            <a:pPr marL="482600" indent="-342900">
              <a:spcBef>
                <a:spcPts val="0"/>
              </a:spcBef>
            </a:pPr>
            <a:r>
              <a:rPr lang="es-AR" sz="2000" dirty="0">
                <a:solidFill>
                  <a:srgbClr val="F3F5F7"/>
                </a:solidFill>
                <a:latin typeface="Times New Roman"/>
                <a:ea typeface="+mn-lt"/>
                <a:cs typeface="+mn-lt"/>
              </a:rPr>
              <a:t>Nació en </a:t>
            </a:r>
            <a:r>
              <a:rPr lang="es-AR" sz="2000" dirty="0" err="1">
                <a:solidFill>
                  <a:srgbClr val="F3F5F7"/>
                </a:solidFill>
                <a:latin typeface="Times New Roman"/>
                <a:ea typeface="+mn-lt"/>
                <a:cs typeface="+mn-lt"/>
              </a:rPr>
              <a:t>Smiljan</a:t>
            </a:r>
            <a:r>
              <a:rPr lang="es-AR" sz="2000" dirty="0">
                <a:solidFill>
                  <a:srgbClr val="F3F5F7"/>
                </a:solidFill>
                <a:latin typeface="Times New Roman"/>
                <a:ea typeface="+mn-lt"/>
                <a:cs typeface="+mn-lt"/>
              </a:rPr>
              <a:t>, Imperio austrohúngaro (actual Croacia) el 10 de julio de 1856.</a:t>
            </a:r>
            <a:endParaRPr lang="es-AR" sz="2000" dirty="0">
              <a:solidFill>
                <a:schemeClr val="bg1"/>
              </a:solidFill>
              <a:latin typeface="Times New Roman"/>
              <a:cs typeface="Arial"/>
            </a:endParaRPr>
          </a:p>
          <a:p>
            <a:pPr marL="457200" indent="-317500">
              <a:spcBef>
                <a:spcPts val="0"/>
              </a:spcBef>
              <a:buFont typeface="Mulish,Sans-Serif" panose="020B0604020202020204" pitchFamily="34" charset="0"/>
              <a:buChar char="●"/>
            </a:pPr>
            <a:endParaRPr lang="es-AR" sz="2000" dirty="0">
              <a:solidFill>
                <a:schemeClr val="bg1"/>
              </a:solidFill>
              <a:latin typeface="Times New Roman"/>
              <a:cs typeface="Arial"/>
            </a:endParaRPr>
          </a:p>
          <a:p>
            <a:pPr marL="457200" indent="-317500">
              <a:spcBef>
                <a:spcPts val="0"/>
              </a:spcBef>
              <a:buFont typeface="Mulish,Sans-Serif" panose="020B0604020202020204" pitchFamily="34" charset="0"/>
              <a:buChar char="●"/>
            </a:pPr>
            <a:r>
              <a:rPr lang="es-AR" sz="2000" dirty="0">
                <a:solidFill>
                  <a:srgbClr val="F3F5F7"/>
                </a:solidFill>
                <a:latin typeface="Times New Roman"/>
                <a:ea typeface="+mn-lt"/>
                <a:cs typeface="+mn-lt"/>
              </a:rPr>
              <a:t>Estudió ingeniería eléctrica en la Universidad de Graz, Austria, aunque no se graduó</a:t>
            </a:r>
            <a:r>
              <a:rPr lang="es-AR" sz="2000" dirty="0">
                <a:solidFill>
                  <a:schemeClr val="bg1"/>
                </a:solidFill>
                <a:latin typeface="Times New Roman"/>
                <a:cs typeface="Arial"/>
              </a:rPr>
              <a:t> </a:t>
            </a:r>
          </a:p>
          <a:p>
            <a:pPr marL="457200" indent="-317500">
              <a:spcBef>
                <a:spcPts val="0"/>
              </a:spcBef>
              <a:buFont typeface="Mulish,Sans-Serif" panose="020B0604020202020204" pitchFamily="34" charset="0"/>
              <a:buChar char="●"/>
            </a:pPr>
            <a:endParaRPr lang="es-AR" sz="2000" dirty="0">
              <a:solidFill>
                <a:schemeClr val="bg1"/>
              </a:solidFill>
              <a:latin typeface="Times New Roman"/>
              <a:cs typeface="Arial"/>
            </a:endParaRPr>
          </a:p>
          <a:p>
            <a:pPr marL="482600" indent="-342900">
              <a:spcBef>
                <a:spcPts val="0"/>
              </a:spcBef>
            </a:pPr>
            <a:r>
              <a:rPr lang="es-AR" sz="2000" dirty="0">
                <a:solidFill>
                  <a:srgbClr val="F3F5F7"/>
                </a:solidFill>
                <a:latin typeface="Times New Roman"/>
                <a:ea typeface="+mn-lt"/>
                <a:cs typeface="+mn-lt"/>
              </a:rPr>
              <a:t>Fue un inventor y científico autodidacta que se interesó por la electricidad y la física desde muy joven.</a:t>
            </a:r>
            <a:endParaRPr lang="es-AR" sz="2000" dirty="0">
              <a:solidFill>
                <a:schemeClr val="bg1"/>
              </a:solidFill>
              <a:latin typeface="Times New Roman"/>
              <a:cs typeface="Arial"/>
            </a:endParaRPr>
          </a:p>
          <a:p>
            <a:pPr marL="457200" indent="-317500">
              <a:spcBef>
                <a:spcPts val="0"/>
              </a:spcBef>
              <a:buFont typeface="Mulish,Sans-Serif" panose="020B0604020202020204" pitchFamily="34" charset="0"/>
              <a:buChar char="●"/>
            </a:pPr>
            <a:endParaRPr lang="es-AR" sz="2200" dirty="0">
              <a:solidFill>
                <a:schemeClr val="bg1"/>
              </a:solidFill>
              <a:latin typeface="Times New Roman"/>
              <a:cs typeface="Arial"/>
            </a:endParaRPr>
          </a:p>
          <a:p>
            <a:pPr marL="457200" indent="-317500">
              <a:spcBef>
                <a:spcPts val="0"/>
              </a:spcBef>
              <a:buFont typeface="Mulish,Sans-Serif" panose="020B0604020202020204" pitchFamily="34" charset="0"/>
              <a:buChar char="●"/>
            </a:pPr>
            <a:endParaRPr lang="es-AR" sz="2200" dirty="0">
              <a:solidFill>
                <a:schemeClr val="bg1"/>
              </a:solidFill>
              <a:latin typeface="Times New Roman"/>
              <a:cs typeface="Arial"/>
            </a:endParaRPr>
          </a:p>
          <a:p>
            <a:pPr marL="457200" indent="-317500">
              <a:spcBef>
                <a:spcPts val="0"/>
              </a:spcBef>
              <a:buFont typeface="Mulish,Sans-Serif" panose="020B0604020202020204" pitchFamily="34" charset="0"/>
              <a:buChar char="●"/>
            </a:pPr>
            <a:r>
              <a:rPr lang="es-AR" sz="2200" dirty="0">
                <a:solidFill>
                  <a:schemeClr val="bg1"/>
                </a:solidFill>
                <a:latin typeface="Times New Roman"/>
                <a:cs typeface="Arial"/>
              </a:rPr>
              <a:t>Dentro de sus grandes inventos se encuentra: el motor de inducción y la bobina de Tesla.</a:t>
            </a:r>
          </a:p>
          <a:p>
            <a:pPr marL="457200" indent="-317500">
              <a:spcBef>
                <a:spcPts val="0"/>
              </a:spcBef>
              <a:buFont typeface="Mulish,Sans-Serif" panose="020B0604020202020204" pitchFamily="34" charset="0"/>
              <a:buChar char="●"/>
            </a:pPr>
            <a:endParaRPr lang="es-AR" sz="2200" dirty="0">
              <a:solidFill>
                <a:schemeClr val="bg1"/>
              </a:solidFill>
              <a:latin typeface="Times New Roman"/>
              <a:cs typeface="Arial"/>
            </a:endParaRPr>
          </a:p>
          <a:p>
            <a:pPr marL="457200" indent="-317500">
              <a:spcBef>
                <a:spcPts val="0"/>
              </a:spcBef>
              <a:buFont typeface="Mulish,Sans-Serif" panose="020B0604020202020204" pitchFamily="34" charset="0"/>
              <a:buChar char="●"/>
            </a:pPr>
            <a:r>
              <a:rPr lang="es-AR" sz="2200" dirty="0">
                <a:solidFill>
                  <a:schemeClr val="bg1"/>
                </a:solidFill>
                <a:latin typeface="Times New Roman"/>
                <a:cs typeface="Arial"/>
              </a:rPr>
              <a:t>Falleció el 7 de enero de 1943.</a:t>
            </a:r>
          </a:p>
          <a:p>
            <a:endParaRPr lang="en-US" sz="2200">
              <a:solidFill>
                <a:schemeClr val="bg1"/>
              </a:solidFill>
            </a:endParaRPr>
          </a:p>
        </p:txBody>
      </p:sp>
      <p:sp>
        <p:nvSpPr>
          <p:cNvPr id="19" name="Freeform: Shape 18">
            <a:extLst>
              <a:ext uri="{FF2B5EF4-FFF2-40B4-BE49-F238E27FC236}">
                <a16:creationId xmlns:a16="http://schemas.microsoft.com/office/drawing/2014/main" id="{59463AC4-F96D-4507-9EE0-A831B7910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pic>
        <p:nvPicPr>
          <p:cNvPr id="4" name="Picture 3" descr="nikola tesla">
            <a:extLst>
              <a:ext uri="{FF2B5EF4-FFF2-40B4-BE49-F238E27FC236}">
                <a16:creationId xmlns:a16="http://schemas.microsoft.com/office/drawing/2014/main" id="{B5FCFF8B-44F9-2C4B-C076-EE8E7E41A4DF}"/>
              </a:ext>
            </a:extLst>
          </p:cNvPr>
          <p:cNvPicPr>
            <a:picLocks noChangeAspect="1"/>
          </p:cNvPicPr>
          <p:nvPr/>
        </p:nvPicPr>
        <p:blipFill rotWithShape="1">
          <a:blip r:embed="rId2"/>
          <a:srcRect t="6875" r="-2" b="16624"/>
          <a:stretch/>
        </p:blipFill>
        <p:spPr>
          <a:xfrm>
            <a:off x="6423487" y="929609"/>
            <a:ext cx="2518114" cy="2518114"/>
          </a:xfrm>
          <a:custGeom>
            <a:avLst/>
            <a:gdLst/>
            <a:ahLst/>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pic>
      <p:pic>
        <p:nvPicPr>
          <p:cNvPr id="5" name="Picture 4" descr="Nikola Tesla , 1915. Private Collection. Artist Anonymous.">
            <a:extLst>
              <a:ext uri="{FF2B5EF4-FFF2-40B4-BE49-F238E27FC236}">
                <a16:creationId xmlns:a16="http://schemas.microsoft.com/office/drawing/2014/main" id="{F4BBB813-8AFC-0FA5-2293-E602F18212D5}"/>
              </a:ext>
            </a:extLst>
          </p:cNvPr>
          <p:cNvPicPr>
            <a:picLocks noChangeAspect="1"/>
          </p:cNvPicPr>
          <p:nvPr/>
        </p:nvPicPr>
        <p:blipFill rotWithShape="1">
          <a:blip r:embed="rId3"/>
          <a:srcRect r="4" b="21503"/>
          <a:stretch/>
        </p:blipFill>
        <p:spPr>
          <a:xfrm>
            <a:off x="9090426" y="86636"/>
            <a:ext cx="2952748" cy="2952748"/>
          </a:xfrm>
          <a:custGeom>
            <a:avLst/>
            <a:gdLst/>
            <a:ahLst/>
            <a:cxnLst/>
            <a:rect l="l" t="t" r="r" b="b"/>
            <a:pathLst>
              <a:path w="2361890" h="2361890">
                <a:moveTo>
                  <a:pt x="1180945" y="0"/>
                </a:moveTo>
                <a:cubicBezTo>
                  <a:pt x="1833163" y="0"/>
                  <a:pt x="2361890" y="528727"/>
                  <a:pt x="2361890" y="1180945"/>
                </a:cubicBezTo>
                <a:cubicBezTo>
                  <a:pt x="2361890" y="1833163"/>
                  <a:pt x="1833163" y="2361890"/>
                  <a:pt x="1180945" y="2361890"/>
                </a:cubicBezTo>
                <a:cubicBezTo>
                  <a:pt x="528727" y="2361890"/>
                  <a:pt x="0" y="1833163"/>
                  <a:pt x="0" y="1180945"/>
                </a:cubicBezTo>
                <a:cubicBezTo>
                  <a:pt x="0" y="528727"/>
                  <a:pt x="528727" y="0"/>
                  <a:pt x="1180945" y="0"/>
                </a:cubicBezTo>
                <a:close/>
              </a:path>
            </a:pathLst>
          </a:custGeom>
        </p:spPr>
      </p:pic>
      <p:sp>
        <p:nvSpPr>
          <p:cNvPr id="21" name="Freeform: Shape 20">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reeform: Shape 22">
            <a:extLst>
              <a:ext uri="{FF2B5EF4-FFF2-40B4-BE49-F238E27FC236}">
                <a16:creationId xmlns:a16="http://schemas.microsoft.com/office/drawing/2014/main" id="{FC3ABE8C-1C72-4141-BADF-DD6811764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5"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9346" y="5987064"/>
            <a:ext cx="1054466" cy="469689"/>
            <a:chOff x="9841624" y="4115729"/>
            <a:chExt cx="602169" cy="268223"/>
          </a:xfrm>
          <a:solidFill>
            <a:schemeClr val="bg1"/>
          </a:solidFill>
        </p:grpSpPr>
        <p:sp>
          <p:nvSpPr>
            <p:cNvPr id="26" name="Freeform: Shape 25">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6" name="Picture 5" descr="Nicola Tesla.">
            <a:extLst>
              <a:ext uri="{FF2B5EF4-FFF2-40B4-BE49-F238E27FC236}">
                <a16:creationId xmlns:a16="http://schemas.microsoft.com/office/drawing/2014/main" id="{3B51ACE8-04B4-9C99-8906-D77FB718B1EE}"/>
              </a:ext>
            </a:extLst>
          </p:cNvPr>
          <p:cNvPicPr>
            <a:picLocks noChangeAspect="1"/>
          </p:cNvPicPr>
          <p:nvPr/>
        </p:nvPicPr>
        <p:blipFill rotWithShape="1">
          <a:blip r:embed="rId4"/>
          <a:srcRect t="625" r="4" b="22378"/>
          <a:stretch/>
        </p:blipFill>
        <p:spPr>
          <a:xfrm>
            <a:off x="7682545" y="3175909"/>
            <a:ext cx="3454390" cy="3454390"/>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spTree>
    <p:extLst>
      <p:ext uri="{BB962C8B-B14F-4D97-AF65-F5344CB8AC3E}">
        <p14:creationId xmlns:p14="http://schemas.microsoft.com/office/powerpoint/2010/main" val="288850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F0C2E5D-B08F-4A99-9D15-59D33148F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a:solidFill>
            <a:schemeClr val="bg1"/>
          </a:solidFill>
        </p:grpSpPr>
        <p:grpSp>
          <p:nvGrpSpPr>
            <p:cNvPr id="12" name="Group 11">
              <a:extLst>
                <a:ext uri="{FF2B5EF4-FFF2-40B4-BE49-F238E27FC236}">
                  <a16:creationId xmlns:a16="http://schemas.microsoft.com/office/drawing/2014/main" id="{07B8F35D-FB89-4C40-8A99-E46DDA0213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6" name="Freeform: Shape 15">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13" name="Group 12">
              <a:extLst>
                <a:ext uri="{FF2B5EF4-FFF2-40B4-BE49-F238E27FC236}">
                  <a16:creationId xmlns:a16="http://schemas.microsoft.com/office/drawing/2014/main" id="{55FC669C-CD13-4F4A-AFFF-4029D34F2D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4" name="Freeform: Shape 13">
                <a:extLst>
                  <a:ext uri="{FF2B5EF4-FFF2-40B4-BE49-F238E27FC236}">
                    <a16:creationId xmlns:a16="http://schemas.microsoft.com/office/drawing/2014/main" id="{6617B5AA-8A0D-41D3-B2EF-8BC53E3B7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572EB308-9A4E-4332-A908-22F2978D7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19" name="Group 18">
            <a:extLst>
              <a:ext uri="{FF2B5EF4-FFF2-40B4-BE49-F238E27FC236}">
                <a16:creationId xmlns:a16="http://schemas.microsoft.com/office/drawing/2014/main" id="{5499343D-E927-41D0-B997-E44A300C68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9725" y="1119591"/>
            <a:ext cx="4965868" cy="4598497"/>
            <a:chOff x="579725" y="1119591"/>
            <a:chExt cx="4965868" cy="4598497"/>
          </a:xfrm>
        </p:grpSpPr>
        <p:sp>
          <p:nvSpPr>
            <p:cNvPr id="20" name="Rectangle 1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D33695-C117-4AEE-9AF5-65F13C6CC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0A7F83A-9728-4030-8E45-9ECF1AB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39" y="1073782"/>
            <a:ext cx="4860256" cy="452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0E4D9F-73B2-1D11-CCB7-ED5F06D8C440}"/>
              </a:ext>
            </a:extLst>
          </p:cNvPr>
          <p:cNvSpPr>
            <a:spLocks noGrp="1"/>
          </p:cNvSpPr>
          <p:nvPr>
            <p:ph type="ctrTitle"/>
          </p:nvPr>
        </p:nvSpPr>
        <p:spPr>
          <a:xfrm>
            <a:off x="838200" y="1254952"/>
            <a:ext cx="4324642" cy="2939655"/>
          </a:xfrm>
        </p:spPr>
        <p:txBody>
          <a:bodyPr>
            <a:normAutofit/>
          </a:bodyPr>
          <a:lstStyle/>
          <a:p>
            <a:r>
              <a:rPr lang="es-AR" sz="3800" b="1" dirty="0">
                <a:solidFill>
                  <a:schemeClr val="bg1"/>
                </a:solidFill>
                <a:latin typeface="Times New Roman"/>
                <a:cs typeface="Arial"/>
              </a:rPr>
              <a:t>Competencia entre Edison (CC) y Tesla/Westinghouse (CA)</a:t>
            </a:r>
            <a:endParaRPr lang="es-AR" sz="3800" dirty="0">
              <a:solidFill>
                <a:schemeClr val="bg1"/>
              </a:solidFill>
              <a:latin typeface="Times New Roman"/>
              <a:cs typeface="Times New Roman"/>
            </a:endParaRPr>
          </a:p>
        </p:txBody>
      </p:sp>
      <p:pic>
        <p:nvPicPr>
          <p:cNvPr id="4" name="Picture 3" descr="George Westinghouse, Thomas Edison and Nikola Tesla">
            <a:extLst>
              <a:ext uri="{FF2B5EF4-FFF2-40B4-BE49-F238E27FC236}">
                <a16:creationId xmlns:a16="http://schemas.microsoft.com/office/drawing/2014/main" id="{5D884D83-9A3D-9A8A-6188-23C18076B2DB}"/>
              </a:ext>
            </a:extLst>
          </p:cNvPr>
          <p:cNvPicPr>
            <a:picLocks noChangeAspect="1"/>
          </p:cNvPicPr>
          <p:nvPr/>
        </p:nvPicPr>
        <p:blipFill rotWithShape="1">
          <a:blip r:embed="rId2"/>
          <a:srcRect l="8921" r="5670" b="-2"/>
          <a:stretch/>
        </p:blipFill>
        <p:spPr>
          <a:xfrm>
            <a:off x="6094114" y="1321031"/>
            <a:ext cx="5428611" cy="4210940"/>
          </a:xfrm>
          <a:prstGeom prst="rect">
            <a:avLst/>
          </a:prstGeom>
          <a:ln w="28575">
            <a:noFill/>
          </a:ln>
        </p:spPr>
      </p:pic>
      <p:sp>
        <p:nvSpPr>
          <p:cNvPr id="25" name="Freeform: Shape 24">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FEA9761C-7BB2-45E5-A5DB-A0B353624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8E44D629-6B8E-4D88-A77E-149C0ED03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rgbClr val="FFFFFF"/>
          </a:solidFill>
        </p:grpSpPr>
        <p:sp>
          <p:nvSpPr>
            <p:cNvPr id="34" name="Freeform: Shape 3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40" name="Graphic 185">
            <a:extLst>
              <a:ext uri="{FF2B5EF4-FFF2-40B4-BE49-F238E27FC236}">
                <a16:creationId xmlns:a16="http://schemas.microsoft.com/office/drawing/2014/main" id="{8B6BCBAB-41A5-4D6D-8C9B-55E3AA6FC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chemeClr val="bg1"/>
          </a:solidFill>
        </p:grpSpPr>
        <p:sp>
          <p:nvSpPr>
            <p:cNvPr id="41" name="Freeform: Shape 40">
              <a:extLst>
                <a:ext uri="{FF2B5EF4-FFF2-40B4-BE49-F238E27FC236}">
                  <a16:creationId xmlns:a16="http://schemas.microsoft.com/office/drawing/2014/main" id="{755217F1-B506-4443-A399-CFFA441CD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B8C0F31-7A0C-4630-A379-0B4719A1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2D43873-56D9-4AC1-AB59-A1E78D679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B2197D5-22E1-47CC-83CF-9E64CCD57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5DC5D97-506B-47F6-B9A7-D8FA26C88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4304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7010-F294-AE7B-83C4-B25E5F531A66}"/>
              </a:ext>
            </a:extLst>
          </p:cNvPr>
          <p:cNvSpPr>
            <a:spLocks noGrp="1"/>
          </p:cNvSpPr>
          <p:nvPr>
            <p:ph type="title"/>
          </p:nvPr>
        </p:nvSpPr>
        <p:spPr>
          <a:xfrm>
            <a:off x="3900577" y="178218"/>
            <a:ext cx="4376468" cy="1239299"/>
          </a:xfrm>
          <a:noFill/>
        </p:spPr>
        <p:txBody>
          <a:bodyPr/>
          <a:lstStyle/>
          <a:p>
            <a:r>
              <a:rPr lang="en" sz="4000" dirty="0">
                <a:solidFill>
                  <a:schemeClr val="bg1"/>
                </a:solidFill>
                <a:latin typeface="Times New Roman"/>
                <a:ea typeface="+mj-lt"/>
                <a:cs typeface="+mj-lt"/>
              </a:rPr>
              <a:t>Tipos de Corrientes:</a:t>
            </a:r>
            <a:endParaRPr lang="en-US" sz="4000">
              <a:solidFill>
                <a:schemeClr val="bg1"/>
              </a:solidFill>
              <a:latin typeface="Times New Roman"/>
              <a:ea typeface="+mj-lt"/>
              <a:cs typeface="+mj-lt"/>
            </a:endParaRPr>
          </a:p>
          <a:p>
            <a:endParaRPr lang="en-US" dirty="0"/>
          </a:p>
        </p:txBody>
      </p:sp>
      <p:sp>
        <p:nvSpPr>
          <p:cNvPr id="3" name="Content Placeholder 2">
            <a:extLst>
              <a:ext uri="{FF2B5EF4-FFF2-40B4-BE49-F238E27FC236}">
                <a16:creationId xmlns:a16="http://schemas.microsoft.com/office/drawing/2014/main" id="{7950FAB7-74DB-7D74-C852-CE8274F640EA}"/>
              </a:ext>
            </a:extLst>
          </p:cNvPr>
          <p:cNvSpPr>
            <a:spLocks noGrp="1"/>
          </p:cNvSpPr>
          <p:nvPr>
            <p:ph idx="1"/>
          </p:nvPr>
        </p:nvSpPr>
        <p:spPr>
          <a:xfrm>
            <a:off x="406879" y="2616380"/>
            <a:ext cx="5267864" cy="1749037"/>
          </a:xfrm>
        </p:spPr>
        <p:txBody>
          <a:bodyPr vert="horz" lIns="91440" tIns="45720" rIns="91440" bIns="45720" rtlCol="0" anchor="t">
            <a:normAutofit/>
          </a:bodyPr>
          <a:lstStyle/>
          <a:p>
            <a:pPr marL="0" indent="0">
              <a:buNone/>
            </a:pPr>
            <a:r>
              <a:rPr lang="es-AR" sz="2000" dirty="0">
                <a:solidFill>
                  <a:schemeClr val="bg1"/>
                </a:solidFill>
                <a:latin typeface="Times New Roman"/>
                <a:ea typeface="+mn-lt"/>
                <a:cs typeface="+mn-lt"/>
              </a:rPr>
              <a:t>La corriente continua es un tipo de flujo eléctrico en el que los electrones se mueven en una sola dirección a través de un conductor. En un circuito de CC, los electrones fluyen desde el terminal negativo hacia el terminal positivo de una fuente de energía, como una batería.</a:t>
            </a:r>
            <a:endParaRPr lang="es-AR" sz="2000" dirty="0">
              <a:solidFill>
                <a:schemeClr val="bg1"/>
              </a:solidFill>
              <a:latin typeface="Times New Roman"/>
              <a:cs typeface="Times New Roman"/>
            </a:endParaRPr>
          </a:p>
        </p:txBody>
      </p:sp>
      <p:pic>
        <p:nvPicPr>
          <p:cNvPr id="4" name="Picture 3" descr="Símbolos de corriente continua y alterna">
            <a:extLst>
              <a:ext uri="{FF2B5EF4-FFF2-40B4-BE49-F238E27FC236}">
                <a16:creationId xmlns:a16="http://schemas.microsoft.com/office/drawing/2014/main" id="{295876FC-9621-FAC9-D24E-62EE804835EE}"/>
              </a:ext>
            </a:extLst>
          </p:cNvPr>
          <p:cNvPicPr>
            <a:picLocks noChangeAspect="1"/>
          </p:cNvPicPr>
          <p:nvPr/>
        </p:nvPicPr>
        <p:blipFill rotWithShape="1">
          <a:blip r:embed="rId2"/>
          <a:srcRect r="49318" b="781"/>
          <a:stretch/>
        </p:blipFill>
        <p:spPr>
          <a:xfrm>
            <a:off x="2352136" y="803694"/>
            <a:ext cx="1390301" cy="1814514"/>
          </a:xfrm>
          <a:prstGeom prst="rect">
            <a:avLst/>
          </a:prstGeom>
        </p:spPr>
      </p:pic>
      <p:pic>
        <p:nvPicPr>
          <p:cNvPr id="5" name="Picture 4" descr="Símbolos de corriente continua y alterna">
            <a:extLst>
              <a:ext uri="{FF2B5EF4-FFF2-40B4-BE49-F238E27FC236}">
                <a16:creationId xmlns:a16="http://schemas.microsoft.com/office/drawing/2014/main" id="{76E15ABC-972C-11C4-85CD-A73737EC2F8A}"/>
              </a:ext>
            </a:extLst>
          </p:cNvPr>
          <p:cNvPicPr>
            <a:picLocks noChangeAspect="1"/>
          </p:cNvPicPr>
          <p:nvPr/>
        </p:nvPicPr>
        <p:blipFill rotWithShape="1">
          <a:blip r:embed="rId2"/>
          <a:srcRect l="49432" t="4956" r="471" b="469"/>
          <a:stretch/>
        </p:blipFill>
        <p:spPr>
          <a:xfrm>
            <a:off x="8505645" y="846826"/>
            <a:ext cx="1374243" cy="1729600"/>
          </a:xfrm>
          <a:prstGeom prst="rect">
            <a:avLst/>
          </a:prstGeom>
        </p:spPr>
      </p:pic>
      <p:sp>
        <p:nvSpPr>
          <p:cNvPr id="6" name="TextBox 5">
            <a:extLst>
              <a:ext uri="{FF2B5EF4-FFF2-40B4-BE49-F238E27FC236}">
                <a16:creationId xmlns:a16="http://schemas.microsoft.com/office/drawing/2014/main" id="{C5884E18-1B1E-8CA4-B2CF-AC7F9F08D2D9}"/>
              </a:ext>
            </a:extLst>
          </p:cNvPr>
          <p:cNvSpPr txBox="1"/>
          <p:nvPr/>
        </p:nvSpPr>
        <p:spPr>
          <a:xfrm>
            <a:off x="6874294" y="2613804"/>
            <a:ext cx="461225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AR" dirty="0">
                <a:solidFill>
                  <a:schemeClr val="bg1"/>
                </a:solidFill>
                <a:ea typeface="+mn-lt"/>
                <a:cs typeface="+mn-lt"/>
              </a:rPr>
              <a:t>La corriente alterna es un tipo de flujo eléctrico en el que los electrones cambian de dirección periódicamente. En un circuito de CA, el flujo de electrones oscila de adelante hacia atrás, cambiando su dirección varias veces por segundo.</a:t>
            </a:r>
            <a:endParaRPr lang="es-AR" dirty="0">
              <a:solidFill>
                <a:schemeClr val="bg1"/>
              </a:solidFill>
            </a:endParaRPr>
          </a:p>
        </p:txBody>
      </p:sp>
      <p:pic>
        <p:nvPicPr>
          <p:cNvPr id="8" name="Picture 7" descr="Gráfica senoidal corriente alterna">
            <a:extLst>
              <a:ext uri="{FF2B5EF4-FFF2-40B4-BE49-F238E27FC236}">
                <a16:creationId xmlns:a16="http://schemas.microsoft.com/office/drawing/2014/main" id="{236EF72E-07F8-79D6-1EA4-3BEF3536A236}"/>
              </a:ext>
            </a:extLst>
          </p:cNvPr>
          <p:cNvPicPr>
            <a:picLocks noChangeAspect="1"/>
          </p:cNvPicPr>
          <p:nvPr/>
        </p:nvPicPr>
        <p:blipFill>
          <a:blip r:embed="rId3"/>
          <a:stretch>
            <a:fillRect/>
          </a:stretch>
        </p:blipFill>
        <p:spPr>
          <a:xfrm>
            <a:off x="7786777" y="4630302"/>
            <a:ext cx="2815087" cy="1709322"/>
          </a:xfrm>
          <a:prstGeom prst="rect">
            <a:avLst/>
          </a:prstGeom>
        </p:spPr>
      </p:pic>
      <p:pic>
        <p:nvPicPr>
          <p:cNvPr id="12" name="Picture 11" descr="Corriente Continua">
            <a:extLst>
              <a:ext uri="{FF2B5EF4-FFF2-40B4-BE49-F238E27FC236}">
                <a16:creationId xmlns:a16="http://schemas.microsoft.com/office/drawing/2014/main" id="{F1586F5E-6254-E9F8-41F6-F6863174A675}"/>
              </a:ext>
            </a:extLst>
          </p:cNvPr>
          <p:cNvPicPr>
            <a:picLocks noChangeAspect="1"/>
          </p:cNvPicPr>
          <p:nvPr/>
        </p:nvPicPr>
        <p:blipFill>
          <a:blip r:embed="rId4"/>
          <a:stretch>
            <a:fillRect/>
          </a:stretch>
        </p:blipFill>
        <p:spPr>
          <a:xfrm>
            <a:off x="1647645" y="4629465"/>
            <a:ext cx="2815086" cy="1710993"/>
          </a:xfrm>
          <a:prstGeom prst="rect">
            <a:avLst/>
          </a:prstGeom>
        </p:spPr>
      </p:pic>
      <p:pic>
        <p:nvPicPr>
          <p:cNvPr id="9" name="Picture 8">
            <a:extLst>
              <a:ext uri="{FF2B5EF4-FFF2-40B4-BE49-F238E27FC236}">
                <a16:creationId xmlns:a16="http://schemas.microsoft.com/office/drawing/2014/main" id="{96B21A89-2989-D59D-AED5-916514879DEB}"/>
              </a:ext>
            </a:extLst>
          </p:cNvPr>
          <p:cNvPicPr>
            <a:picLocks noChangeAspect="1"/>
          </p:cNvPicPr>
          <p:nvPr/>
        </p:nvPicPr>
        <p:blipFill>
          <a:blip r:embed="rId5"/>
          <a:stretch>
            <a:fillRect/>
          </a:stretch>
        </p:blipFill>
        <p:spPr>
          <a:xfrm>
            <a:off x="-350806" y="-2562"/>
            <a:ext cx="3016370" cy="2506783"/>
          </a:xfrm>
          <a:prstGeom prst="rect">
            <a:avLst/>
          </a:prstGeom>
        </p:spPr>
      </p:pic>
    </p:spTree>
    <p:extLst>
      <p:ext uri="{BB962C8B-B14F-4D97-AF65-F5344CB8AC3E}">
        <p14:creationId xmlns:p14="http://schemas.microsoft.com/office/powerpoint/2010/main" val="46972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0D686E-F795-5427-0BEB-B12FC3835E17}"/>
              </a:ext>
            </a:extLst>
          </p:cNvPr>
          <p:cNvPicPr>
            <a:picLocks noChangeAspect="1"/>
          </p:cNvPicPr>
          <p:nvPr/>
        </p:nvPicPr>
        <p:blipFill>
          <a:blip r:embed="rId2"/>
          <a:stretch>
            <a:fillRect/>
          </a:stretch>
        </p:blipFill>
        <p:spPr>
          <a:xfrm>
            <a:off x="9927652" y="5751"/>
            <a:ext cx="2271447" cy="2332010"/>
          </a:xfrm>
          <a:prstGeom prst="rect">
            <a:avLst/>
          </a:prstGeom>
        </p:spPr>
      </p:pic>
      <p:pic>
        <p:nvPicPr>
          <p:cNvPr id="34" name="Picture 33">
            <a:extLst>
              <a:ext uri="{FF2B5EF4-FFF2-40B4-BE49-F238E27FC236}">
                <a16:creationId xmlns:a16="http://schemas.microsoft.com/office/drawing/2014/main" id="{B9E5F5B2-E7EB-8628-19BB-8F07B9B9907F}"/>
              </a:ext>
            </a:extLst>
          </p:cNvPr>
          <p:cNvPicPr>
            <a:picLocks noChangeAspect="1"/>
          </p:cNvPicPr>
          <p:nvPr/>
        </p:nvPicPr>
        <p:blipFill>
          <a:blip r:embed="rId3"/>
          <a:stretch>
            <a:fillRect/>
          </a:stretch>
        </p:blipFill>
        <p:spPr>
          <a:xfrm>
            <a:off x="-350806" y="4353778"/>
            <a:ext cx="3016370" cy="2506783"/>
          </a:xfrm>
          <a:prstGeom prst="rect">
            <a:avLst/>
          </a:prstGeom>
        </p:spPr>
      </p:pic>
      <p:sp>
        <p:nvSpPr>
          <p:cNvPr id="2" name="Title 1">
            <a:extLst>
              <a:ext uri="{FF2B5EF4-FFF2-40B4-BE49-F238E27FC236}">
                <a16:creationId xmlns:a16="http://schemas.microsoft.com/office/drawing/2014/main" id="{0DE78A12-B7AD-F7C7-7A1E-F03CFA0C1C7F}"/>
              </a:ext>
            </a:extLst>
          </p:cNvPr>
          <p:cNvSpPr>
            <a:spLocks noGrp="1"/>
          </p:cNvSpPr>
          <p:nvPr>
            <p:ph type="title"/>
          </p:nvPr>
        </p:nvSpPr>
        <p:spPr>
          <a:xfrm>
            <a:off x="3657750" y="365125"/>
            <a:ext cx="4879676" cy="1325563"/>
          </a:xfrm>
        </p:spPr>
        <p:txBody>
          <a:bodyPr/>
          <a:lstStyle/>
          <a:p>
            <a:r>
              <a:rPr lang="en" sz="4000" dirty="0">
                <a:solidFill>
                  <a:schemeClr val="bg1"/>
                </a:solidFill>
                <a:latin typeface="Times New Roman"/>
                <a:cs typeface="Times New Roman"/>
              </a:rPr>
              <a:t>Ventajas y </a:t>
            </a:r>
            <a:r>
              <a:rPr lang="es-AR" sz="4000" dirty="0">
                <a:solidFill>
                  <a:schemeClr val="bg1"/>
                </a:solidFill>
                <a:latin typeface="Times New Roman"/>
                <a:cs typeface="Times New Roman"/>
              </a:rPr>
              <a:t>desventaja</a:t>
            </a:r>
            <a:r>
              <a:rPr lang="es-AR" sz="4000" dirty="0">
                <a:latin typeface="Times New Roman"/>
                <a:cs typeface="Times New Roman"/>
              </a:rPr>
              <a:t>s</a:t>
            </a:r>
          </a:p>
        </p:txBody>
      </p:sp>
      <p:sp>
        <p:nvSpPr>
          <p:cNvPr id="19" name="Text Placeholder 18">
            <a:extLst>
              <a:ext uri="{FF2B5EF4-FFF2-40B4-BE49-F238E27FC236}">
                <a16:creationId xmlns:a16="http://schemas.microsoft.com/office/drawing/2014/main" id="{4189F49A-8588-B0D4-D0CE-32921AFB197F}"/>
              </a:ext>
            </a:extLst>
          </p:cNvPr>
          <p:cNvSpPr>
            <a:spLocks noGrp="1"/>
          </p:cNvSpPr>
          <p:nvPr>
            <p:ph type="body" idx="1"/>
          </p:nvPr>
        </p:nvSpPr>
        <p:spPr>
          <a:xfrm>
            <a:off x="1156090" y="1695540"/>
            <a:ext cx="3791938" cy="809535"/>
          </a:xfrm>
        </p:spPr>
        <p:txBody>
          <a:bodyPr>
            <a:normAutofit/>
          </a:bodyPr>
          <a:lstStyle/>
          <a:p>
            <a:r>
              <a:rPr lang="en-US" sz="3200" dirty="0">
                <a:solidFill>
                  <a:schemeClr val="bg1"/>
                </a:solidFill>
              </a:rPr>
              <a:t>Corriente Alterna</a:t>
            </a:r>
          </a:p>
        </p:txBody>
      </p:sp>
      <p:sp>
        <p:nvSpPr>
          <p:cNvPr id="3" name="Content Placeholder 2">
            <a:extLst>
              <a:ext uri="{FF2B5EF4-FFF2-40B4-BE49-F238E27FC236}">
                <a16:creationId xmlns:a16="http://schemas.microsoft.com/office/drawing/2014/main" id="{CC4BEFE0-3117-1CB2-B7B2-D5A5E42CB912}"/>
              </a:ext>
            </a:extLst>
          </p:cNvPr>
          <p:cNvSpPr>
            <a:spLocks noGrp="1"/>
          </p:cNvSpPr>
          <p:nvPr>
            <p:ph sz="half" idx="2"/>
          </p:nvPr>
        </p:nvSpPr>
        <p:spPr>
          <a:xfrm>
            <a:off x="1803071" y="2605717"/>
            <a:ext cx="3705674" cy="2807570"/>
          </a:xfrm>
        </p:spPr>
        <p:txBody>
          <a:bodyPr vert="horz" lIns="91440" tIns="45720" rIns="91440" bIns="45720" rtlCol="0" anchor="t">
            <a:normAutofit lnSpcReduction="10000"/>
          </a:bodyPr>
          <a:lstStyle/>
          <a:p>
            <a:pPr marL="0" indent="0">
              <a:buNone/>
            </a:pPr>
            <a:r>
              <a:rPr lang="es-AR" b="1" dirty="0">
                <a:solidFill>
                  <a:schemeClr val="bg1"/>
                </a:solidFill>
              </a:rPr>
              <a:t>Ventajas</a:t>
            </a:r>
            <a:endParaRPr lang="es-AR" b="1">
              <a:solidFill>
                <a:schemeClr val="bg1"/>
              </a:solidFill>
            </a:endParaRPr>
          </a:p>
          <a:p>
            <a:r>
              <a:rPr lang="es-AR" sz="2400" dirty="0">
                <a:solidFill>
                  <a:schemeClr val="bg1"/>
                </a:solidFill>
              </a:rPr>
              <a:t>Transmisión eficiente</a:t>
            </a:r>
          </a:p>
          <a:p>
            <a:r>
              <a:rPr lang="es-AR" sz="2400" dirty="0">
                <a:solidFill>
                  <a:schemeClr val="bg1"/>
                </a:solidFill>
              </a:rPr>
              <a:t>Reducción de costos</a:t>
            </a:r>
          </a:p>
          <a:p>
            <a:pPr marL="0" indent="0">
              <a:buNone/>
            </a:pPr>
            <a:r>
              <a:rPr lang="es-AR" b="1" dirty="0">
                <a:solidFill>
                  <a:schemeClr val="bg1"/>
                </a:solidFill>
              </a:rPr>
              <a:t>Desventajas</a:t>
            </a:r>
            <a:endParaRPr lang="es-AR" b="1">
              <a:solidFill>
                <a:schemeClr val="bg1"/>
              </a:solidFill>
            </a:endParaRPr>
          </a:p>
          <a:p>
            <a:r>
              <a:rPr lang="es-AR" sz="2400" dirty="0">
                <a:solidFill>
                  <a:schemeClr val="bg1"/>
                </a:solidFill>
              </a:rPr>
              <a:t>Percepción de peligro</a:t>
            </a:r>
          </a:p>
          <a:p>
            <a:r>
              <a:rPr lang="es-AR" sz="2400" dirty="0">
                <a:solidFill>
                  <a:schemeClr val="bg1"/>
                </a:solidFill>
              </a:rPr>
              <a:t>Compatibilidad inicial</a:t>
            </a:r>
          </a:p>
        </p:txBody>
      </p:sp>
      <p:sp>
        <p:nvSpPr>
          <p:cNvPr id="20" name="Text Placeholder 19">
            <a:extLst>
              <a:ext uri="{FF2B5EF4-FFF2-40B4-BE49-F238E27FC236}">
                <a16:creationId xmlns:a16="http://schemas.microsoft.com/office/drawing/2014/main" id="{C0B75FA9-F4B8-4D75-8D71-28DA68E0398A}"/>
              </a:ext>
            </a:extLst>
          </p:cNvPr>
          <p:cNvSpPr>
            <a:spLocks noGrp="1"/>
          </p:cNvSpPr>
          <p:nvPr>
            <p:ph type="body" sz="quarter" idx="3"/>
          </p:nvPr>
        </p:nvSpPr>
        <p:spPr>
          <a:xfrm>
            <a:off x="6646653" y="1695540"/>
            <a:ext cx="3802962" cy="809535"/>
          </a:xfrm>
        </p:spPr>
        <p:txBody>
          <a:bodyPr>
            <a:normAutofit/>
          </a:bodyPr>
          <a:lstStyle/>
          <a:p>
            <a:r>
              <a:rPr lang="en-US" sz="3200" dirty="0">
                <a:solidFill>
                  <a:schemeClr val="bg1"/>
                </a:solidFill>
              </a:rPr>
              <a:t>Corriente Continua</a:t>
            </a:r>
          </a:p>
        </p:txBody>
      </p:sp>
      <p:pic>
        <p:nvPicPr>
          <p:cNvPr id="5" name="Picture 4" descr="Imagen de rayos PNG Transparente">
            <a:extLst>
              <a:ext uri="{FF2B5EF4-FFF2-40B4-BE49-F238E27FC236}">
                <a16:creationId xmlns:a16="http://schemas.microsoft.com/office/drawing/2014/main" id="{A2F7C80F-E907-4463-492D-321BC2A15C32}"/>
              </a:ext>
            </a:extLst>
          </p:cNvPr>
          <p:cNvPicPr>
            <a:picLocks noChangeAspect="1"/>
          </p:cNvPicPr>
          <p:nvPr/>
        </p:nvPicPr>
        <p:blipFill rotWithShape="1">
          <a:blip r:embed="rId4"/>
          <a:srcRect l="36567" t="313" r="36595" b="726"/>
          <a:stretch/>
        </p:blipFill>
        <p:spPr>
          <a:xfrm rot="2220000">
            <a:off x="197442" y="-563179"/>
            <a:ext cx="1747179" cy="4257028"/>
          </a:xfrm>
          <a:prstGeom prst="rect">
            <a:avLst/>
          </a:prstGeom>
        </p:spPr>
      </p:pic>
      <p:sp>
        <p:nvSpPr>
          <p:cNvPr id="21" name="Content Placeholder 20">
            <a:extLst>
              <a:ext uri="{FF2B5EF4-FFF2-40B4-BE49-F238E27FC236}">
                <a16:creationId xmlns:a16="http://schemas.microsoft.com/office/drawing/2014/main" id="{5BB0F6BE-54AB-E2E1-1069-A7808F15A7DA}"/>
              </a:ext>
            </a:extLst>
          </p:cNvPr>
          <p:cNvSpPr>
            <a:spLocks noGrp="1"/>
          </p:cNvSpPr>
          <p:nvPr>
            <p:ph sz="quarter" idx="4"/>
          </p:nvPr>
        </p:nvSpPr>
        <p:spPr>
          <a:xfrm>
            <a:off x="7322389" y="2505075"/>
            <a:ext cx="3975490" cy="3008853"/>
          </a:xfrm>
        </p:spPr>
        <p:txBody>
          <a:bodyPr vert="horz" lIns="91440" tIns="45720" rIns="91440" bIns="45720" rtlCol="0" anchor="t">
            <a:normAutofit lnSpcReduction="10000"/>
          </a:bodyPr>
          <a:lstStyle/>
          <a:p>
            <a:pPr marL="0" indent="0">
              <a:buNone/>
            </a:pPr>
            <a:r>
              <a:rPr lang="es-AR" b="1" dirty="0">
                <a:solidFill>
                  <a:schemeClr val="bg1"/>
                </a:solidFill>
              </a:rPr>
              <a:t>Ventajas:</a:t>
            </a:r>
          </a:p>
          <a:p>
            <a:r>
              <a:rPr lang="es-AR" sz="2400" dirty="0">
                <a:solidFill>
                  <a:schemeClr val="bg1"/>
                </a:solidFill>
              </a:rPr>
              <a:t>Similitud con las baterías</a:t>
            </a:r>
          </a:p>
          <a:p>
            <a:r>
              <a:rPr lang="es-AR" sz="2400" dirty="0">
                <a:solidFill>
                  <a:schemeClr val="bg1"/>
                </a:solidFill>
              </a:rPr>
              <a:t>Simplicidad de sistemas</a:t>
            </a:r>
          </a:p>
          <a:p>
            <a:pPr marL="0" indent="0">
              <a:buNone/>
            </a:pPr>
            <a:r>
              <a:rPr lang="es-AR" b="1" dirty="0">
                <a:solidFill>
                  <a:schemeClr val="bg1"/>
                </a:solidFill>
              </a:rPr>
              <a:t>Desventajas</a:t>
            </a:r>
          </a:p>
          <a:p>
            <a:pPr marL="457200" indent="-457200"/>
            <a:r>
              <a:rPr lang="es-AR" sz="2400" dirty="0">
                <a:solidFill>
                  <a:schemeClr val="bg1"/>
                </a:solidFill>
              </a:rPr>
              <a:t>Pérdidas significativas</a:t>
            </a:r>
          </a:p>
          <a:p>
            <a:pPr marL="457200" indent="-457200"/>
            <a:r>
              <a:rPr lang="es-AR" sz="2400" dirty="0">
                <a:solidFill>
                  <a:schemeClr val="bg1"/>
                </a:solidFill>
              </a:rPr>
              <a:t>Necesidad de múltiples estaciones</a:t>
            </a:r>
          </a:p>
          <a:p>
            <a:endParaRPr lang="es-AR" dirty="0"/>
          </a:p>
        </p:txBody>
      </p:sp>
      <p:pic>
        <p:nvPicPr>
          <p:cNvPr id="6" name="Picture 5" descr="Imagen de rayos PNG Transparente">
            <a:extLst>
              <a:ext uri="{FF2B5EF4-FFF2-40B4-BE49-F238E27FC236}">
                <a16:creationId xmlns:a16="http://schemas.microsoft.com/office/drawing/2014/main" id="{B507FFA8-FC4B-8C9C-C68A-51C097DBDD2E}"/>
              </a:ext>
            </a:extLst>
          </p:cNvPr>
          <p:cNvPicPr>
            <a:picLocks noChangeAspect="1"/>
          </p:cNvPicPr>
          <p:nvPr/>
        </p:nvPicPr>
        <p:blipFill rotWithShape="1">
          <a:blip r:embed="rId4"/>
          <a:srcRect l="36567" t="313" r="36595" b="726"/>
          <a:stretch/>
        </p:blipFill>
        <p:spPr>
          <a:xfrm rot="2220000">
            <a:off x="10031555" y="3519991"/>
            <a:ext cx="1747179" cy="4257028"/>
          </a:xfrm>
          <a:prstGeom prst="rect">
            <a:avLst/>
          </a:prstGeom>
        </p:spPr>
      </p:pic>
    </p:spTree>
    <p:extLst>
      <p:ext uri="{BB962C8B-B14F-4D97-AF65-F5344CB8AC3E}">
        <p14:creationId xmlns:p14="http://schemas.microsoft.com/office/powerpoint/2010/main" val="101852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orre eléctrica">
            <a:extLst>
              <a:ext uri="{FF2B5EF4-FFF2-40B4-BE49-F238E27FC236}">
                <a16:creationId xmlns:a16="http://schemas.microsoft.com/office/drawing/2014/main" id="{A7ACCC6D-9695-D0E3-FCB2-57222DA5D013}"/>
              </a:ext>
            </a:extLst>
          </p:cNvPr>
          <p:cNvPicPr>
            <a:picLocks noChangeAspect="1"/>
          </p:cNvPicPr>
          <p:nvPr/>
        </p:nvPicPr>
        <p:blipFill rotWithShape="1">
          <a:blip r:embed="rId2"/>
          <a:srcRect l="7977" t="9091" r="15608"/>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EF18DD-41A7-7960-6A2B-716FD8367985}"/>
              </a:ext>
            </a:extLst>
          </p:cNvPr>
          <p:cNvSpPr>
            <a:spLocks noGrp="1"/>
          </p:cNvSpPr>
          <p:nvPr>
            <p:ph type="ctrTitle"/>
          </p:nvPr>
        </p:nvSpPr>
        <p:spPr>
          <a:xfrm>
            <a:off x="477981" y="1122363"/>
            <a:ext cx="4023360" cy="3204134"/>
          </a:xfrm>
        </p:spPr>
        <p:txBody>
          <a:bodyPr anchor="b">
            <a:normAutofit/>
          </a:bodyPr>
          <a:lstStyle/>
          <a:p>
            <a:pPr algn="l"/>
            <a:r>
              <a:rPr lang="es-AR" sz="4800" b="1" dirty="0">
                <a:solidFill>
                  <a:schemeClr val="bg1"/>
                </a:solidFill>
                <a:latin typeface="Times New Roman"/>
                <a:cs typeface="Times New Roman"/>
              </a:rPr>
              <a:t>¿Por qué 220V o 110V?</a:t>
            </a:r>
            <a:endParaRPr lang="es-AR" sz="4800" dirty="0">
              <a:solidFill>
                <a:schemeClr val="bg1"/>
              </a:solidFill>
              <a:latin typeface="Times New Roman"/>
              <a:cs typeface="Times New Roman"/>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6289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Panorámica</PresentationFormat>
  <Paragraphs>0</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Thomas Alva Edison</vt:lpstr>
      <vt:lpstr>Nikola Tesla </vt:lpstr>
      <vt:lpstr>Competencia entre Edison (CC) y Tesla/Westinghouse (CA)</vt:lpstr>
      <vt:lpstr>Tipos de Corrientes: </vt:lpstr>
      <vt:lpstr>Ventajas y desventajas</vt:lpstr>
      <vt:lpstr>¿Por qué 220V o 110V?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jvillarino02@gmail.com</cp:lastModifiedBy>
  <cp:revision>23</cp:revision>
  <dcterms:created xsi:type="dcterms:W3CDTF">2024-06-17T14:17:22Z</dcterms:created>
  <dcterms:modified xsi:type="dcterms:W3CDTF">2024-06-26T16:51:47Z</dcterms:modified>
</cp:coreProperties>
</file>