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Garet ExtraBold" panose="020B0604020202020204" charset="0"/>
      <p:regular r:id="rId9"/>
    </p:embeddedFont>
    <p:embeddedFont>
      <p:font typeface="Montserrat Bold" panose="020B0604020202020204" charset="0"/>
      <p:regular r:id="rId10"/>
    </p:embeddedFont>
    <p:embeddedFont>
      <p:font typeface="Montserrat" panose="02000505000000020004" pitchFamily="2" charset="0"/>
      <p:regular r:id="rId11"/>
    </p:embeddedFont>
    <p:embeddedFont>
      <p:font typeface="Garet ExtraBold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7485" y="-2529531"/>
            <a:ext cx="18898390" cy="13509230"/>
          </a:xfrm>
          <a:custGeom>
            <a:avLst/>
            <a:gdLst/>
            <a:ahLst/>
            <a:cxnLst/>
            <a:rect l="l" t="t" r="r" b="b"/>
            <a:pathLst>
              <a:path w="18898390" h="13509230">
                <a:moveTo>
                  <a:pt x="0" y="0"/>
                </a:moveTo>
                <a:lnTo>
                  <a:pt x="18898390" y="0"/>
                </a:lnTo>
                <a:lnTo>
                  <a:pt x="18898390" y="13509230"/>
                </a:lnTo>
                <a:lnTo>
                  <a:pt x="0" y="13509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946" b="-19946"/>
            </a:stretch>
          </a:blipFill>
        </p:spPr>
      </p:sp>
      <p:sp>
        <p:nvSpPr>
          <p:cNvPr id="3" name="Freeform 3"/>
          <p:cNvSpPr/>
          <p:nvPr/>
        </p:nvSpPr>
        <p:spPr>
          <a:xfrm rot="553900">
            <a:off x="-8957702" y="7590233"/>
            <a:ext cx="23018043" cy="7826135"/>
          </a:xfrm>
          <a:custGeom>
            <a:avLst/>
            <a:gdLst/>
            <a:ahLst/>
            <a:cxnLst/>
            <a:rect l="l" t="t" r="r" b="b"/>
            <a:pathLst>
              <a:path w="23018043" h="7826135">
                <a:moveTo>
                  <a:pt x="0" y="0"/>
                </a:moveTo>
                <a:lnTo>
                  <a:pt x="23018043" y="0"/>
                </a:lnTo>
                <a:lnTo>
                  <a:pt x="23018043" y="7826135"/>
                </a:lnTo>
                <a:lnTo>
                  <a:pt x="0" y="7826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24508" y="2727635"/>
            <a:ext cx="9038984" cy="1049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7"/>
              </a:lnSpc>
            </a:pPr>
            <a:r>
              <a:rPr lang="en-US" sz="7607">
                <a:solidFill>
                  <a:srgbClr val="FFFFFF"/>
                </a:solidFill>
                <a:latin typeface="Garet ExtraBold"/>
              </a:rPr>
              <a:t>CICLOTRON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20388" y="5158897"/>
            <a:ext cx="3447225" cy="128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9"/>
              </a:lnSpc>
            </a:pPr>
            <a:r>
              <a:rPr lang="en-US" sz="1770">
                <a:solidFill>
                  <a:srgbClr val="FFFFFF"/>
                </a:solidFill>
                <a:latin typeface="Montserrat"/>
              </a:rPr>
              <a:t>Presentacion de:</a:t>
            </a:r>
          </a:p>
          <a:p>
            <a:pPr algn="l">
              <a:lnSpc>
                <a:spcPts val="2089"/>
              </a:lnSpc>
            </a:pPr>
            <a:r>
              <a:rPr lang="en-US" sz="1770">
                <a:solidFill>
                  <a:srgbClr val="FFFFFF"/>
                </a:solidFill>
                <a:latin typeface="Montserrat"/>
              </a:rPr>
              <a:t>. Agüero Uriel </a:t>
            </a:r>
          </a:p>
          <a:p>
            <a:pPr algn="l">
              <a:lnSpc>
                <a:spcPts val="2089"/>
              </a:lnSpc>
            </a:pPr>
            <a:r>
              <a:rPr lang="en-US" sz="1770">
                <a:solidFill>
                  <a:srgbClr val="FFFFFF"/>
                </a:solidFill>
                <a:latin typeface="Montserrat"/>
              </a:rPr>
              <a:t>. Russ Lautaro</a:t>
            </a:r>
          </a:p>
          <a:p>
            <a:pPr algn="l">
              <a:lnSpc>
                <a:spcPts val="2089"/>
              </a:lnSpc>
            </a:pPr>
            <a:r>
              <a:rPr lang="en-US" sz="1770">
                <a:solidFill>
                  <a:srgbClr val="FFFFFF"/>
                </a:solidFill>
                <a:latin typeface="Montserrat"/>
              </a:rPr>
              <a:t>. Salguero Santiago</a:t>
            </a:r>
          </a:p>
          <a:p>
            <a:pPr algn="l">
              <a:lnSpc>
                <a:spcPts val="2089"/>
              </a:lnSpc>
            </a:pPr>
            <a:r>
              <a:rPr lang="en-US" sz="1770">
                <a:solidFill>
                  <a:srgbClr val="FFFFFF"/>
                </a:solidFill>
                <a:latin typeface="Montserrat"/>
              </a:rPr>
              <a:t>. Viamonte Magali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9251" y="1680640"/>
            <a:ext cx="638897" cy="63889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53725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9251" y="2545654"/>
            <a:ext cx="638897" cy="63889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53725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9251" y="3622702"/>
            <a:ext cx="638897" cy="6388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53725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9251" y="4968415"/>
            <a:ext cx="638897" cy="63889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53725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6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348149" y="1531194"/>
          <a:ext cx="12613699" cy="4303141"/>
        </p:xfrm>
        <a:graphic>
          <a:graphicData uri="http://schemas.openxmlformats.org/drawingml/2006/table">
            <a:tbl>
              <a:tblPr/>
              <a:tblGrid>
                <a:gridCol w="1261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Acelerador de partículas.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316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Acelera partículas cargadas (protones o iones) a altas energias.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Consta de dos electrodos semicirculares huecos llamados "dees" colocados uno frente del otro.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Inventado en 1934 por Ernest O. Lawrence y M. Stanley Livingston.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1348149" y="5774272"/>
          <a:ext cx="11189066" cy="3181350"/>
        </p:xfrm>
        <a:graphic>
          <a:graphicData uri="http://schemas.openxmlformats.org/drawingml/2006/table">
            <a:tbl>
              <a:tblPr/>
              <a:tblGrid>
                <a:gridCol w="11189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2075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Impulsa constantemente un haz de partículas cargadas  en una trayectoria circular.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Las partículas se mantienen en una trayectoria espiral por un campo magnético estático y se aceleran mediante un campo eléctrico que varía rápidamente.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Freeform 16"/>
          <p:cNvSpPr/>
          <p:nvPr/>
        </p:nvSpPr>
        <p:spPr>
          <a:xfrm rot="2201973">
            <a:off x="6523365" y="-668203"/>
            <a:ext cx="17096118" cy="3681512"/>
          </a:xfrm>
          <a:custGeom>
            <a:avLst/>
            <a:gdLst/>
            <a:ahLst/>
            <a:cxnLst/>
            <a:rect l="l" t="t" r="r" b="b"/>
            <a:pathLst>
              <a:path w="17096118" h="3681512">
                <a:moveTo>
                  <a:pt x="0" y="0"/>
                </a:moveTo>
                <a:lnTo>
                  <a:pt x="17096118" y="0"/>
                </a:lnTo>
                <a:lnTo>
                  <a:pt x="17096118" y="3681511"/>
                </a:lnTo>
                <a:lnTo>
                  <a:pt x="0" y="3681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09251" y="5834334"/>
            <a:ext cx="638897" cy="63889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53725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9251" y="7364947"/>
            <a:ext cx="638897" cy="63889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53725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6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0" y="385140"/>
            <a:ext cx="12126763" cy="173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>
                <a:solidFill>
                  <a:srgbClr val="FFFFFF"/>
                </a:solidFill>
                <a:latin typeface="Garet ExtraBold Bold"/>
              </a:rPr>
              <a:t>¿QUÉ ES UN CICLOTRÓN?</a:t>
            </a:r>
          </a:p>
          <a:p>
            <a:pPr marL="0" lvl="0" indent="0" algn="l">
              <a:lnSpc>
                <a:spcPts val="6650"/>
              </a:lnSpc>
              <a:spcBef>
                <a:spcPct val="0"/>
              </a:spcBef>
            </a:pPr>
            <a:endParaRPr lang="en-US" sz="7000">
              <a:solidFill>
                <a:srgbClr val="FFFFFF"/>
              </a:solidFill>
              <a:latin typeface="Garet Extra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575074"/>
            <a:ext cx="9923397" cy="6517426"/>
          </a:xfrm>
          <a:custGeom>
            <a:avLst/>
            <a:gdLst/>
            <a:ahLst/>
            <a:cxnLst/>
            <a:rect l="l" t="t" r="r" b="b"/>
            <a:pathLst>
              <a:path w="9923397" h="6517426">
                <a:moveTo>
                  <a:pt x="0" y="0"/>
                </a:moveTo>
                <a:lnTo>
                  <a:pt x="9923397" y="0"/>
                </a:lnTo>
                <a:lnTo>
                  <a:pt x="9923397" y="6517426"/>
                </a:lnTo>
                <a:lnTo>
                  <a:pt x="0" y="6517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92" t="-17749" r="-600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561705" y="703660"/>
            <a:ext cx="7330511" cy="5494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3"/>
              </a:lnSpc>
              <a:spcBef>
                <a:spcPct val="0"/>
              </a:spcBef>
            </a:pPr>
            <a:r>
              <a:rPr lang="en-US" sz="3062">
                <a:solidFill>
                  <a:srgbClr val="FFFFFF"/>
                </a:solidFill>
                <a:latin typeface="Montserrat Bold"/>
              </a:rPr>
              <a:t>Compuesto por:</a:t>
            </a:r>
          </a:p>
          <a:p>
            <a:pPr algn="just">
              <a:lnSpc>
                <a:spcPts val="3613"/>
              </a:lnSpc>
              <a:spcBef>
                <a:spcPct val="0"/>
              </a:spcBef>
            </a:pPr>
            <a:r>
              <a:rPr lang="en-US" sz="3062">
                <a:solidFill>
                  <a:srgbClr val="FFFFFF"/>
                </a:solidFill>
                <a:latin typeface="Montserrat Bold"/>
              </a:rPr>
              <a:t>. Electrodos               . Imán</a:t>
            </a:r>
          </a:p>
          <a:p>
            <a:pPr algn="just">
              <a:lnSpc>
                <a:spcPts val="3613"/>
              </a:lnSpc>
              <a:spcBef>
                <a:spcPct val="0"/>
              </a:spcBef>
            </a:pPr>
            <a:r>
              <a:rPr lang="en-US" sz="3062">
                <a:solidFill>
                  <a:srgbClr val="FFFFFF"/>
                </a:solidFill>
                <a:latin typeface="Montserrat Bold"/>
              </a:rPr>
              <a:t>. Fuente de iones    . Sistema de vacío</a:t>
            </a:r>
          </a:p>
          <a:p>
            <a:pPr algn="just">
              <a:lnSpc>
                <a:spcPts val="3613"/>
              </a:lnSpc>
              <a:spcBef>
                <a:spcPct val="0"/>
              </a:spcBef>
            </a:pPr>
            <a:endParaRPr lang="en-US" sz="3062">
              <a:solidFill>
                <a:srgbClr val="FFFFFF"/>
              </a:solidFill>
              <a:latin typeface="Montserrat Bold"/>
            </a:endParaRPr>
          </a:p>
          <a:p>
            <a:pPr algn="just">
              <a:lnSpc>
                <a:spcPts val="3613"/>
              </a:lnSpc>
              <a:spcBef>
                <a:spcPct val="0"/>
              </a:spcBef>
            </a:pPr>
            <a:r>
              <a:rPr lang="en-US" sz="3062">
                <a:solidFill>
                  <a:srgbClr val="FFFFFF"/>
                </a:solidFill>
                <a:latin typeface="Montserrat Bold"/>
              </a:rPr>
              <a:t>Estos componentes trabajan en conjunto para acelerar partículas cargadas. </a:t>
            </a:r>
          </a:p>
          <a:p>
            <a:pPr algn="just">
              <a:lnSpc>
                <a:spcPts val="3613"/>
              </a:lnSpc>
              <a:spcBef>
                <a:spcPct val="0"/>
              </a:spcBef>
            </a:pPr>
            <a:r>
              <a:rPr lang="en-US" sz="3062">
                <a:solidFill>
                  <a:srgbClr val="FFFFFF"/>
                </a:solidFill>
                <a:latin typeface="Montserrat Bold"/>
              </a:rPr>
              <a:t>El ciclotrón evita las dificultades asociadas con los altos voltajes al acelerar las partículas múltiples veces hasta alcanzar altas velocidades.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830807" y="487783"/>
            <a:ext cx="12126763" cy="341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7000">
                <a:solidFill>
                  <a:srgbClr val="FFFFFF"/>
                </a:solidFill>
                <a:latin typeface="Garet ExtraBold Bold"/>
              </a:rPr>
              <a:t>¿COMO ESTA COMPUESTO UN CICLOTRÓN?</a:t>
            </a:r>
          </a:p>
          <a:p>
            <a:pPr marL="0" lvl="0" indent="0" algn="l">
              <a:lnSpc>
                <a:spcPts val="6650"/>
              </a:lnSpc>
              <a:spcBef>
                <a:spcPct val="0"/>
              </a:spcBef>
            </a:pPr>
            <a:endParaRPr lang="en-US" sz="7000">
              <a:solidFill>
                <a:srgbClr val="FFFFFF"/>
              </a:solidFill>
              <a:latin typeface="Garet ExtraBold Bold"/>
            </a:endParaRPr>
          </a:p>
        </p:txBody>
      </p:sp>
      <p:sp>
        <p:nvSpPr>
          <p:cNvPr id="5" name="Freeform 5"/>
          <p:cNvSpPr/>
          <p:nvPr/>
        </p:nvSpPr>
        <p:spPr>
          <a:xfrm rot="9141992">
            <a:off x="10845969" y="6279297"/>
            <a:ext cx="11257635" cy="6746826"/>
          </a:xfrm>
          <a:custGeom>
            <a:avLst/>
            <a:gdLst/>
            <a:ahLst/>
            <a:cxnLst/>
            <a:rect l="l" t="t" r="r" b="b"/>
            <a:pathLst>
              <a:path w="11257635" h="6746826">
                <a:moveTo>
                  <a:pt x="0" y="0"/>
                </a:moveTo>
                <a:lnTo>
                  <a:pt x="11257635" y="0"/>
                </a:lnTo>
                <a:lnTo>
                  <a:pt x="11257635" y="6746827"/>
                </a:lnTo>
                <a:lnTo>
                  <a:pt x="0" y="6746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762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72731" y="1605983"/>
            <a:ext cx="7515008" cy="7684265"/>
          </a:xfrm>
          <a:custGeom>
            <a:avLst/>
            <a:gdLst/>
            <a:ahLst/>
            <a:cxnLst/>
            <a:rect l="l" t="t" r="r" b="b"/>
            <a:pathLst>
              <a:path w="7515008" h="7684265">
                <a:moveTo>
                  <a:pt x="0" y="0"/>
                </a:moveTo>
                <a:lnTo>
                  <a:pt x="7515008" y="0"/>
                </a:lnTo>
                <a:lnTo>
                  <a:pt x="7515008" y="7684265"/>
                </a:lnTo>
                <a:lnTo>
                  <a:pt x="0" y="7684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736816">
            <a:off x="-5421396" y="-613334"/>
            <a:ext cx="11257635" cy="6746826"/>
          </a:xfrm>
          <a:custGeom>
            <a:avLst/>
            <a:gdLst/>
            <a:ahLst/>
            <a:cxnLst/>
            <a:rect l="l" t="t" r="r" b="b"/>
            <a:pathLst>
              <a:path w="11257635" h="6746826">
                <a:moveTo>
                  <a:pt x="0" y="0"/>
                </a:moveTo>
                <a:lnTo>
                  <a:pt x="11257635" y="0"/>
                </a:lnTo>
                <a:lnTo>
                  <a:pt x="11257635" y="6746827"/>
                </a:lnTo>
                <a:lnTo>
                  <a:pt x="0" y="6746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7626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2086037"/>
            <a:ext cx="12179651" cy="7172263"/>
          </a:xfrm>
          <a:custGeom>
            <a:avLst/>
            <a:gdLst/>
            <a:ahLst/>
            <a:cxnLst/>
            <a:rect l="l" t="t" r="r" b="b"/>
            <a:pathLst>
              <a:path w="12179651" h="7172263">
                <a:moveTo>
                  <a:pt x="0" y="0"/>
                </a:moveTo>
                <a:lnTo>
                  <a:pt x="12179651" y="0"/>
                </a:lnTo>
                <a:lnTo>
                  <a:pt x="12179651" y="7172263"/>
                </a:lnTo>
                <a:lnTo>
                  <a:pt x="0" y="7172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433" b="-757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24508" y="556192"/>
            <a:ext cx="9038984" cy="1049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7"/>
              </a:lnSpc>
            </a:pPr>
            <a:r>
              <a:rPr lang="en-US" sz="7607">
                <a:solidFill>
                  <a:srgbClr val="FFFFFF"/>
                </a:solidFill>
                <a:latin typeface="Garet ExtraBold"/>
              </a:rPr>
              <a:t>CICLOTRON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01431" y="-7523399"/>
            <a:ext cx="9521990" cy="12849235"/>
          </a:xfrm>
          <a:custGeom>
            <a:avLst/>
            <a:gdLst/>
            <a:ahLst/>
            <a:cxnLst/>
            <a:rect l="l" t="t" r="r" b="b"/>
            <a:pathLst>
              <a:path w="9521990" h="12849235">
                <a:moveTo>
                  <a:pt x="0" y="0"/>
                </a:moveTo>
                <a:lnTo>
                  <a:pt x="9521990" y="0"/>
                </a:lnTo>
                <a:lnTo>
                  <a:pt x="9521990" y="12849235"/>
                </a:lnTo>
                <a:lnTo>
                  <a:pt x="0" y="12849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6579"/>
            </a:stretch>
          </a:blipFill>
        </p:spPr>
      </p:sp>
      <p:sp>
        <p:nvSpPr>
          <p:cNvPr id="3" name="Freeform 3"/>
          <p:cNvSpPr/>
          <p:nvPr/>
        </p:nvSpPr>
        <p:spPr>
          <a:xfrm rot="-2256539">
            <a:off x="11648186" y="6588162"/>
            <a:ext cx="8663258" cy="6269049"/>
          </a:xfrm>
          <a:custGeom>
            <a:avLst/>
            <a:gdLst/>
            <a:ahLst/>
            <a:cxnLst/>
            <a:rect l="l" t="t" r="r" b="b"/>
            <a:pathLst>
              <a:path w="8663258" h="6269049">
                <a:moveTo>
                  <a:pt x="0" y="0"/>
                </a:moveTo>
                <a:lnTo>
                  <a:pt x="8663259" y="0"/>
                </a:lnTo>
                <a:lnTo>
                  <a:pt x="8663259" y="6269048"/>
                </a:lnTo>
                <a:lnTo>
                  <a:pt x="0" y="626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6151" y="2145108"/>
            <a:ext cx="12318040" cy="102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56"/>
              </a:lnSpc>
            </a:pPr>
            <a:r>
              <a:rPr lang="en-US" sz="7104">
                <a:solidFill>
                  <a:srgbClr val="FFFFFF"/>
                </a:solidFill>
                <a:latin typeface="Garet ExtraBold Bold"/>
              </a:rPr>
              <a:t>BREVE INTRODUCCION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6151" y="4216473"/>
            <a:ext cx="12317299" cy="274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5"/>
              </a:lnSpc>
              <a:spcBef>
                <a:spcPct val="0"/>
              </a:spcBef>
            </a:pPr>
            <a:r>
              <a:rPr lang="en-US" sz="3725">
                <a:solidFill>
                  <a:srgbClr val="FFFFFF"/>
                </a:solidFill>
                <a:latin typeface="Montserrat"/>
              </a:rPr>
              <a:t>Un campo magnético es la influencia magnética generada por corrientes eléctricas y materiales magnéticos, mientras que un campo eléctrico es la influencia eléctrica experimentada por una carga eléctrica. Ambos campos están interrelacionados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36816">
            <a:off x="-5479688" y="-613334"/>
            <a:ext cx="11257635" cy="6746826"/>
          </a:xfrm>
          <a:custGeom>
            <a:avLst/>
            <a:gdLst/>
            <a:ahLst/>
            <a:cxnLst/>
            <a:rect l="l" t="t" r="r" b="b"/>
            <a:pathLst>
              <a:path w="11257635" h="6746826">
                <a:moveTo>
                  <a:pt x="0" y="0"/>
                </a:moveTo>
                <a:lnTo>
                  <a:pt x="11257636" y="0"/>
                </a:lnTo>
                <a:lnTo>
                  <a:pt x="11257636" y="6746827"/>
                </a:lnTo>
                <a:lnTo>
                  <a:pt x="0" y="6746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762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130" y="1948927"/>
            <a:ext cx="9351371" cy="303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6"/>
              </a:lnSpc>
            </a:pPr>
            <a:r>
              <a:rPr lang="en-US" sz="7104">
                <a:solidFill>
                  <a:srgbClr val="FFFFFF"/>
                </a:solidFill>
                <a:latin typeface="Garet ExtraBold Bold"/>
              </a:rPr>
              <a:t>¿CÓMO FUNCIONA UN CICLOTRÓN?</a:t>
            </a:r>
          </a:p>
          <a:p>
            <a:pPr marL="0" lvl="0" indent="0" algn="l">
              <a:lnSpc>
                <a:spcPts val="7956"/>
              </a:lnSpc>
            </a:pPr>
            <a:endParaRPr lang="en-US" sz="7104">
              <a:solidFill>
                <a:srgbClr val="FFFFFF"/>
              </a:solidFill>
              <a:latin typeface="Garet Extra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5729" y="6319926"/>
            <a:ext cx="17916543" cy="270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77"/>
              </a:lnSpc>
            </a:pPr>
            <a:r>
              <a:rPr lang="en-US" sz="2669">
                <a:solidFill>
                  <a:srgbClr val="F4F8FF"/>
                </a:solidFill>
                <a:latin typeface="Montserrat"/>
              </a:rPr>
              <a:t>Las partículas cargadas se aceleran hacia afuera desde el centro a lo largo de una trayectoria en espiral. Las partículas se mantienen en una trayectoria espiral por un campo magnético estático y se aceleran mediante un campo eléctrico que varía rápidamente. El campo magnético hace que las partículas se muevan en una trayectoria circular, mientras que el campo eléctrico alterna entre atraer y repeler las partículas para acelerarlas. Este proceso se repite varias veces, permitiendo que las partículas ganen energía con cada revolución hasta alcanzar el nivel de energía deseado.</a:t>
            </a:r>
          </a:p>
        </p:txBody>
      </p:sp>
      <p:sp>
        <p:nvSpPr>
          <p:cNvPr id="5" name="Freeform 5"/>
          <p:cNvSpPr/>
          <p:nvPr/>
        </p:nvSpPr>
        <p:spPr>
          <a:xfrm>
            <a:off x="9468093" y="156090"/>
            <a:ext cx="8819907" cy="5795029"/>
          </a:xfrm>
          <a:custGeom>
            <a:avLst/>
            <a:gdLst/>
            <a:ahLst/>
            <a:cxnLst/>
            <a:rect l="l" t="t" r="r" b="b"/>
            <a:pathLst>
              <a:path w="8819907" h="5795029">
                <a:moveTo>
                  <a:pt x="0" y="0"/>
                </a:moveTo>
                <a:lnTo>
                  <a:pt x="8819907" y="0"/>
                </a:lnTo>
                <a:lnTo>
                  <a:pt x="8819907" y="5795029"/>
                </a:lnTo>
                <a:lnTo>
                  <a:pt x="0" y="5795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724" y="3716625"/>
            <a:ext cx="188930" cy="1250610"/>
            <a:chOff x="0" y="0"/>
            <a:chExt cx="251907" cy="1667480"/>
          </a:xfrm>
        </p:grpSpPr>
        <p:sp>
          <p:nvSpPr>
            <p:cNvPr id="3" name="AutoShape 3"/>
            <p:cNvSpPr/>
            <p:nvPr/>
          </p:nvSpPr>
          <p:spPr>
            <a:xfrm rot="5400000">
              <a:off x="-629706" y="734081"/>
              <a:ext cx="1511318" cy="0"/>
            </a:xfrm>
            <a:prstGeom prst="line">
              <a:avLst/>
            </a:prstGeom>
            <a:ln w="43155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4" name="Group 4"/>
            <p:cNvGrpSpPr/>
            <p:nvPr/>
          </p:nvGrpSpPr>
          <p:grpSpPr>
            <a:xfrm>
              <a:off x="0" y="1415573"/>
              <a:ext cx="251907" cy="25190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3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1014486" y="3716625"/>
            <a:ext cx="188930" cy="1250610"/>
            <a:chOff x="0" y="0"/>
            <a:chExt cx="251907" cy="1667480"/>
          </a:xfrm>
        </p:grpSpPr>
        <p:sp>
          <p:nvSpPr>
            <p:cNvPr id="8" name="AutoShape 8"/>
            <p:cNvSpPr/>
            <p:nvPr/>
          </p:nvSpPr>
          <p:spPr>
            <a:xfrm rot="5400000">
              <a:off x="-629706" y="734081"/>
              <a:ext cx="1511318" cy="0"/>
            </a:xfrm>
            <a:prstGeom prst="line">
              <a:avLst/>
            </a:prstGeom>
            <a:ln w="43155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9" name="Group 9"/>
            <p:cNvGrpSpPr/>
            <p:nvPr/>
          </p:nvGrpSpPr>
          <p:grpSpPr>
            <a:xfrm>
              <a:off x="0" y="1415573"/>
              <a:ext cx="251907" cy="251907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3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4143907" y="3716625"/>
            <a:ext cx="188930" cy="1250610"/>
            <a:chOff x="0" y="0"/>
            <a:chExt cx="251907" cy="1667480"/>
          </a:xfrm>
        </p:grpSpPr>
        <p:sp>
          <p:nvSpPr>
            <p:cNvPr id="13" name="AutoShape 13"/>
            <p:cNvSpPr/>
            <p:nvPr/>
          </p:nvSpPr>
          <p:spPr>
            <a:xfrm rot="5400000">
              <a:off x="-629706" y="734081"/>
              <a:ext cx="1511318" cy="0"/>
            </a:xfrm>
            <a:prstGeom prst="line">
              <a:avLst/>
            </a:prstGeom>
            <a:ln w="43155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0" y="1415573"/>
              <a:ext cx="251907" cy="25190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3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919658" y="5671721"/>
            <a:ext cx="826357" cy="685125"/>
          </a:xfrm>
          <a:custGeom>
            <a:avLst/>
            <a:gdLst/>
            <a:ahLst/>
            <a:cxnLst/>
            <a:rect l="l" t="t" r="r" b="b"/>
            <a:pathLst>
              <a:path w="826357" h="685125">
                <a:moveTo>
                  <a:pt x="0" y="0"/>
                </a:moveTo>
                <a:lnTo>
                  <a:pt x="826357" y="0"/>
                </a:lnTo>
                <a:lnTo>
                  <a:pt x="826357" y="685125"/>
                </a:lnTo>
                <a:lnTo>
                  <a:pt x="0" y="68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681926" y="5535327"/>
            <a:ext cx="746835" cy="821519"/>
          </a:xfrm>
          <a:custGeom>
            <a:avLst/>
            <a:gdLst/>
            <a:ahLst/>
            <a:cxnLst/>
            <a:rect l="l" t="t" r="r" b="b"/>
            <a:pathLst>
              <a:path w="746835" h="821519">
                <a:moveTo>
                  <a:pt x="0" y="0"/>
                </a:moveTo>
                <a:lnTo>
                  <a:pt x="746836" y="0"/>
                </a:lnTo>
                <a:lnTo>
                  <a:pt x="746836" y="821519"/>
                </a:lnTo>
                <a:lnTo>
                  <a:pt x="0" y="82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055344" y="3716625"/>
            <a:ext cx="188930" cy="1250610"/>
            <a:chOff x="0" y="0"/>
            <a:chExt cx="251907" cy="1667480"/>
          </a:xfrm>
        </p:grpSpPr>
        <p:sp>
          <p:nvSpPr>
            <p:cNvPr id="20" name="AutoShape 20"/>
            <p:cNvSpPr/>
            <p:nvPr/>
          </p:nvSpPr>
          <p:spPr>
            <a:xfrm rot="5400000">
              <a:off x="-629706" y="734081"/>
              <a:ext cx="1511318" cy="0"/>
            </a:xfrm>
            <a:prstGeom prst="line">
              <a:avLst/>
            </a:prstGeom>
            <a:ln w="43155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21" name="Group 21"/>
            <p:cNvGrpSpPr/>
            <p:nvPr/>
          </p:nvGrpSpPr>
          <p:grpSpPr>
            <a:xfrm>
              <a:off x="0" y="1415573"/>
              <a:ext cx="251907" cy="25190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3"/>
                  </a:lnSpc>
                </a:pPr>
                <a:endParaRPr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7177329" y="5421230"/>
            <a:ext cx="1186106" cy="1186106"/>
          </a:xfrm>
          <a:custGeom>
            <a:avLst/>
            <a:gdLst/>
            <a:ahLst/>
            <a:cxnLst/>
            <a:rect l="l" t="t" r="r" b="b"/>
            <a:pathLst>
              <a:path w="1186106" h="1186106">
                <a:moveTo>
                  <a:pt x="0" y="0"/>
                </a:moveTo>
                <a:lnTo>
                  <a:pt x="1186105" y="0"/>
                </a:lnTo>
                <a:lnTo>
                  <a:pt x="1186105" y="1186106"/>
                </a:lnTo>
                <a:lnTo>
                  <a:pt x="0" y="1186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>
            <a:off x="10574923" y="5444738"/>
            <a:ext cx="861108" cy="1282453"/>
          </a:xfrm>
          <a:custGeom>
            <a:avLst/>
            <a:gdLst/>
            <a:ahLst/>
            <a:cxnLst/>
            <a:rect l="l" t="t" r="r" b="b"/>
            <a:pathLst>
              <a:path w="861108" h="1282453">
                <a:moveTo>
                  <a:pt x="0" y="0"/>
                </a:moveTo>
                <a:lnTo>
                  <a:pt x="861109" y="0"/>
                </a:lnTo>
                <a:lnTo>
                  <a:pt x="861109" y="1282452"/>
                </a:lnTo>
                <a:lnTo>
                  <a:pt x="0" y="1282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0" y="1047425"/>
            <a:ext cx="18494763" cy="11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4600">
                <a:solidFill>
                  <a:srgbClr val="FFFFFF"/>
                </a:solidFill>
                <a:latin typeface="Garet ExtraBold"/>
              </a:rPr>
              <a:t>¿CUÁLES SON LAS APLICACIONES DE LOS CICLOTRONES?</a:t>
            </a:r>
          </a:p>
          <a:p>
            <a:pPr marL="0" lvl="0" indent="0" algn="ctr">
              <a:lnSpc>
                <a:spcPts val="4370"/>
              </a:lnSpc>
              <a:spcBef>
                <a:spcPct val="0"/>
              </a:spcBef>
            </a:pPr>
            <a:endParaRPr lang="en-US" sz="4600">
              <a:solidFill>
                <a:srgbClr val="FFFFFF"/>
              </a:solidFill>
              <a:latin typeface="Garet Extra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644578" y="2596880"/>
            <a:ext cx="12761201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9"/>
              </a:lnSpc>
              <a:spcBef>
                <a:spcPct val="0"/>
              </a:spcBef>
            </a:pPr>
            <a:r>
              <a:rPr lang="en-US" sz="2499">
                <a:solidFill>
                  <a:srgbClr val="F4F8FF"/>
                </a:solidFill>
                <a:latin typeface="Montserrat"/>
              </a:rPr>
              <a:t>Tienen diversas aplicaciones en la investigación científica y en el campo médico.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0872" y="6569236"/>
            <a:ext cx="2017260" cy="93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1799" spc="32">
                <a:solidFill>
                  <a:srgbClr val="FFFFFF"/>
                </a:solidFill>
                <a:latin typeface="Montserrat Bold"/>
              </a:rPr>
              <a:t>INVESTIGACIÓN EN FÍSICA DE PARTÍCULAS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025186" y="6772417"/>
            <a:ext cx="2426372" cy="62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1799" spc="32">
                <a:solidFill>
                  <a:srgbClr val="FFFFFF"/>
                </a:solidFill>
                <a:latin typeface="Montserrat Bold"/>
              </a:rPr>
              <a:t>PRODUCCIÓN DE RADIOISÓTOPOS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98807" y="6665583"/>
            <a:ext cx="2426372" cy="62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1799" spc="32">
                <a:solidFill>
                  <a:srgbClr val="FFFFFF"/>
                </a:solidFill>
                <a:latin typeface="Montserrat Bold"/>
              </a:rPr>
              <a:t>INVESTIGACIÓN EN FÍSICA NUCLEAR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396779" y="6810517"/>
            <a:ext cx="1424345" cy="499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6"/>
              </a:lnSpc>
              <a:spcBef>
                <a:spcPct val="0"/>
              </a:spcBef>
            </a:pPr>
            <a:r>
              <a:rPr lang="en-US" sz="1700">
                <a:solidFill>
                  <a:srgbClr val="FFFFFF"/>
                </a:solidFill>
                <a:latin typeface="Montserrat Bold"/>
              </a:rPr>
              <a:t>CIENCIA DE </a:t>
            </a:r>
          </a:p>
          <a:p>
            <a:pPr algn="ctr">
              <a:lnSpc>
                <a:spcPts val="2006"/>
              </a:lnSpc>
              <a:spcBef>
                <a:spcPct val="0"/>
              </a:spcBef>
            </a:pPr>
            <a:r>
              <a:rPr lang="en-US" sz="1700">
                <a:solidFill>
                  <a:srgbClr val="FFFFFF"/>
                </a:solidFill>
                <a:latin typeface="Montserrat Bold"/>
              </a:rPr>
              <a:t>MATERIALES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333</Words>
  <Application>Microsoft Office PowerPoint</Application>
  <PresentationFormat>Personalizado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Garet ExtraBold</vt:lpstr>
      <vt:lpstr>Montserrat Bold</vt:lpstr>
      <vt:lpstr>Montserrat</vt:lpstr>
      <vt:lpstr>Garet ExtraBold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Red Elegant Corporate Marketing Plan Presentation</dc:title>
  <dc:creator>Sergio Ribotta FICA - UNSL</dc:creator>
  <cp:lastModifiedBy>Sergio Ribotta</cp:lastModifiedBy>
  <cp:revision>2</cp:revision>
  <dcterms:created xsi:type="dcterms:W3CDTF">2006-08-16T00:00:00Z</dcterms:created>
  <dcterms:modified xsi:type="dcterms:W3CDTF">2024-07-02T22:14:34Z</dcterms:modified>
  <dc:identifier>DAGG15ydA-M</dc:identifier>
</cp:coreProperties>
</file>