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18288000" cy="10287000"/>
  <p:notesSz cx="6858000" cy="9144000"/>
  <p:embeddedFontLst>
    <p:embeddedFont>
      <p:font typeface="Archivo Black" charset="1" panose="020B0A03020202020B04"/>
      <p:regular r:id="rId14"/>
    </p:embeddedFont>
    <p:embeddedFont>
      <p:font typeface="Montserrat Bold" charset="1" panose="00000800000000000000"/>
      <p:regular r:id="rId15"/>
    </p:embeddedFont>
    <p:embeddedFont>
      <p:font typeface="Montserrat" charset="1" panose="00000500000000000000"/>
      <p:regular r:id="rId16"/>
    </p:embeddedFont>
    <p:embeddedFont>
      <p:font typeface="League Spartan" charset="1" panose="0000080000000000000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jpe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3.png" Type="http://schemas.openxmlformats.org/officeDocument/2006/relationships/image"/><Relationship Id="rId4" Target="../media/image2.jpeg" Type="http://schemas.openxmlformats.org/officeDocument/2006/relationships/image"/><Relationship Id="rId5" Target="../media/image6.png" Type="http://schemas.openxmlformats.org/officeDocument/2006/relationships/image"/><Relationship Id="rId6" Target="../media/image7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8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9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10.jpeg" Type="http://schemas.openxmlformats.org/officeDocument/2006/relationships/image"/><Relationship Id="rId4" Target="../media/image11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12.jpeg" Type="http://schemas.openxmlformats.org/officeDocument/2006/relationships/image"/><Relationship Id="rId4" Target="../media/image13.png" Type="http://schemas.openxmlformats.org/officeDocument/2006/relationships/image"/><Relationship Id="rId5" Target="../media/image14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15.jpeg" Type="http://schemas.openxmlformats.org/officeDocument/2006/relationships/image"/><Relationship Id="rId4" Target="../media/image16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3.png" Type="http://schemas.openxmlformats.org/officeDocument/2006/relationships/image"/><Relationship Id="rId4" Target="../media/image2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4191521" y="0"/>
            <a:ext cx="14096479" cy="10400373"/>
            <a:chOff x="0" y="0"/>
            <a:chExt cx="18795306" cy="13867164"/>
          </a:xfrm>
        </p:grpSpPr>
        <p:grpSp>
          <p:nvGrpSpPr>
            <p:cNvPr name="Group 4" id="4"/>
            <p:cNvGrpSpPr/>
            <p:nvPr/>
          </p:nvGrpSpPr>
          <p:grpSpPr>
            <a:xfrm rot="0">
              <a:off x="7197448" y="0"/>
              <a:ext cx="11597858" cy="13867164"/>
              <a:chOff x="0" y="0"/>
              <a:chExt cx="8603361" cy="10286746"/>
            </a:xfrm>
          </p:grpSpPr>
          <p:sp>
            <p:nvSpPr>
              <p:cNvPr name="Freeform 5" id="5"/>
              <p:cNvSpPr/>
              <p:nvPr/>
            </p:nvSpPr>
            <p:spPr>
              <a:xfrm flipH="false" flipV="false" rot="0">
                <a:off x="-2794" y="-127"/>
                <a:ext cx="8606155" cy="10286873"/>
              </a:xfrm>
              <a:custGeom>
                <a:avLst/>
                <a:gdLst/>
                <a:ahLst/>
                <a:cxnLst/>
                <a:rect r="r" b="b" t="t" l="l"/>
                <a:pathLst>
                  <a:path h="10286873" w="8606155">
                    <a:moveTo>
                      <a:pt x="8606155" y="10251440"/>
                    </a:moveTo>
                    <a:cubicBezTo>
                      <a:pt x="8606155" y="10284587"/>
                      <a:pt x="8595487" y="10286873"/>
                      <a:pt x="8567674" y="10286873"/>
                    </a:cubicBezTo>
                    <a:cubicBezTo>
                      <a:pt x="5713095" y="10286238"/>
                      <a:pt x="2858643" y="10286238"/>
                      <a:pt x="4064" y="10286238"/>
                    </a:cubicBezTo>
                    <a:cubicBezTo>
                      <a:pt x="0" y="10272395"/>
                      <a:pt x="6350" y="10259822"/>
                      <a:pt x="9271" y="10246995"/>
                    </a:cubicBezTo>
                    <a:cubicBezTo>
                      <a:pt x="134747" y="9685401"/>
                      <a:pt x="260350" y="9123934"/>
                      <a:pt x="386207" y="8562467"/>
                    </a:cubicBezTo>
                    <a:cubicBezTo>
                      <a:pt x="565658" y="7761986"/>
                      <a:pt x="745490" y="6961632"/>
                      <a:pt x="924814" y="6161151"/>
                    </a:cubicBezTo>
                    <a:cubicBezTo>
                      <a:pt x="1146302" y="5172583"/>
                      <a:pt x="1367282" y="4184015"/>
                      <a:pt x="1588643" y="3195574"/>
                    </a:cubicBezTo>
                    <a:cubicBezTo>
                      <a:pt x="1813560" y="2191385"/>
                      <a:pt x="2038604" y="1187323"/>
                      <a:pt x="2264156" y="183261"/>
                    </a:cubicBezTo>
                    <a:cubicBezTo>
                      <a:pt x="2277872" y="122174"/>
                      <a:pt x="2286635" y="59690"/>
                      <a:pt x="2308860" y="635"/>
                    </a:cubicBezTo>
                    <a:cubicBezTo>
                      <a:pt x="4395216" y="635"/>
                      <a:pt x="6481572" y="635"/>
                      <a:pt x="8567928" y="0"/>
                    </a:cubicBezTo>
                    <a:cubicBezTo>
                      <a:pt x="8596249" y="0"/>
                      <a:pt x="8605901" y="3429"/>
                      <a:pt x="8605901" y="35814"/>
                    </a:cubicBezTo>
                    <a:cubicBezTo>
                      <a:pt x="8605139" y="3441065"/>
                      <a:pt x="8605139" y="6846316"/>
                      <a:pt x="8606155" y="1025144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 l="0" t="-24342" r="0" b="-24342"/>
                </a:stretch>
              </a:blipFill>
            </p:spPr>
          </p:sp>
        </p:grpSp>
        <p:grpSp>
          <p:nvGrpSpPr>
            <p:cNvPr name="Group 6" id="6"/>
            <p:cNvGrpSpPr/>
            <p:nvPr/>
          </p:nvGrpSpPr>
          <p:grpSpPr>
            <a:xfrm rot="0">
              <a:off x="0" y="4465436"/>
              <a:ext cx="13206612" cy="4785129"/>
              <a:chOff x="0" y="0"/>
              <a:chExt cx="2608713" cy="945211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0" y="0"/>
                <a:ext cx="2608713" cy="945211"/>
              </a:xfrm>
              <a:custGeom>
                <a:avLst/>
                <a:gdLst/>
                <a:ahLst/>
                <a:cxnLst/>
                <a:rect r="r" b="b" t="t" l="l"/>
                <a:pathLst>
                  <a:path h="945211" w="2608713">
                    <a:moveTo>
                      <a:pt x="0" y="0"/>
                    </a:moveTo>
                    <a:lnTo>
                      <a:pt x="2608713" y="0"/>
                    </a:lnTo>
                    <a:lnTo>
                      <a:pt x="2608713" y="945211"/>
                    </a:lnTo>
                    <a:lnTo>
                      <a:pt x="0" y="94521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8" id="8"/>
              <p:cNvSpPr txBox="true"/>
              <p:nvPr/>
            </p:nvSpPr>
            <p:spPr>
              <a:xfrm>
                <a:off x="0" y="-19050"/>
                <a:ext cx="2608713" cy="96426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859"/>
                  </a:lnSpc>
                </a:pPr>
              </a:p>
            </p:txBody>
          </p:sp>
        </p:grpSp>
        <p:sp>
          <p:nvSpPr>
            <p:cNvPr name="Freeform 9" id="9"/>
            <p:cNvSpPr/>
            <p:nvPr/>
          </p:nvSpPr>
          <p:spPr>
            <a:xfrm flipH="false" flipV="false" rot="0">
              <a:off x="0" y="9250564"/>
              <a:ext cx="13206612" cy="907668"/>
            </a:xfrm>
            <a:custGeom>
              <a:avLst/>
              <a:gdLst/>
              <a:ahLst/>
              <a:cxnLst/>
              <a:rect r="r" b="b" t="t" l="l"/>
              <a:pathLst>
                <a:path h="907668" w="13206612">
                  <a:moveTo>
                    <a:pt x="0" y="0"/>
                  </a:moveTo>
                  <a:lnTo>
                    <a:pt x="13206612" y="0"/>
                  </a:lnTo>
                  <a:lnTo>
                    <a:pt x="13206612" y="907669"/>
                  </a:lnTo>
                  <a:lnTo>
                    <a:pt x="0" y="9076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-187363" r="0" b="0"/>
              </a:stretch>
            </a:blipFill>
          </p:spPr>
        </p:sp>
        <p:sp>
          <p:nvSpPr>
            <p:cNvPr name="TextBox 10" id="10"/>
            <p:cNvSpPr txBox="true"/>
            <p:nvPr/>
          </p:nvSpPr>
          <p:spPr>
            <a:xfrm rot="0">
              <a:off x="284512" y="5834771"/>
              <a:ext cx="12637587" cy="188453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1707"/>
                </a:lnSpc>
              </a:pPr>
              <a:r>
                <a:rPr lang="en-US" sz="8484">
                  <a:solidFill>
                    <a:srgbClr val="040506"/>
                  </a:solidFill>
                  <a:latin typeface="Archivo Black"/>
                  <a:ea typeface="Archivo Black"/>
                  <a:cs typeface="Archivo Black"/>
                  <a:sym typeface="Archivo Black"/>
                </a:rPr>
                <a:t>EFECTO JOULE</a:t>
              </a:r>
            </a:p>
          </p:txBody>
        </p:sp>
        <p:sp>
          <p:nvSpPr>
            <p:cNvPr name="Freeform 11" id="11"/>
            <p:cNvSpPr/>
            <p:nvPr/>
          </p:nvSpPr>
          <p:spPr>
            <a:xfrm flipH="false" flipV="false" rot="0">
              <a:off x="5971365" y="1371600"/>
              <a:ext cx="1263882" cy="1263882"/>
            </a:xfrm>
            <a:custGeom>
              <a:avLst/>
              <a:gdLst/>
              <a:ahLst/>
              <a:cxnLst/>
              <a:rect r="r" b="b" t="t" l="l"/>
              <a:pathLst>
                <a:path h="1263882" w="1263882">
                  <a:moveTo>
                    <a:pt x="0" y="0"/>
                  </a:moveTo>
                  <a:lnTo>
                    <a:pt x="1263882" y="0"/>
                  </a:lnTo>
                  <a:lnTo>
                    <a:pt x="1263882" y="1263882"/>
                  </a:lnTo>
                  <a:lnTo>
                    <a:pt x="0" y="12638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  <p:sp>
          <p:nvSpPr>
            <p:cNvPr name="TextBox 12" id="12"/>
            <p:cNvSpPr txBox="true"/>
            <p:nvPr/>
          </p:nvSpPr>
          <p:spPr>
            <a:xfrm rot="0">
              <a:off x="4982175" y="2787236"/>
              <a:ext cx="3242261" cy="10414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692"/>
                </a:lnSpc>
              </a:pPr>
              <a:r>
                <a:rPr lang="en-US" b="true" sz="3077" spc="-61">
                  <a:solidFill>
                    <a:srgbClr val="040506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FÍSICA II</a:t>
              </a:r>
            </a:p>
            <a:p>
              <a:pPr algn="ctr">
                <a:lnSpc>
                  <a:spcPts val="2519"/>
                </a:lnSpc>
              </a:pPr>
              <a:r>
                <a:rPr lang="en-US" sz="2099" spc="-41">
                  <a:solidFill>
                    <a:srgbClr val="040506"/>
                  </a:solidFill>
                  <a:latin typeface="Montserrat"/>
                  <a:ea typeface="Montserrat"/>
                  <a:cs typeface="Montserrat"/>
                  <a:sym typeface="Montserrat"/>
                </a:rPr>
                <a:t>Grupo 12</a:t>
              </a:r>
            </a:p>
          </p:txBody>
        </p:sp>
        <p:sp>
          <p:nvSpPr>
            <p:cNvPr name="TextBox 13" id="13"/>
            <p:cNvSpPr txBox="true"/>
            <p:nvPr/>
          </p:nvSpPr>
          <p:spPr>
            <a:xfrm rot="0">
              <a:off x="1746592" y="4859933"/>
              <a:ext cx="9713427" cy="11144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979"/>
                </a:lnSpc>
              </a:pPr>
              <a:r>
                <a:rPr lang="en-US" sz="5057">
                  <a:solidFill>
                    <a:srgbClr val="040506"/>
                  </a:solidFill>
                  <a:latin typeface="Archivo Black"/>
                  <a:ea typeface="Archivo Black"/>
                  <a:cs typeface="Archivo Black"/>
                  <a:sym typeface="Archivo Black"/>
                </a:rPr>
                <a:t>APLICACIONES DEL</a:t>
              </a:r>
            </a:p>
          </p:txBody>
        </p:sp>
        <p:sp>
          <p:nvSpPr>
            <p:cNvPr name="TextBox 14" id="14"/>
            <p:cNvSpPr txBox="true"/>
            <p:nvPr/>
          </p:nvSpPr>
          <p:spPr>
            <a:xfrm rot="0">
              <a:off x="271651" y="8243173"/>
              <a:ext cx="12663310" cy="44542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833"/>
                </a:lnSpc>
              </a:pPr>
              <a:r>
                <a:rPr lang="en-US" b="true" sz="2053" spc="108">
                  <a:solidFill>
                    <a:srgbClr val="231F2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JENNIFER GUTIERREZ, ESCUDERO KAREN, QUIROGA MATILDE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2543391" y="-744917"/>
            <a:ext cx="21587110" cy="12348223"/>
            <a:chOff x="0" y="0"/>
            <a:chExt cx="28782813" cy="16464297"/>
          </a:xfrm>
        </p:grpSpPr>
        <p:sp>
          <p:nvSpPr>
            <p:cNvPr name="Freeform 4" id="4"/>
            <p:cNvSpPr/>
            <p:nvPr/>
          </p:nvSpPr>
          <p:spPr>
            <a:xfrm flipH="false" flipV="false" rot="2925483">
              <a:off x="11363040" y="7171248"/>
              <a:ext cx="20035736" cy="2121801"/>
            </a:xfrm>
            <a:custGeom>
              <a:avLst/>
              <a:gdLst/>
              <a:ahLst/>
              <a:cxnLst/>
              <a:rect r="r" b="b" t="t" l="l"/>
              <a:pathLst>
                <a:path h="2121801" w="20035736">
                  <a:moveTo>
                    <a:pt x="0" y="0"/>
                  </a:moveTo>
                  <a:lnTo>
                    <a:pt x="20035735" y="0"/>
                  </a:lnTo>
                  <a:lnTo>
                    <a:pt x="20035735" y="2121801"/>
                  </a:lnTo>
                  <a:lnTo>
                    <a:pt x="0" y="21218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-86495" r="0" b="0"/>
              </a:stretch>
            </a:blipFill>
          </p:spPr>
        </p:sp>
        <p:grpSp>
          <p:nvGrpSpPr>
            <p:cNvPr name="Group 5" id="5"/>
            <p:cNvGrpSpPr>
              <a:grpSpLocks noChangeAspect="true"/>
            </p:cNvGrpSpPr>
            <p:nvPr/>
          </p:nvGrpSpPr>
          <p:grpSpPr>
            <a:xfrm rot="0">
              <a:off x="15453826" y="993223"/>
              <a:ext cx="12321361" cy="13861531"/>
              <a:chOff x="0" y="0"/>
              <a:chExt cx="5370413" cy="6041715"/>
            </a:xfrm>
          </p:grpSpPr>
          <p:sp>
            <p:nvSpPr>
              <p:cNvPr name="Freeform 6" id="6"/>
              <p:cNvSpPr/>
              <p:nvPr/>
            </p:nvSpPr>
            <p:spPr>
              <a:xfrm flipH="false" flipV="false" rot="0">
                <a:off x="0" y="0"/>
                <a:ext cx="5370413" cy="6041715"/>
              </a:xfrm>
              <a:custGeom>
                <a:avLst/>
                <a:gdLst/>
                <a:ahLst/>
                <a:cxnLst/>
                <a:rect r="r" b="b" t="t" l="l"/>
                <a:pathLst>
                  <a:path h="6041715" w="5370413">
                    <a:moveTo>
                      <a:pt x="5370413" y="0"/>
                    </a:moveTo>
                    <a:lnTo>
                      <a:pt x="5370413" y="6041715"/>
                    </a:lnTo>
                    <a:cubicBezTo>
                      <a:pt x="3580275" y="4027810"/>
                      <a:pt x="1790138" y="2013905"/>
                      <a:pt x="0" y="0"/>
                    </a:cubicBezTo>
                    <a:lnTo>
                      <a:pt x="5370413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name="Freeform 7" id="7"/>
              <p:cNvSpPr/>
              <p:nvPr/>
            </p:nvSpPr>
            <p:spPr>
              <a:xfrm flipH="false" flipV="false" rot="0">
                <a:off x="0" y="0"/>
                <a:ext cx="5370413" cy="6041715"/>
              </a:xfrm>
              <a:custGeom>
                <a:avLst/>
                <a:gdLst/>
                <a:ahLst/>
                <a:cxnLst/>
                <a:rect r="r" b="b" t="t" l="l"/>
                <a:pathLst>
                  <a:path h="6041715" w="5370413">
                    <a:moveTo>
                      <a:pt x="5370413" y="0"/>
                    </a:moveTo>
                    <a:lnTo>
                      <a:pt x="5370413" y="6041715"/>
                    </a:lnTo>
                    <a:cubicBezTo>
                      <a:pt x="3580275" y="4027810"/>
                      <a:pt x="1790138" y="2013905"/>
                      <a:pt x="0" y="0"/>
                    </a:cubicBezTo>
                    <a:lnTo>
                      <a:pt x="5370413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 l="0" t="-29108" r="0" b="-29108"/>
                </a:stretch>
              </a:blipFill>
            </p:spPr>
          </p:sp>
        </p:grpSp>
        <p:grpSp>
          <p:nvGrpSpPr>
            <p:cNvPr name="Group 8" id="8"/>
            <p:cNvGrpSpPr/>
            <p:nvPr/>
          </p:nvGrpSpPr>
          <p:grpSpPr>
            <a:xfrm rot="0">
              <a:off x="0" y="2063997"/>
              <a:ext cx="19269937" cy="3010697"/>
              <a:chOff x="0" y="0"/>
              <a:chExt cx="1400846" cy="218865"/>
            </a:xfrm>
          </p:grpSpPr>
          <p:sp>
            <p:nvSpPr>
              <p:cNvPr name="Freeform 9" id="9"/>
              <p:cNvSpPr/>
              <p:nvPr/>
            </p:nvSpPr>
            <p:spPr>
              <a:xfrm flipH="false" flipV="false" rot="0">
                <a:off x="0" y="0"/>
                <a:ext cx="1400846" cy="218865"/>
              </a:xfrm>
              <a:custGeom>
                <a:avLst/>
                <a:gdLst/>
                <a:ahLst/>
                <a:cxnLst/>
                <a:rect r="r" b="b" t="t" l="l"/>
                <a:pathLst>
                  <a:path h="218865" w="1400846">
                    <a:moveTo>
                      <a:pt x="1197646" y="0"/>
                    </a:moveTo>
                    <a:lnTo>
                      <a:pt x="0" y="0"/>
                    </a:lnTo>
                    <a:lnTo>
                      <a:pt x="203200" y="218865"/>
                    </a:lnTo>
                    <a:lnTo>
                      <a:pt x="1400846" y="218865"/>
                    </a:lnTo>
                    <a:lnTo>
                      <a:pt x="1197646" y="0"/>
                    </a:lnTo>
                    <a:close/>
                  </a:path>
                </a:pathLst>
              </a:custGeom>
              <a:solidFill>
                <a:srgbClr val="010101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name="TextBox 10" id="10"/>
              <p:cNvSpPr txBox="true"/>
              <p:nvPr/>
            </p:nvSpPr>
            <p:spPr>
              <a:xfrm>
                <a:off x="101600" y="-19050"/>
                <a:ext cx="1197646" cy="23791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 marL="0" indent="0" lvl="0">
                  <a:lnSpc>
                    <a:spcPts val="28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11" id="11"/>
            <p:cNvGrpSpPr/>
            <p:nvPr/>
          </p:nvGrpSpPr>
          <p:grpSpPr>
            <a:xfrm rot="0">
              <a:off x="5029071" y="6184787"/>
              <a:ext cx="1544554" cy="1544554"/>
              <a:chOff x="0" y="0"/>
              <a:chExt cx="812800" cy="812800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name="TextBox 13" id="13"/>
              <p:cNvSpPr txBox="true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859"/>
                  </a:lnSpc>
                </a:pPr>
              </a:p>
            </p:txBody>
          </p:sp>
        </p:grpSp>
        <p:sp>
          <p:nvSpPr>
            <p:cNvPr name="Freeform 14" id="14"/>
            <p:cNvSpPr/>
            <p:nvPr/>
          </p:nvSpPr>
          <p:spPr>
            <a:xfrm flipH="false" flipV="false" rot="0">
              <a:off x="5486343" y="6406839"/>
              <a:ext cx="621093" cy="1074218"/>
            </a:xfrm>
            <a:custGeom>
              <a:avLst/>
              <a:gdLst/>
              <a:ahLst/>
              <a:cxnLst/>
              <a:rect r="r" b="b" t="t" l="l"/>
              <a:pathLst>
                <a:path h="1074218" w="621093">
                  <a:moveTo>
                    <a:pt x="0" y="0"/>
                  </a:moveTo>
                  <a:lnTo>
                    <a:pt x="621093" y="0"/>
                  </a:lnTo>
                  <a:lnTo>
                    <a:pt x="621093" y="1074218"/>
                  </a:lnTo>
                  <a:lnTo>
                    <a:pt x="0" y="10742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5" id="15"/>
            <p:cNvSpPr txBox="true"/>
            <p:nvPr/>
          </p:nvSpPr>
          <p:spPr>
            <a:xfrm rot="0">
              <a:off x="7136136" y="6771736"/>
              <a:ext cx="12415158" cy="141330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855"/>
                </a:lnSpc>
                <a:spcBef>
                  <a:spcPct val="0"/>
                </a:spcBef>
              </a:pPr>
              <a:r>
                <a:rPr lang="en-US" sz="2069" spc="202" u="none">
                  <a:solidFill>
                    <a:srgbClr val="231F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Es el fenómeno por el cual una corriente eléctrica al pasar por un conductor genera calor, debido a la resistencia del material</a:t>
              </a:r>
            </a:p>
          </p:txBody>
        </p:sp>
        <p:sp>
          <p:nvSpPr>
            <p:cNvPr name="TextBox 16" id="16"/>
            <p:cNvSpPr txBox="true"/>
            <p:nvPr/>
          </p:nvSpPr>
          <p:spPr>
            <a:xfrm rot="0">
              <a:off x="7136136" y="6146687"/>
              <a:ext cx="5818625" cy="53167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376"/>
                </a:lnSpc>
                <a:spcBef>
                  <a:spcPct val="0"/>
                </a:spcBef>
              </a:pPr>
              <a:r>
                <a:rPr lang="en-US" b="true" sz="2447" spc="239">
                  <a:solidFill>
                    <a:srgbClr val="231F2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Definición</a:t>
              </a:r>
            </a:p>
          </p:txBody>
        </p:sp>
        <p:sp>
          <p:nvSpPr>
            <p:cNvPr name="TextBox 17" id="17"/>
            <p:cNvSpPr txBox="true"/>
            <p:nvPr/>
          </p:nvSpPr>
          <p:spPr>
            <a:xfrm rot="0">
              <a:off x="3391187" y="2491516"/>
              <a:ext cx="12718630" cy="215137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6526"/>
                </a:lnSpc>
                <a:spcBef>
                  <a:spcPct val="0"/>
                </a:spcBef>
              </a:pPr>
              <a:r>
                <a:rPr lang="en-US" sz="4729" spc="37">
                  <a:solidFill>
                    <a:srgbClr val="FFFFFF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EL EFECTO JOULE: BASE DEL CALENTAMIENTO ELÉCTRICO</a:t>
              </a:r>
            </a:p>
          </p:txBody>
        </p:sp>
        <p:sp>
          <p:nvSpPr>
            <p:cNvPr name="TextBox 18" id="18"/>
            <p:cNvSpPr txBox="true"/>
            <p:nvPr/>
          </p:nvSpPr>
          <p:spPr>
            <a:xfrm rot="0">
              <a:off x="7136136" y="9240575"/>
              <a:ext cx="12415158" cy="134968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717"/>
                </a:lnSpc>
              </a:pPr>
              <a:r>
                <a:rPr lang="en-US" sz="1969" spc="192">
                  <a:solidFill>
                    <a:srgbClr val="231F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Se</a:t>
              </a:r>
              <a:r>
                <a:rPr lang="en-US" sz="1969" spc="192" b="true">
                  <a:solidFill>
                    <a:srgbClr val="231F2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 </a:t>
              </a:r>
              <a:r>
                <a:rPr lang="en-US" sz="1969" spc="192">
                  <a:solidFill>
                    <a:srgbClr val="231F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expresa como </a:t>
              </a:r>
              <a:r>
                <a:rPr lang="en-US" sz="1969" spc="192" b="true">
                  <a:solidFill>
                    <a:srgbClr val="231F2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Q=I^2*R*t</a:t>
              </a:r>
            </a:p>
            <a:p>
              <a:pPr algn="l" marL="0" indent="0" lvl="0">
                <a:lnSpc>
                  <a:spcPts val="2717"/>
                </a:lnSpc>
                <a:spcBef>
                  <a:spcPct val="0"/>
                </a:spcBef>
              </a:pPr>
              <a:r>
                <a:rPr lang="en-US" sz="1969" spc="192">
                  <a:solidFill>
                    <a:srgbClr val="231F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Donde </a:t>
              </a:r>
              <a:r>
                <a:rPr lang="en-US" b="true" sz="1969" spc="192">
                  <a:solidFill>
                    <a:srgbClr val="231F2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Q</a:t>
              </a:r>
              <a:r>
                <a:rPr lang="en-US" sz="1969" spc="192">
                  <a:solidFill>
                    <a:srgbClr val="231F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es calor (J), </a:t>
              </a:r>
              <a:r>
                <a:rPr lang="en-US" b="true" sz="1969" spc="192">
                  <a:solidFill>
                    <a:srgbClr val="231F2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I</a:t>
              </a:r>
              <a:r>
                <a:rPr lang="en-US" sz="1969" spc="192">
                  <a:solidFill>
                    <a:srgbClr val="231F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corriente (A), </a:t>
              </a:r>
              <a:r>
                <a:rPr lang="en-US" b="true" sz="1969" spc="192">
                  <a:solidFill>
                    <a:srgbClr val="231F2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R</a:t>
              </a:r>
              <a:r>
                <a:rPr lang="en-US" sz="1969" spc="192">
                  <a:solidFill>
                    <a:srgbClr val="231F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resistencia (</a:t>
              </a:r>
              <a:r>
                <a:rPr lang="en-US" b="true" sz="1969" spc="192">
                  <a:solidFill>
                    <a:srgbClr val="231F2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Ω</a:t>
              </a:r>
              <a:r>
                <a:rPr lang="en-US" sz="1969" spc="192">
                  <a:solidFill>
                    <a:srgbClr val="231F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) y </a:t>
              </a:r>
              <a:r>
                <a:rPr lang="en-US" b="true" sz="1969" spc="192">
                  <a:solidFill>
                    <a:srgbClr val="231F2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t</a:t>
              </a:r>
              <a:r>
                <a:rPr lang="en-US" sz="1969" spc="192">
                  <a:solidFill>
                    <a:srgbClr val="231F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tiempo (s)</a:t>
              </a:r>
            </a:p>
          </p:txBody>
        </p:sp>
        <p:sp>
          <p:nvSpPr>
            <p:cNvPr name="TextBox 19" id="19"/>
            <p:cNvSpPr txBox="true"/>
            <p:nvPr/>
          </p:nvSpPr>
          <p:spPr>
            <a:xfrm rot="0">
              <a:off x="7136136" y="8619997"/>
              <a:ext cx="5818625" cy="53167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376"/>
                </a:lnSpc>
                <a:spcBef>
                  <a:spcPct val="0"/>
                </a:spcBef>
              </a:pPr>
              <a:r>
                <a:rPr lang="en-US" b="true" sz="2447" spc="239">
                  <a:solidFill>
                    <a:srgbClr val="231F2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Cantidad de Calor</a:t>
              </a:r>
            </a:p>
          </p:txBody>
        </p:sp>
        <p:grpSp>
          <p:nvGrpSpPr>
            <p:cNvPr name="Group 20" id="20"/>
            <p:cNvGrpSpPr/>
            <p:nvPr/>
          </p:nvGrpSpPr>
          <p:grpSpPr>
            <a:xfrm rot="0">
              <a:off x="5029071" y="8658097"/>
              <a:ext cx="1544554" cy="1544554"/>
              <a:chOff x="0" y="0"/>
              <a:chExt cx="812800" cy="812800"/>
            </a:xfrm>
          </p:grpSpPr>
          <p:sp>
            <p:nvSpPr>
              <p:cNvPr name="Freeform 21" id="2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name="TextBox 22" id="22"/>
              <p:cNvSpPr txBox="true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859"/>
                  </a:lnSpc>
                </a:pPr>
              </a:p>
            </p:txBody>
          </p:sp>
        </p:grpSp>
        <p:sp>
          <p:nvSpPr>
            <p:cNvPr name="Freeform 23" id="23"/>
            <p:cNvSpPr/>
            <p:nvPr/>
          </p:nvSpPr>
          <p:spPr>
            <a:xfrm flipH="false" flipV="false" rot="0">
              <a:off x="5490802" y="8893266"/>
              <a:ext cx="621093" cy="1074218"/>
            </a:xfrm>
            <a:custGeom>
              <a:avLst/>
              <a:gdLst/>
              <a:ahLst/>
              <a:cxnLst/>
              <a:rect r="r" b="b" t="t" l="l"/>
              <a:pathLst>
                <a:path h="1074218" w="621093">
                  <a:moveTo>
                    <a:pt x="0" y="0"/>
                  </a:moveTo>
                  <a:lnTo>
                    <a:pt x="621093" y="0"/>
                  </a:lnTo>
                  <a:lnTo>
                    <a:pt x="621093" y="1074217"/>
                  </a:lnTo>
                  <a:lnTo>
                    <a:pt x="0" y="10742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grpSp>
          <p:nvGrpSpPr>
            <p:cNvPr name="Group 24" id="24"/>
            <p:cNvGrpSpPr/>
            <p:nvPr/>
          </p:nvGrpSpPr>
          <p:grpSpPr>
            <a:xfrm rot="0">
              <a:off x="5029071" y="11129751"/>
              <a:ext cx="1544554" cy="1544554"/>
              <a:chOff x="0" y="0"/>
              <a:chExt cx="812800" cy="812800"/>
            </a:xfrm>
          </p:grpSpPr>
          <p:sp>
            <p:nvSpPr>
              <p:cNvPr name="Freeform 25" id="2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name="TextBox 26" id="26"/>
              <p:cNvSpPr txBox="true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859"/>
                  </a:lnSpc>
                </a:pPr>
              </a:p>
            </p:txBody>
          </p:sp>
        </p:grpSp>
        <p:sp>
          <p:nvSpPr>
            <p:cNvPr name="Freeform 27" id="27"/>
            <p:cNvSpPr/>
            <p:nvPr/>
          </p:nvSpPr>
          <p:spPr>
            <a:xfrm flipH="false" flipV="false" rot="0">
              <a:off x="5490802" y="11364920"/>
              <a:ext cx="621093" cy="1074218"/>
            </a:xfrm>
            <a:custGeom>
              <a:avLst/>
              <a:gdLst/>
              <a:ahLst/>
              <a:cxnLst/>
              <a:rect r="r" b="b" t="t" l="l"/>
              <a:pathLst>
                <a:path h="1074218" w="621093">
                  <a:moveTo>
                    <a:pt x="0" y="0"/>
                  </a:moveTo>
                  <a:lnTo>
                    <a:pt x="621093" y="0"/>
                  </a:lnTo>
                  <a:lnTo>
                    <a:pt x="621093" y="1074217"/>
                  </a:lnTo>
                  <a:lnTo>
                    <a:pt x="0" y="10742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28" id="28"/>
            <p:cNvSpPr txBox="true"/>
            <p:nvPr/>
          </p:nvSpPr>
          <p:spPr>
            <a:xfrm rot="0">
              <a:off x="7136136" y="11091651"/>
              <a:ext cx="5818625" cy="53167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376"/>
                </a:lnSpc>
                <a:spcBef>
                  <a:spcPct val="0"/>
                </a:spcBef>
              </a:pPr>
              <a:r>
                <a:rPr lang="en-US" b="true" sz="2447" spc="239">
                  <a:solidFill>
                    <a:srgbClr val="231F2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Desventajas</a:t>
              </a:r>
            </a:p>
          </p:txBody>
        </p:sp>
        <p:sp>
          <p:nvSpPr>
            <p:cNvPr name="TextBox 29" id="29"/>
            <p:cNvSpPr txBox="true"/>
            <p:nvPr/>
          </p:nvSpPr>
          <p:spPr>
            <a:xfrm rot="0">
              <a:off x="7136136" y="11712229"/>
              <a:ext cx="13429559" cy="89248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425134" indent="-212567" lvl="1">
                <a:lnSpc>
                  <a:spcPts val="2717"/>
                </a:lnSpc>
                <a:buFont typeface="Arial"/>
                <a:buChar char="•"/>
              </a:pPr>
              <a:r>
                <a:rPr lang="en-US" sz="1969" spc="192">
                  <a:solidFill>
                    <a:srgbClr val="231F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Sobrecalentamiento de circuitos</a:t>
              </a:r>
            </a:p>
            <a:p>
              <a:pPr algn="l" marL="425134" indent="-212567" lvl="1">
                <a:lnSpc>
                  <a:spcPts val="2717"/>
                </a:lnSpc>
                <a:buFont typeface="Arial"/>
                <a:buChar char="•"/>
              </a:pPr>
              <a:r>
                <a:rPr lang="en-US" sz="1969" spc="192">
                  <a:solidFill>
                    <a:srgbClr val="231F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Pérdidas energéticas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5013836" y="942975"/>
            <a:ext cx="21737026" cy="7105638"/>
            <a:chOff x="0" y="0"/>
            <a:chExt cx="28982701" cy="9474184"/>
          </a:xfrm>
        </p:grpSpPr>
        <p:grpSp>
          <p:nvGrpSpPr>
            <p:cNvPr name="Group 4" id="4"/>
            <p:cNvGrpSpPr/>
            <p:nvPr/>
          </p:nvGrpSpPr>
          <p:grpSpPr>
            <a:xfrm rot="0">
              <a:off x="0" y="114300"/>
              <a:ext cx="25806147" cy="3010697"/>
              <a:chOff x="0" y="0"/>
              <a:chExt cx="1876002" cy="218865"/>
            </a:xfrm>
          </p:grpSpPr>
          <p:sp>
            <p:nvSpPr>
              <p:cNvPr name="Freeform 5" id="5"/>
              <p:cNvSpPr/>
              <p:nvPr/>
            </p:nvSpPr>
            <p:spPr>
              <a:xfrm flipH="false" flipV="false" rot="0">
                <a:off x="0" y="0"/>
                <a:ext cx="1876002" cy="218865"/>
              </a:xfrm>
              <a:custGeom>
                <a:avLst/>
                <a:gdLst/>
                <a:ahLst/>
                <a:cxnLst/>
                <a:rect r="r" b="b" t="t" l="l"/>
                <a:pathLst>
                  <a:path h="218865" w="1876002">
                    <a:moveTo>
                      <a:pt x="1672802" y="0"/>
                    </a:moveTo>
                    <a:lnTo>
                      <a:pt x="0" y="0"/>
                    </a:lnTo>
                    <a:lnTo>
                      <a:pt x="203200" y="218865"/>
                    </a:lnTo>
                    <a:lnTo>
                      <a:pt x="1876002" y="218865"/>
                    </a:lnTo>
                    <a:lnTo>
                      <a:pt x="1672802" y="0"/>
                    </a:lnTo>
                    <a:close/>
                  </a:path>
                </a:pathLst>
              </a:custGeom>
              <a:solidFill>
                <a:srgbClr val="010101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name="TextBox 6" id="6"/>
              <p:cNvSpPr txBox="true"/>
              <p:nvPr/>
            </p:nvSpPr>
            <p:spPr>
              <a:xfrm>
                <a:off x="101600" y="-19050"/>
                <a:ext cx="1672802" cy="23791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 marL="0" indent="0" lvl="0">
                  <a:lnSpc>
                    <a:spcPts val="28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7" id="7"/>
            <p:cNvGrpSpPr/>
            <p:nvPr/>
          </p:nvGrpSpPr>
          <p:grpSpPr>
            <a:xfrm rot="0">
              <a:off x="9077755" y="4349770"/>
              <a:ext cx="981534" cy="887874"/>
              <a:chOff x="0" y="0"/>
              <a:chExt cx="193883" cy="175382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0" y="0"/>
                <a:ext cx="193883" cy="175382"/>
              </a:xfrm>
              <a:custGeom>
                <a:avLst/>
                <a:gdLst/>
                <a:ahLst/>
                <a:cxnLst/>
                <a:rect r="r" b="b" t="t" l="l"/>
                <a:pathLst>
                  <a:path h="175382" w="193883">
                    <a:moveTo>
                      <a:pt x="84134" y="0"/>
                    </a:moveTo>
                    <a:lnTo>
                      <a:pt x="109749" y="0"/>
                    </a:lnTo>
                    <a:cubicBezTo>
                      <a:pt x="156215" y="0"/>
                      <a:pt x="193883" y="37668"/>
                      <a:pt x="193883" y="84134"/>
                    </a:cubicBezTo>
                    <a:lnTo>
                      <a:pt x="193883" y="91248"/>
                    </a:lnTo>
                    <a:cubicBezTo>
                      <a:pt x="193883" y="137714"/>
                      <a:pt x="156215" y="175382"/>
                      <a:pt x="109749" y="175382"/>
                    </a:cubicBezTo>
                    <a:lnTo>
                      <a:pt x="84134" y="175382"/>
                    </a:lnTo>
                    <a:cubicBezTo>
                      <a:pt x="37668" y="175382"/>
                      <a:pt x="0" y="137714"/>
                      <a:pt x="0" y="91248"/>
                    </a:cubicBezTo>
                    <a:lnTo>
                      <a:pt x="0" y="84134"/>
                    </a:lnTo>
                    <a:cubicBezTo>
                      <a:pt x="0" y="37668"/>
                      <a:pt x="37668" y="0"/>
                      <a:pt x="84134" y="0"/>
                    </a:cubicBezTo>
                    <a:close/>
                  </a:path>
                </a:pathLst>
              </a:custGeom>
              <a:solidFill>
                <a:srgbClr val="1A1A1A"/>
              </a:solidFill>
            </p:spPr>
          </p:sp>
          <p:sp>
            <p:nvSpPr>
              <p:cNvPr name="TextBox 9" id="9"/>
              <p:cNvSpPr txBox="true"/>
              <p:nvPr/>
            </p:nvSpPr>
            <p:spPr>
              <a:xfrm>
                <a:off x="0" y="-57150"/>
                <a:ext cx="193883" cy="232532"/>
              </a:xfrm>
              <a:prstGeom prst="rect">
                <a:avLst/>
              </a:prstGeom>
            </p:spPr>
            <p:txBody>
              <a:bodyPr anchor="t" rtlCol="false" tIns="50800" lIns="50800" bIns="50800" rIns="50800"/>
              <a:lstStyle/>
              <a:p>
                <a:pPr algn="ctr" marL="0" indent="0" lvl="0">
                  <a:lnSpc>
                    <a:spcPts val="4114"/>
                  </a:lnSpc>
                  <a:spcBef>
                    <a:spcPct val="0"/>
                  </a:spcBef>
                </a:pPr>
                <a:r>
                  <a:rPr lang="en-US" b="true" sz="2981" spc="29">
                    <a:solidFill>
                      <a:srgbClr val="FFFFFF"/>
                    </a:solidFill>
                    <a:latin typeface="Montserrat Bold"/>
                    <a:ea typeface="Montserrat Bold"/>
                    <a:cs typeface="Montserrat Bold"/>
                    <a:sym typeface="Montserrat Bold"/>
                  </a:rPr>
                  <a:t>01</a:t>
                </a:r>
              </a:p>
            </p:txBody>
          </p:sp>
        </p:grpSp>
        <p:grpSp>
          <p:nvGrpSpPr>
            <p:cNvPr name="Group 10" id="10"/>
            <p:cNvGrpSpPr/>
            <p:nvPr/>
          </p:nvGrpSpPr>
          <p:grpSpPr>
            <a:xfrm rot="0">
              <a:off x="7827851" y="2861110"/>
              <a:ext cx="9236145" cy="448631"/>
              <a:chOff x="0" y="0"/>
              <a:chExt cx="4505871" cy="218865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4505871" cy="218865"/>
              </a:xfrm>
              <a:custGeom>
                <a:avLst/>
                <a:gdLst/>
                <a:ahLst/>
                <a:cxnLst/>
                <a:rect r="r" b="b" t="t" l="l"/>
                <a:pathLst>
                  <a:path h="218865" w="4505871">
                    <a:moveTo>
                      <a:pt x="4302671" y="0"/>
                    </a:moveTo>
                    <a:lnTo>
                      <a:pt x="0" y="0"/>
                    </a:lnTo>
                    <a:lnTo>
                      <a:pt x="203200" y="218865"/>
                    </a:lnTo>
                    <a:lnTo>
                      <a:pt x="4505871" y="218865"/>
                    </a:lnTo>
                    <a:lnTo>
                      <a:pt x="4302671" y="0"/>
                    </a:lnTo>
                    <a:close/>
                  </a:path>
                </a:pathLst>
              </a:custGeom>
              <a:solidFill>
                <a:srgbClr val="6D6B6B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name="TextBox 12" id="12"/>
              <p:cNvSpPr txBox="true"/>
              <p:nvPr/>
            </p:nvSpPr>
            <p:spPr>
              <a:xfrm>
                <a:off x="101600" y="-19050"/>
                <a:ext cx="4302671" cy="23791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 marL="0" indent="0" lvl="0">
                  <a:lnSpc>
                    <a:spcPts val="28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13" id="13"/>
            <p:cNvGrpSpPr/>
            <p:nvPr/>
          </p:nvGrpSpPr>
          <p:grpSpPr>
            <a:xfrm rot="0">
              <a:off x="9077755" y="6484825"/>
              <a:ext cx="981534" cy="887874"/>
              <a:chOff x="0" y="0"/>
              <a:chExt cx="193883" cy="175382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193883" cy="175382"/>
              </a:xfrm>
              <a:custGeom>
                <a:avLst/>
                <a:gdLst/>
                <a:ahLst/>
                <a:cxnLst/>
                <a:rect r="r" b="b" t="t" l="l"/>
                <a:pathLst>
                  <a:path h="175382" w="193883">
                    <a:moveTo>
                      <a:pt x="84134" y="0"/>
                    </a:moveTo>
                    <a:lnTo>
                      <a:pt x="109749" y="0"/>
                    </a:lnTo>
                    <a:cubicBezTo>
                      <a:pt x="156215" y="0"/>
                      <a:pt x="193883" y="37668"/>
                      <a:pt x="193883" y="84134"/>
                    </a:cubicBezTo>
                    <a:lnTo>
                      <a:pt x="193883" y="91248"/>
                    </a:lnTo>
                    <a:cubicBezTo>
                      <a:pt x="193883" y="137714"/>
                      <a:pt x="156215" y="175382"/>
                      <a:pt x="109749" y="175382"/>
                    </a:cubicBezTo>
                    <a:lnTo>
                      <a:pt x="84134" y="175382"/>
                    </a:lnTo>
                    <a:cubicBezTo>
                      <a:pt x="37668" y="175382"/>
                      <a:pt x="0" y="137714"/>
                      <a:pt x="0" y="91248"/>
                    </a:cubicBezTo>
                    <a:lnTo>
                      <a:pt x="0" y="84134"/>
                    </a:lnTo>
                    <a:cubicBezTo>
                      <a:pt x="0" y="37668"/>
                      <a:pt x="37668" y="0"/>
                      <a:pt x="84134" y="0"/>
                    </a:cubicBezTo>
                    <a:close/>
                  </a:path>
                </a:pathLst>
              </a:custGeom>
              <a:solidFill>
                <a:srgbClr val="1A1A1A"/>
              </a:solidFill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0" y="-57150"/>
                <a:ext cx="193883" cy="232532"/>
              </a:xfrm>
              <a:prstGeom prst="rect">
                <a:avLst/>
              </a:prstGeom>
            </p:spPr>
            <p:txBody>
              <a:bodyPr anchor="t" rtlCol="false" tIns="50800" lIns="50800" bIns="50800" rIns="50800"/>
              <a:lstStyle/>
              <a:p>
                <a:pPr algn="ctr" marL="0" indent="0" lvl="0">
                  <a:lnSpc>
                    <a:spcPts val="4114"/>
                  </a:lnSpc>
                  <a:spcBef>
                    <a:spcPct val="0"/>
                  </a:spcBef>
                </a:pPr>
                <a:r>
                  <a:rPr lang="en-US" b="true" sz="2981" spc="29">
                    <a:solidFill>
                      <a:srgbClr val="FFFFFF"/>
                    </a:solidFill>
                    <a:latin typeface="Montserrat Bold"/>
                    <a:ea typeface="Montserrat Bold"/>
                    <a:cs typeface="Montserrat Bold"/>
                    <a:sym typeface="Montserrat Bold"/>
                  </a:rPr>
                  <a:t>02</a:t>
                </a:r>
              </a:p>
            </p:txBody>
          </p:sp>
        </p:grpSp>
        <p:grpSp>
          <p:nvGrpSpPr>
            <p:cNvPr name="Group 16" id="16"/>
            <p:cNvGrpSpPr/>
            <p:nvPr/>
          </p:nvGrpSpPr>
          <p:grpSpPr>
            <a:xfrm rot="0">
              <a:off x="9077755" y="8586311"/>
              <a:ext cx="981534" cy="887874"/>
              <a:chOff x="0" y="0"/>
              <a:chExt cx="193883" cy="175382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193883" cy="175382"/>
              </a:xfrm>
              <a:custGeom>
                <a:avLst/>
                <a:gdLst/>
                <a:ahLst/>
                <a:cxnLst/>
                <a:rect r="r" b="b" t="t" l="l"/>
                <a:pathLst>
                  <a:path h="175382" w="193883">
                    <a:moveTo>
                      <a:pt x="84134" y="0"/>
                    </a:moveTo>
                    <a:lnTo>
                      <a:pt x="109749" y="0"/>
                    </a:lnTo>
                    <a:cubicBezTo>
                      <a:pt x="156215" y="0"/>
                      <a:pt x="193883" y="37668"/>
                      <a:pt x="193883" y="84134"/>
                    </a:cubicBezTo>
                    <a:lnTo>
                      <a:pt x="193883" y="91248"/>
                    </a:lnTo>
                    <a:cubicBezTo>
                      <a:pt x="193883" y="137714"/>
                      <a:pt x="156215" y="175382"/>
                      <a:pt x="109749" y="175382"/>
                    </a:cubicBezTo>
                    <a:lnTo>
                      <a:pt x="84134" y="175382"/>
                    </a:lnTo>
                    <a:cubicBezTo>
                      <a:pt x="37668" y="175382"/>
                      <a:pt x="0" y="137714"/>
                      <a:pt x="0" y="91248"/>
                    </a:cubicBezTo>
                    <a:lnTo>
                      <a:pt x="0" y="84134"/>
                    </a:lnTo>
                    <a:cubicBezTo>
                      <a:pt x="0" y="37668"/>
                      <a:pt x="37668" y="0"/>
                      <a:pt x="84134" y="0"/>
                    </a:cubicBezTo>
                    <a:close/>
                  </a:path>
                </a:pathLst>
              </a:custGeom>
              <a:solidFill>
                <a:srgbClr val="1A1A1A"/>
              </a:solidFill>
            </p:spPr>
          </p:sp>
          <p:sp>
            <p:nvSpPr>
              <p:cNvPr name="TextBox 18" id="18"/>
              <p:cNvSpPr txBox="true"/>
              <p:nvPr/>
            </p:nvSpPr>
            <p:spPr>
              <a:xfrm>
                <a:off x="0" y="-57150"/>
                <a:ext cx="193883" cy="232532"/>
              </a:xfrm>
              <a:prstGeom prst="rect">
                <a:avLst/>
              </a:prstGeom>
            </p:spPr>
            <p:txBody>
              <a:bodyPr anchor="t" rtlCol="false" tIns="50800" lIns="50800" bIns="50800" rIns="50800"/>
              <a:lstStyle/>
              <a:p>
                <a:pPr algn="ctr" marL="0" indent="0" lvl="0">
                  <a:lnSpc>
                    <a:spcPts val="4114"/>
                  </a:lnSpc>
                  <a:spcBef>
                    <a:spcPct val="0"/>
                  </a:spcBef>
                </a:pPr>
                <a:r>
                  <a:rPr lang="en-US" b="true" sz="2981" spc="29">
                    <a:solidFill>
                      <a:srgbClr val="FFFFFF"/>
                    </a:solidFill>
                    <a:latin typeface="Montserrat Bold"/>
                    <a:ea typeface="Montserrat Bold"/>
                    <a:cs typeface="Montserrat Bold"/>
                    <a:sym typeface="Montserrat Bold"/>
                  </a:rPr>
                  <a:t>03</a:t>
                </a:r>
              </a:p>
            </p:txBody>
          </p:sp>
        </p:grpSp>
        <p:sp>
          <p:nvSpPr>
            <p:cNvPr name="AutoShape 19" id="19"/>
            <p:cNvSpPr/>
            <p:nvPr/>
          </p:nvSpPr>
          <p:spPr>
            <a:xfrm>
              <a:off x="6452765" y="25400"/>
              <a:ext cx="16537086" cy="0"/>
            </a:xfrm>
            <a:prstGeom prst="line">
              <a:avLst/>
            </a:prstGeom>
            <a:ln cap="flat" w="50800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Freeform 20" id="20"/>
            <p:cNvSpPr/>
            <p:nvPr/>
          </p:nvSpPr>
          <p:spPr>
            <a:xfrm flipH="false" flipV="false" rot="0">
              <a:off x="20562527" y="4659821"/>
              <a:ext cx="8420175" cy="4533940"/>
            </a:xfrm>
            <a:custGeom>
              <a:avLst/>
              <a:gdLst/>
              <a:ahLst/>
              <a:cxnLst/>
              <a:rect r="r" b="b" t="t" l="l"/>
              <a:pathLst>
                <a:path h="4533940" w="8420175">
                  <a:moveTo>
                    <a:pt x="0" y="0"/>
                  </a:moveTo>
                  <a:lnTo>
                    <a:pt x="8420174" y="0"/>
                  </a:lnTo>
                  <a:lnTo>
                    <a:pt x="8420174" y="4533941"/>
                  </a:lnTo>
                  <a:lnTo>
                    <a:pt x="0" y="45339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TextBox 21" id="21"/>
            <p:cNvSpPr txBox="true"/>
            <p:nvPr/>
          </p:nvSpPr>
          <p:spPr>
            <a:xfrm rot="0">
              <a:off x="7459286" y="1055431"/>
              <a:ext cx="16154178" cy="10459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6548"/>
                </a:lnSpc>
                <a:spcBef>
                  <a:spcPct val="0"/>
                </a:spcBef>
              </a:pPr>
              <a:r>
                <a:rPr lang="en-US" sz="4745" spc="37">
                  <a:solidFill>
                    <a:srgbClr val="FFFFFF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 </a:t>
              </a:r>
              <a:r>
                <a:rPr lang="en-US" sz="4745" spc="37">
                  <a:solidFill>
                    <a:srgbClr val="FFFFFF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C</a:t>
              </a:r>
              <a:r>
                <a:rPr lang="en-US" sz="4745" spc="37">
                  <a:solidFill>
                    <a:srgbClr val="FFFFFF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ONCEPTOS A TENER EN CUENTA</a:t>
              </a:r>
            </a:p>
          </p:txBody>
        </p:sp>
        <p:sp>
          <p:nvSpPr>
            <p:cNvPr name="TextBox 22" id="22"/>
            <p:cNvSpPr txBox="true"/>
            <p:nvPr/>
          </p:nvSpPr>
          <p:spPr>
            <a:xfrm rot="0">
              <a:off x="10270510" y="4420055"/>
              <a:ext cx="5905076" cy="69015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4407"/>
                </a:lnSpc>
                <a:spcBef>
                  <a:spcPct val="0"/>
                </a:spcBef>
              </a:pPr>
              <a:r>
                <a:rPr lang="en-US" b="true" sz="3193" spc="73">
                  <a:solidFill>
                    <a:srgbClr val="231F2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Corriente Eléctrica</a:t>
              </a:r>
            </a:p>
          </p:txBody>
        </p:sp>
        <p:sp>
          <p:nvSpPr>
            <p:cNvPr name="TextBox 23" id="23"/>
            <p:cNvSpPr txBox="true"/>
            <p:nvPr/>
          </p:nvSpPr>
          <p:spPr>
            <a:xfrm rot="0">
              <a:off x="10270510" y="6565186"/>
              <a:ext cx="5265865" cy="66606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4239"/>
                </a:lnSpc>
                <a:spcBef>
                  <a:spcPct val="0"/>
                </a:spcBef>
              </a:pPr>
              <a:r>
                <a:rPr lang="en-US" b="true" sz="3071" spc="70">
                  <a:solidFill>
                    <a:srgbClr val="231F2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Circuito Eléctrico</a:t>
              </a:r>
            </a:p>
          </p:txBody>
        </p:sp>
        <p:sp>
          <p:nvSpPr>
            <p:cNvPr name="TextBox 24" id="24"/>
            <p:cNvSpPr txBox="true"/>
            <p:nvPr/>
          </p:nvSpPr>
          <p:spPr>
            <a:xfrm rot="0">
              <a:off x="10330747" y="8685223"/>
              <a:ext cx="8546368" cy="64242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4141"/>
                </a:lnSpc>
                <a:spcBef>
                  <a:spcPct val="0"/>
                </a:spcBef>
              </a:pPr>
              <a:r>
                <a:rPr lang="en-US" b="true" sz="3000" spc="69">
                  <a:solidFill>
                    <a:srgbClr val="231F2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Circuito de Corriente Contínua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0" y="-7563"/>
            <a:ext cx="18288000" cy="10674983"/>
            <a:chOff x="0" y="0"/>
            <a:chExt cx="24384000" cy="14233310"/>
          </a:xfrm>
        </p:grpSpPr>
        <p:grpSp>
          <p:nvGrpSpPr>
            <p:cNvPr name="Group 4" id="4"/>
            <p:cNvGrpSpPr/>
            <p:nvPr/>
          </p:nvGrpSpPr>
          <p:grpSpPr>
            <a:xfrm rot="0">
              <a:off x="5880253" y="0"/>
              <a:ext cx="2281281" cy="14233310"/>
              <a:chOff x="0" y="0"/>
              <a:chExt cx="450623" cy="2811518"/>
            </a:xfrm>
          </p:grpSpPr>
          <p:sp>
            <p:nvSpPr>
              <p:cNvPr name="Freeform 5" id="5"/>
              <p:cNvSpPr/>
              <p:nvPr/>
            </p:nvSpPr>
            <p:spPr>
              <a:xfrm flipH="false" flipV="false" rot="0">
                <a:off x="0" y="0"/>
                <a:ext cx="450623" cy="2811518"/>
              </a:xfrm>
              <a:custGeom>
                <a:avLst/>
                <a:gdLst/>
                <a:ahLst/>
                <a:cxnLst/>
                <a:rect r="r" b="b" t="t" l="l"/>
                <a:pathLst>
                  <a:path h="2811518" w="450623">
                    <a:moveTo>
                      <a:pt x="0" y="0"/>
                    </a:moveTo>
                    <a:lnTo>
                      <a:pt x="450623" y="0"/>
                    </a:lnTo>
                    <a:lnTo>
                      <a:pt x="450623" y="2811518"/>
                    </a:lnTo>
                    <a:lnTo>
                      <a:pt x="0" y="2811518"/>
                    </a:lnTo>
                    <a:close/>
                  </a:path>
                </a:pathLst>
              </a:custGeom>
              <a:gradFill rotWithShape="true">
                <a:gsLst>
                  <a:gs pos="0">
                    <a:srgbClr val="696969">
                      <a:alpha val="72000"/>
                    </a:srgbClr>
                  </a:gs>
                  <a:gs pos="33333">
                    <a:srgbClr val="B4B4B4">
                      <a:alpha val="82500"/>
                    </a:srgbClr>
                  </a:gs>
                  <a:gs pos="66667">
                    <a:srgbClr val="EEEEEE">
                      <a:alpha val="70500"/>
                    </a:srgbClr>
                  </a:gs>
                  <a:gs pos="100000">
                    <a:srgbClr val="FBFBFB">
                      <a:alpha val="22000"/>
                    </a:srgbClr>
                  </a:gs>
                </a:gsLst>
                <a:lin ang="0"/>
              </a:gradFill>
              <a:ln cap="sq">
                <a:noFill/>
                <a:prstDash val="solid"/>
                <a:miter/>
              </a:ln>
            </p:spPr>
          </p:sp>
          <p:sp>
            <p:nvSpPr>
              <p:cNvPr name="TextBox 6" id="6"/>
              <p:cNvSpPr txBox="true"/>
              <p:nvPr/>
            </p:nvSpPr>
            <p:spPr>
              <a:xfrm>
                <a:off x="0" y="-19050"/>
                <a:ext cx="450623" cy="2830568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 marL="0" indent="0" lvl="0">
                  <a:lnSpc>
                    <a:spcPts val="2859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Freeform 7" id="7"/>
            <p:cNvSpPr/>
            <p:nvPr/>
          </p:nvSpPr>
          <p:spPr>
            <a:xfrm flipH="false" flipV="false" rot="0">
              <a:off x="0" y="10084"/>
              <a:ext cx="6627715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6627715">
                  <a:moveTo>
                    <a:pt x="0" y="0"/>
                  </a:moveTo>
                  <a:lnTo>
                    <a:pt x="6627715" y="0"/>
                  </a:lnTo>
                  <a:lnTo>
                    <a:pt x="6627715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25254" t="0" r="-25254" b="0"/>
              </a:stretch>
            </a:blipFill>
          </p:spPr>
        </p:sp>
        <p:grpSp>
          <p:nvGrpSpPr>
            <p:cNvPr name="Group 8" id="8"/>
            <p:cNvGrpSpPr/>
            <p:nvPr/>
          </p:nvGrpSpPr>
          <p:grpSpPr>
            <a:xfrm rot="0">
              <a:off x="6627715" y="10084"/>
              <a:ext cx="17756285" cy="1250052"/>
              <a:chOff x="0" y="0"/>
              <a:chExt cx="3507414" cy="246924"/>
            </a:xfrm>
          </p:grpSpPr>
          <p:sp>
            <p:nvSpPr>
              <p:cNvPr name="Freeform 9" id="9"/>
              <p:cNvSpPr/>
              <p:nvPr/>
            </p:nvSpPr>
            <p:spPr>
              <a:xfrm flipH="false" flipV="false" rot="0">
                <a:off x="0" y="0"/>
                <a:ext cx="3507415" cy="246924"/>
              </a:xfrm>
              <a:custGeom>
                <a:avLst/>
                <a:gdLst/>
                <a:ahLst/>
                <a:cxnLst/>
                <a:rect r="r" b="b" t="t" l="l"/>
                <a:pathLst>
                  <a:path h="246924" w="3507415">
                    <a:moveTo>
                      <a:pt x="0" y="0"/>
                    </a:moveTo>
                    <a:lnTo>
                      <a:pt x="3507415" y="0"/>
                    </a:lnTo>
                    <a:lnTo>
                      <a:pt x="3507415" y="246924"/>
                    </a:lnTo>
                    <a:lnTo>
                      <a:pt x="0" y="246924"/>
                    </a:lnTo>
                    <a:close/>
                  </a:path>
                </a:pathLst>
              </a:custGeom>
              <a:solidFill>
                <a:srgbClr val="999999"/>
              </a:solidFill>
            </p:spPr>
          </p:sp>
          <p:sp>
            <p:nvSpPr>
              <p:cNvPr name="TextBox 10" id="10"/>
              <p:cNvSpPr txBox="true"/>
              <p:nvPr/>
            </p:nvSpPr>
            <p:spPr>
              <a:xfrm>
                <a:off x="0" y="-28575"/>
                <a:ext cx="3507414" cy="27549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4939"/>
                  </a:lnSpc>
                </a:pPr>
                <a:r>
                  <a:rPr lang="en-US" sz="3799">
                    <a:solidFill>
                      <a:srgbClr val="000000"/>
                    </a:solidFill>
                    <a:latin typeface="League Spartan"/>
                    <a:ea typeface="League Spartan"/>
                    <a:cs typeface="League Spartan"/>
                    <a:sym typeface="League Spartan"/>
                  </a:rPr>
                  <a:t>Aplicaciones</a:t>
                </a:r>
              </a:p>
            </p:txBody>
          </p:sp>
        </p:grpSp>
        <p:grpSp>
          <p:nvGrpSpPr>
            <p:cNvPr name="Group 11" id="11"/>
            <p:cNvGrpSpPr/>
            <p:nvPr/>
          </p:nvGrpSpPr>
          <p:grpSpPr>
            <a:xfrm rot="0">
              <a:off x="7694852" y="3944775"/>
              <a:ext cx="15208911" cy="2738145"/>
              <a:chOff x="0" y="0"/>
              <a:chExt cx="3004229" cy="540868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0"/>
                <a:ext cx="3004229" cy="540868"/>
              </a:xfrm>
              <a:custGeom>
                <a:avLst/>
                <a:gdLst/>
                <a:ahLst/>
                <a:cxnLst/>
                <a:rect r="r" b="b" t="t" l="l"/>
                <a:pathLst>
                  <a:path h="540868" w="3004229">
                    <a:moveTo>
                      <a:pt x="11538" y="0"/>
                    </a:moveTo>
                    <a:lnTo>
                      <a:pt x="2992691" y="0"/>
                    </a:lnTo>
                    <a:cubicBezTo>
                      <a:pt x="2995751" y="0"/>
                      <a:pt x="2998686" y="1216"/>
                      <a:pt x="3000850" y="3379"/>
                    </a:cubicBezTo>
                    <a:cubicBezTo>
                      <a:pt x="3003014" y="5543"/>
                      <a:pt x="3004229" y="8478"/>
                      <a:pt x="3004229" y="11538"/>
                    </a:cubicBezTo>
                    <a:lnTo>
                      <a:pt x="3004229" y="529330"/>
                    </a:lnTo>
                    <a:cubicBezTo>
                      <a:pt x="3004229" y="535702"/>
                      <a:pt x="2999063" y="540868"/>
                      <a:pt x="2992691" y="540868"/>
                    </a:cubicBezTo>
                    <a:lnTo>
                      <a:pt x="11538" y="540868"/>
                    </a:lnTo>
                    <a:cubicBezTo>
                      <a:pt x="8478" y="540868"/>
                      <a:pt x="5543" y="539652"/>
                      <a:pt x="3379" y="537489"/>
                    </a:cubicBezTo>
                    <a:cubicBezTo>
                      <a:pt x="1216" y="535325"/>
                      <a:pt x="0" y="532390"/>
                      <a:pt x="0" y="529330"/>
                    </a:cubicBezTo>
                    <a:lnTo>
                      <a:pt x="0" y="11538"/>
                    </a:lnTo>
                    <a:cubicBezTo>
                      <a:pt x="0" y="5166"/>
                      <a:pt x="5166" y="0"/>
                      <a:pt x="11538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13" id="13"/>
              <p:cNvSpPr txBox="true"/>
              <p:nvPr/>
            </p:nvSpPr>
            <p:spPr>
              <a:xfrm>
                <a:off x="0" y="-19050"/>
                <a:ext cx="3004229" cy="559918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l">
                  <a:lnSpc>
                    <a:spcPts val="3899"/>
                  </a:lnSpc>
                </a:pPr>
                <a:r>
                  <a:rPr lang="en-US" sz="2999" b="true">
                    <a:solidFill>
                      <a:srgbClr val="000000"/>
                    </a:solidFill>
                    <a:latin typeface="Montserrat Bold"/>
                    <a:ea typeface="Montserrat Bold"/>
                    <a:cs typeface="Montserrat Bold"/>
                    <a:sym typeface="Montserrat Bold"/>
                  </a:rPr>
                  <a:t> Funcionamiento</a:t>
                </a:r>
              </a:p>
              <a:p>
                <a:pPr algn="l">
                  <a:lnSpc>
                    <a:spcPts val="3509"/>
                  </a:lnSpc>
                </a:pPr>
                <a:r>
                  <a:rPr lang="en-US" sz="2699">
                    <a:solidFill>
                      <a:srgbClr val="000000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 Una corriente eléctrica atraviesa un filamento de tungsteno, por su resistencia se calienta y así emite luz y calor. El gas inerte evita que el filamento se queme rápidamente.</a:t>
                </a:r>
              </a:p>
            </p:txBody>
          </p:sp>
        </p:grpSp>
        <p:grpSp>
          <p:nvGrpSpPr>
            <p:cNvPr name="Group 14" id="14"/>
            <p:cNvGrpSpPr/>
            <p:nvPr/>
          </p:nvGrpSpPr>
          <p:grpSpPr>
            <a:xfrm rot="0">
              <a:off x="7718672" y="6925619"/>
              <a:ext cx="9954491" cy="2738145"/>
              <a:chOff x="0" y="0"/>
              <a:chExt cx="1966319" cy="540868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1966319" cy="540868"/>
              </a:xfrm>
              <a:custGeom>
                <a:avLst/>
                <a:gdLst/>
                <a:ahLst/>
                <a:cxnLst/>
                <a:rect r="r" b="b" t="t" l="l"/>
                <a:pathLst>
                  <a:path h="540868" w="1966319">
                    <a:moveTo>
                      <a:pt x="17629" y="0"/>
                    </a:moveTo>
                    <a:lnTo>
                      <a:pt x="1948691" y="0"/>
                    </a:lnTo>
                    <a:cubicBezTo>
                      <a:pt x="1953366" y="0"/>
                      <a:pt x="1957850" y="1857"/>
                      <a:pt x="1961156" y="5163"/>
                    </a:cubicBezTo>
                    <a:cubicBezTo>
                      <a:pt x="1964462" y="8469"/>
                      <a:pt x="1966319" y="12953"/>
                      <a:pt x="1966319" y="17629"/>
                    </a:cubicBezTo>
                    <a:lnTo>
                      <a:pt x="1966319" y="523239"/>
                    </a:lnTo>
                    <a:cubicBezTo>
                      <a:pt x="1966319" y="532975"/>
                      <a:pt x="1958427" y="540868"/>
                      <a:pt x="1948691" y="540868"/>
                    </a:cubicBezTo>
                    <a:lnTo>
                      <a:pt x="17629" y="540868"/>
                    </a:lnTo>
                    <a:cubicBezTo>
                      <a:pt x="12953" y="540868"/>
                      <a:pt x="8469" y="539011"/>
                      <a:pt x="5163" y="535705"/>
                    </a:cubicBezTo>
                    <a:cubicBezTo>
                      <a:pt x="1857" y="532399"/>
                      <a:pt x="0" y="527915"/>
                      <a:pt x="0" y="523239"/>
                    </a:cubicBezTo>
                    <a:lnTo>
                      <a:pt x="0" y="17629"/>
                    </a:lnTo>
                    <a:cubicBezTo>
                      <a:pt x="0" y="12953"/>
                      <a:pt x="1857" y="8469"/>
                      <a:pt x="5163" y="5163"/>
                    </a:cubicBezTo>
                    <a:cubicBezTo>
                      <a:pt x="8469" y="1857"/>
                      <a:pt x="12953" y="0"/>
                      <a:pt x="17629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16" id="16"/>
              <p:cNvSpPr txBox="true"/>
              <p:nvPr/>
            </p:nvSpPr>
            <p:spPr>
              <a:xfrm>
                <a:off x="0" y="-19050"/>
                <a:ext cx="1966319" cy="559918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just">
                  <a:lnSpc>
                    <a:spcPts val="3899"/>
                  </a:lnSpc>
                </a:pPr>
                <a:r>
                  <a:rPr lang="en-US" sz="2999" b="true">
                    <a:solidFill>
                      <a:srgbClr val="000000"/>
                    </a:solidFill>
                    <a:latin typeface="Montserrat Bold"/>
                    <a:ea typeface="Montserrat Bold"/>
                    <a:cs typeface="Montserrat Bold"/>
                    <a:sym typeface="Montserrat Bold"/>
                  </a:rPr>
                  <a:t>Materiales</a:t>
                </a:r>
              </a:p>
              <a:p>
                <a:pPr algn="just" marL="582927" indent="-291463" lvl="1">
                  <a:lnSpc>
                    <a:spcPts val="3509"/>
                  </a:lnSpc>
                  <a:buFont typeface="Arial"/>
                  <a:buChar char="•"/>
                </a:pPr>
                <a:r>
                  <a:rPr lang="en-US" sz="2699">
                    <a:solidFill>
                      <a:srgbClr val="000000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Filamento: tungsteno</a:t>
                </a:r>
              </a:p>
              <a:p>
                <a:pPr algn="just" marL="582927" indent="-291463" lvl="1">
                  <a:lnSpc>
                    <a:spcPts val="3509"/>
                  </a:lnSpc>
                  <a:buFont typeface="Arial"/>
                  <a:buChar char="•"/>
                </a:pPr>
                <a:r>
                  <a:rPr lang="en-US" sz="2699">
                    <a:solidFill>
                      <a:srgbClr val="000000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Bulbo: vidrio</a:t>
                </a:r>
              </a:p>
              <a:p>
                <a:pPr algn="just" marL="582927" indent="-291463" lvl="1">
                  <a:lnSpc>
                    <a:spcPts val="3509"/>
                  </a:lnSpc>
                  <a:buFont typeface="Arial"/>
                  <a:buChar char="•"/>
                </a:pPr>
                <a:r>
                  <a:rPr lang="en-US" sz="2699">
                    <a:solidFill>
                      <a:srgbClr val="000000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Gas inerte: argón o nitrógeno</a:t>
                </a:r>
              </a:p>
            </p:txBody>
          </p:sp>
        </p:grpSp>
        <p:grpSp>
          <p:nvGrpSpPr>
            <p:cNvPr name="Group 17" id="17"/>
            <p:cNvGrpSpPr/>
            <p:nvPr/>
          </p:nvGrpSpPr>
          <p:grpSpPr>
            <a:xfrm rot="0">
              <a:off x="7718672" y="9906464"/>
              <a:ext cx="15185091" cy="3322345"/>
              <a:chOff x="0" y="0"/>
              <a:chExt cx="2999524" cy="656266"/>
            </a:xfrm>
          </p:grpSpPr>
          <p:sp>
            <p:nvSpPr>
              <p:cNvPr name="Freeform 18" id="18"/>
              <p:cNvSpPr/>
              <p:nvPr/>
            </p:nvSpPr>
            <p:spPr>
              <a:xfrm flipH="false" flipV="false" rot="0">
                <a:off x="0" y="0"/>
                <a:ext cx="2999524" cy="656266"/>
              </a:xfrm>
              <a:custGeom>
                <a:avLst/>
                <a:gdLst/>
                <a:ahLst/>
                <a:cxnLst/>
                <a:rect r="r" b="b" t="t" l="l"/>
                <a:pathLst>
                  <a:path h="656266" w="2999524">
                    <a:moveTo>
                      <a:pt x="11556" y="0"/>
                    </a:moveTo>
                    <a:lnTo>
                      <a:pt x="2987968" y="0"/>
                    </a:lnTo>
                    <a:cubicBezTo>
                      <a:pt x="2991033" y="0"/>
                      <a:pt x="2993972" y="1218"/>
                      <a:pt x="2996139" y="3385"/>
                    </a:cubicBezTo>
                    <a:cubicBezTo>
                      <a:pt x="2998307" y="5552"/>
                      <a:pt x="2999524" y="8491"/>
                      <a:pt x="2999524" y="11556"/>
                    </a:cubicBezTo>
                    <a:lnTo>
                      <a:pt x="2999524" y="644709"/>
                    </a:lnTo>
                    <a:cubicBezTo>
                      <a:pt x="2999524" y="647774"/>
                      <a:pt x="2998307" y="650714"/>
                      <a:pt x="2996139" y="652881"/>
                    </a:cubicBezTo>
                    <a:cubicBezTo>
                      <a:pt x="2993972" y="655048"/>
                      <a:pt x="2991033" y="656266"/>
                      <a:pt x="2987968" y="656266"/>
                    </a:cubicBezTo>
                    <a:lnTo>
                      <a:pt x="11556" y="656266"/>
                    </a:lnTo>
                    <a:cubicBezTo>
                      <a:pt x="8491" y="656266"/>
                      <a:pt x="5552" y="655048"/>
                      <a:pt x="3385" y="652881"/>
                    </a:cubicBezTo>
                    <a:cubicBezTo>
                      <a:pt x="1218" y="650714"/>
                      <a:pt x="0" y="647774"/>
                      <a:pt x="0" y="644709"/>
                    </a:cubicBezTo>
                    <a:lnTo>
                      <a:pt x="0" y="11556"/>
                    </a:lnTo>
                    <a:cubicBezTo>
                      <a:pt x="0" y="8491"/>
                      <a:pt x="1218" y="5552"/>
                      <a:pt x="3385" y="3385"/>
                    </a:cubicBezTo>
                    <a:cubicBezTo>
                      <a:pt x="5552" y="1218"/>
                      <a:pt x="8491" y="0"/>
                      <a:pt x="11556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19" id="19"/>
              <p:cNvSpPr txBox="true"/>
              <p:nvPr/>
            </p:nvSpPr>
            <p:spPr>
              <a:xfrm>
                <a:off x="0" y="-19050"/>
                <a:ext cx="2999524" cy="675316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l">
                  <a:lnSpc>
                    <a:spcPts val="3899"/>
                  </a:lnSpc>
                </a:pPr>
                <a:r>
                  <a:rPr lang="en-US" sz="2999" b="true">
                    <a:solidFill>
                      <a:srgbClr val="000000"/>
                    </a:solidFill>
                    <a:latin typeface="Montserrat Bold"/>
                    <a:ea typeface="Montserrat Bold"/>
                    <a:cs typeface="Montserrat Bold"/>
                    <a:sym typeface="Montserrat Bold"/>
                  </a:rPr>
                  <a:t>Eficiencia</a:t>
                </a:r>
              </a:p>
              <a:p>
                <a:pPr algn="l">
                  <a:lnSpc>
                    <a:spcPts val="3509"/>
                  </a:lnSpc>
                </a:pPr>
                <a:r>
                  <a:rPr lang="en-US" sz="2699">
                    <a:solidFill>
                      <a:srgbClr val="000000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 </a:t>
                </a:r>
                <a:r>
                  <a:rPr lang="en-US" sz="2699">
                    <a:solidFill>
                      <a:srgbClr val="000000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Solo el 5% de la energía utilizada se transforma en luz, el resto es calor.</a:t>
                </a:r>
              </a:p>
              <a:p>
                <a:pPr algn="l">
                  <a:lnSpc>
                    <a:spcPts val="3509"/>
                  </a:lnSpc>
                </a:pPr>
                <a:r>
                  <a:rPr lang="en-US" sz="2699">
                    <a:solidFill>
                      <a:srgbClr val="000000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 Uso en declive al ser reemplazadas por tecnologías más eficientes</a:t>
                </a:r>
              </a:p>
            </p:txBody>
          </p:sp>
        </p:grpSp>
        <p:sp>
          <p:nvSpPr>
            <p:cNvPr name="TextBox 20" id="20"/>
            <p:cNvSpPr txBox="true"/>
            <p:nvPr/>
          </p:nvSpPr>
          <p:spPr>
            <a:xfrm rot="0">
              <a:off x="7020894" y="1638103"/>
              <a:ext cx="14465714" cy="106704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6601"/>
                </a:lnSpc>
                <a:spcBef>
                  <a:spcPct val="0"/>
                </a:spcBef>
              </a:pPr>
              <a:r>
                <a:rPr lang="en-US" sz="4783" spc="167">
                  <a:solidFill>
                    <a:srgbClr val="010101"/>
                  </a:solidFill>
                  <a:latin typeface="Archivo Black"/>
                  <a:ea typeface="Archivo Black"/>
                  <a:cs typeface="Archivo Black"/>
                  <a:sym typeface="Archivo Black"/>
                </a:rPr>
                <a:t>LÁMPARAS INCANDESCENTES</a:t>
              </a:r>
            </a:p>
          </p:txBody>
        </p:sp>
        <p:sp>
          <p:nvSpPr>
            <p:cNvPr name="TextBox 21" id="21"/>
            <p:cNvSpPr txBox="true"/>
            <p:nvPr/>
          </p:nvSpPr>
          <p:spPr>
            <a:xfrm rot="0">
              <a:off x="15299307" y="2686098"/>
              <a:ext cx="8526621" cy="4643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859"/>
                </a:lnSpc>
                <a:spcBef>
                  <a:spcPct val="0"/>
                </a:spcBef>
              </a:pPr>
              <a:r>
                <a:rPr lang="en-US" sz="2199">
                  <a:solidFill>
                    <a:srgbClr val="01010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Transforman la energía eléctrica en luz y calor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0" y="45581"/>
            <a:ext cx="23694559" cy="10195839"/>
            <a:chOff x="0" y="0"/>
            <a:chExt cx="31592745" cy="1359445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23867" y="8046634"/>
              <a:ext cx="24360133" cy="5547817"/>
            </a:xfrm>
            <a:custGeom>
              <a:avLst/>
              <a:gdLst/>
              <a:ahLst/>
              <a:cxnLst/>
              <a:rect r="r" b="b" t="t" l="l"/>
              <a:pathLst>
                <a:path h="5547817" w="24360133">
                  <a:moveTo>
                    <a:pt x="0" y="0"/>
                  </a:moveTo>
                  <a:lnTo>
                    <a:pt x="24360133" y="0"/>
                  </a:lnTo>
                  <a:lnTo>
                    <a:pt x="24360133" y="5547818"/>
                  </a:lnTo>
                  <a:lnTo>
                    <a:pt x="0" y="55478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-135838" r="0" b="-56358"/>
              </a:stretch>
            </a:blipFill>
          </p:spPr>
        </p:sp>
        <p:grpSp>
          <p:nvGrpSpPr>
            <p:cNvPr name="Group 5" id="5"/>
            <p:cNvGrpSpPr/>
            <p:nvPr/>
          </p:nvGrpSpPr>
          <p:grpSpPr>
            <a:xfrm rot="-5400000">
              <a:off x="11466325" y="-4469992"/>
              <a:ext cx="1451351" cy="24384000"/>
              <a:chOff x="0" y="0"/>
              <a:chExt cx="286687" cy="4816593"/>
            </a:xfrm>
          </p:grpSpPr>
          <p:sp>
            <p:nvSpPr>
              <p:cNvPr name="Freeform 6" id="6"/>
              <p:cNvSpPr/>
              <p:nvPr/>
            </p:nvSpPr>
            <p:spPr>
              <a:xfrm flipH="false" flipV="false" rot="0">
                <a:off x="0" y="0"/>
                <a:ext cx="286687" cy="4816592"/>
              </a:xfrm>
              <a:custGeom>
                <a:avLst/>
                <a:gdLst/>
                <a:ahLst/>
                <a:cxnLst/>
                <a:rect r="r" b="b" t="t" l="l"/>
                <a:pathLst>
                  <a:path h="4816592" w="286687">
                    <a:moveTo>
                      <a:pt x="0" y="0"/>
                    </a:moveTo>
                    <a:lnTo>
                      <a:pt x="286687" y="0"/>
                    </a:lnTo>
                    <a:lnTo>
                      <a:pt x="286687" y="4816592"/>
                    </a:lnTo>
                    <a:lnTo>
                      <a:pt x="0" y="4816592"/>
                    </a:lnTo>
                    <a:close/>
                  </a:path>
                </a:pathLst>
              </a:custGeom>
              <a:gradFill rotWithShape="true">
                <a:gsLst>
                  <a:gs pos="0">
                    <a:srgbClr val="696969">
                      <a:alpha val="41040"/>
                    </a:srgbClr>
                  </a:gs>
                  <a:gs pos="33333">
                    <a:srgbClr val="B4B4B4">
                      <a:alpha val="47025"/>
                    </a:srgbClr>
                  </a:gs>
                  <a:gs pos="66667">
                    <a:srgbClr val="EEEEEE">
                      <a:alpha val="40185"/>
                    </a:srgbClr>
                  </a:gs>
                  <a:gs pos="100000">
                    <a:srgbClr val="FBFBFB">
                      <a:alpha val="12540"/>
                    </a:srgbClr>
                  </a:gs>
                </a:gsLst>
                <a:lin ang="0"/>
              </a:gradFill>
              <a:ln cap="sq">
                <a:noFill/>
                <a:prstDash val="solid"/>
                <a:miter/>
              </a:ln>
            </p:spPr>
          </p:sp>
          <p:sp>
            <p:nvSpPr>
              <p:cNvPr name="TextBox 7" id="7"/>
              <p:cNvSpPr txBox="true"/>
              <p:nvPr/>
            </p:nvSpPr>
            <p:spPr>
              <a:xfrm>
                <a:off x="0" y="-19050"/>
                <a:ext cx="286687" cy="4835643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 marL="0" indent="0" lvl="0">
                  <a:lnSpc>
                    <a:spcPts val="28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8" id="8"/>
            <p:cNvGrpSpPr/>
            <p:nvPr/>
          </p:nvGrpSpPr>
          <p:grpSpPr>
            <a:xfrm rot="0">
              <a:off x="1161159" y="4354124"/>
              <a:ext cx="6126673" cy="4764655"/>
              <a:chOff x="0" y="0"/>
              <a:chExt cx="1210207" cy="941166"/>
            </a:xfrm>
          </p:grpSpPr>
          <p:sp>
            <p:nvSpPr>
              <p:cNvPr name="Freeform 9" id="9"/>
              <p:cNvSpPr/>
              <p:nvPr/>
            </p:nvSpPr>
            <p:spPr>
              <a:xfrm flipH="false" flipV="false" rot="0">
                <a:off x="0" y="0"/>
                <a:ext cx="1210207" cy="941166"/>
              </a:xfrm>
              <a:custGeom>
                <a:avLst/>
                <a:gdLst/>
                <a:ahLst/>
                <a:cxnLst/>
                <a:rect r="r" b="b" t="t" l="l"/>
                <a:pathLst>
                  <a:path h="941166" w="1210207">
                    <a:moveTo>
                      <a:pt x="33697" y="0"/>
                    </a:moveTo>
                    <a:lnTo>
                      <a:pt x="1176510" y="0"/>
                    </a:lnTo>
                    <a:cubicBezTo>
                      <a:pt x="1195120" y="0"/>
                      <a:pt x="1210207" y="15087"/>
                      <a:pt x="1210207" y="33697"/>
                    </a:cubicBezTo>
                    <a:lnTo>
                      <a:pt x="1210207" y="907469"/>
                    </a:lnTo>
                    <a:cubicBezTo>
                      <a:pt x="1210207" y="916406"/>
                      <a:pt x="1206657" y="924977"/>
                      <a:pt x="1200337" y="931297"/>
                    </a:cubicBezTo>
                    <a:cubicBezTo>
                      <a:pt x="1194018" y="937616"/>
                      <a:pt x="1185447" y="941166"/>
                      <a:pt x="1176510" y="941166"/>
                    </a:cubicBezTo>
                    <a:lnTo>
                      <a:pt x="33697" y="941166"/>
                    </a:lnTo>
                    <a:cubicBezTo>
                      <a:pt x="24760" y="941166"/>
                      <a:pt x="16189" y="937616"/>
                      <a:pt x="9870" y="931297"/>
                    </a:cubicBezTo>
                    <a:cubicBezTo>
                      <a:pt x="3550" y="924977"/>
                      <a:pt x="0" y="916406"/>
                      <a:pt x="0" y="907469"/>
                    </a:cubicBezTo>
                    <a:lnTo>
                      <a:pt x="0" y="33697"/>
                    </a:lnTo>
                    <a:cubicBezTo>
                      <a:pt x="0" y="24760"/>
                      <a:pt x="3550" y="16189"/>
                      <a:pt x="9870" y="9870"/>
                    </a:cubicBezTo>
                    <a:cubicBezTo>
                      <a:pt x="16189" y="3550"/>
                      <a:pt x="24760" y="0"/>
                      <a:pt x="3369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63636"/>
                </a:solidFill>
                <a:prstDash val="solid"/>
                <a:miter/>
              </a:ln>
            </p:spPr>
          </p:sp>
          <p:sp>
            <p:nvSpPr>
              <p:cNvPr name="TextBox 10" id="10"/>
              <p:cNvSpPr txBox="true"/>
              <p:nvPr/>
            </p:nvSpPr>
            <p:spPr>
              <a:xfrm>
                <a:off x="0" y="-76200"/>
                <a:ext cx="1210207" cy="1017366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4499"/>
                  </a:lnSpc>
                </a:pPr>
                <a:r>
                  <a:rPr lang="en-US" sz="2999" b="true">
                    <a:solidFill>
                      <a:srgbClr val="000000"/>
                    </a:solidFill>
                    <a:latin typeface="Montserrat Bold"/>
                    <a:ea typeface="Montserrat Bold"/>
                    <a:cs typeface="Montserrat Bold"/>
                    <a:sym typeface="Montserrat Bold"/>
                  </a:rPr>
                  <a:t>Funcionamiento:</a:t>
                </a:r>
              </a:p>
              <a:p>
                <a:pPr algn="ctr">
                  <a:lnSpc>
                    <a:spcPts val="4049"/>
                  </a:lnSpc>
                </a:pPr>
                <a:r>
                  <a:rPr lang="en-US" sz="2699">
                    <a:solidFill>
                      <a:srgbClr val="000000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la resistencia eléctrica de los materiales produce calor al paso de la corriente. </a:t>
                </a:r>
              </a:p>
            </p:txBody>
          </p:sp>
        </p:grpSp>
        <p:grpSp>
          <p:nvGrpSpPr>
            <p:cNvPr name="Group 11" id="11"/>
            <p:cNvGrpSpPr/>
            <p:nvPr/>
          </p:nvGrpSpPr>
          <p:grpSpPr>
            <a:xfrm rot="0">
              <a:off x="7912266" y="4354124"/>
              <a:ext cx="6126673" cy="4764655"/>
              <a:chOff x="0" y="0"/>
              <a:chExt cx="1210207" cy="941166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0"/>
                <a:ext cx="1210207" cy="941166"/>
              </a:xfrm>
              <a:custGeom>
                <a:avLst/>
                <a:gdLst/>
                <a:ahLst/>
                <a:cxnLst/>
                <a:rect r="r" b="b" t="t" l="l"/>
                <a:pathLst>
                  <a:path h="941166" w="1210207">
                    <a:moveTo>
                      <a:pt x="33697" y="0"/>
                    </a:moveTo>
                    <a:lnTo>
                      <a:pt x="1176510" y="0"/>
                    </a:lnTo>
                    <a:cubicBezTo>
                      <a:pt x="1195120" y="0"/>
                      <a:pt x="1210207" y="15087"/>
                      <a:pt x="1210207" y="33697"/>
                    </a:cubicBezTo>
                    <a:lnTo>
                      <a:pt x="1210207" y="907469"/>
                    </a:lnTo>
                    <a:cubicBezTo>
                      <a:pt x="1210207" y="916406"/>
                      <a:pt x="1206657" y="924977"/>
                      <a:pt x="1200337" y="931297"/>
                    </a:cubicBezTo>
                    <a:cubicBezTo>
                      <a:pt x="1194018" y="937616"/>
                      <a:pt x="1185447" y="941166"/>
                      <a:pt x="1176510" y="941166"/>
                    </a:cubicBezTo>
                    <a:lnTo>
                      <a:pt x="33697" y="941166"/>
                    </a:lnTo>
                    <a:cubicBezTo>
                      <a:pt x="24760" y="941166"/>
                      <a:pt x="16189" y="937616"/>
                      <a:pt x="9870" y="931297"/>
                    </a:cubicBezTo>
                    <a:cubicBezTo>
                      <a:pt x="3550" y="924977"/>
                      <a:pt x="0" y="916406"/>
                      <a:pt x="0" y="907469"/>
                    </a:cubicBezTo>
                    <a:lnTo>
                      <a:pt x="0" y="33697"/>
                    </a:lnTo>
                    <a:cubicBezTo>
                      <a:pt x="0" y="24760"/>
                      <a:pt x="3550" y="16189"/>
                      <a:pt x="9870" y="9870"/>
                    </a:cubicBezTo>
                    <a:cubicBezTo>
                      <a:pt x="16189" y="3550"/>
                      <a:pt x="24760" y="0"/>
                      <a:pt x="3369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63636"/>
                </a:solidFill>
                <a:prstDash val="solid"/>
                <a:miter/>
              </a:ln>
            </p:spPr>
          </p:sp>
          <p:sp>
            <p:nvSpPr>
              <p:cNvPr name="TextBox 13" id="13"/>
              <p:cNvSpPr txBox="true"/>
              <p:nvPr/>
            </p:nvSpPr>
            <p:spPr>
              <a:xfrm>
                <a:off x="0" y="-76200"/>
                <a:ext cx="1210207" cy="1017366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4499"/>
                  </a:lnSpc>
                </a:pPr>
                <a:r>
                  <a:rPr lang="en-US" sz="2999" b="true">
                    <a:solidFill>
                      <a:srgbClr val="000000"/>
                    </a:solidFill>
                    <a:latin typeface="Montserrat Bold"/>
                    <a:ea typeface="Montserrat Bold"/>
                    <a:cs typeface="Montserrat Bold"/>
                    <a:sym typeface="Montserrat Bold"/>
                  </a:rPr>
                  <a:t>Tipos de soldaduras:</a:t>
                </a:r>
              </a:p>
              <a:p>
                <a:pPr algn="l" marL="582927" indent="-291463" lvl="1">
                  <a:lnSpc>
                    <a:spcPts val="4049"/>
                  </a:lnSpc>
                  <a:buFont typeface="Arial"/>
                  <a:buChar char="•"/>
                </a:pPr>
                <a:r>
                  <a:rPr lang="en-US" sz="2699">
                    <a:solidFill>
                      <a:srgbClr val="000000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Por resistencia.</a:t>
                </a:r>
              </a:p>
              <a:p>
                <a:pPr algn="l" marL="582927" indent="-291463" lvl="1">
                  <a:lnSpc>
                    <a:spcPts val="4049"/>
                  </a:lnSpc>
                  <a:buFont typeface="Arial"/>
                  <a:buChar char="•"/>
                </a:pPr>
                <a:r>
                  <a:rPr lang="en-US" sz="2699">
                    <a:solidFill>
                      <a:srgbClr val="000000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Por arco eléctrico.</a:t>
                </a:r>
              </a:p>
              <a:p>
                <a:pPr algn="l" marL="582927" indent="-291463" lvl="1">
                  <a:lnSpc>
                    <a:spcPts val="4049"/>
                  </a:lnSpc>
                  <a:buFont typeface="Arial"/>
                  <a:buChar char="•"/>
                </a:pPr>
                <a:r>
                  <a:rPr lang="en-US" sz="2699">
                    <a:solidFill>
                      <a:srgbClr val="000000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MIG/MAG</a:t>
                </a:r>
              </a:p>
              <a:p>
                <a:pPr algn="ctr">
                  <a:lnSpc>
                    <a:spcPts val="3299"/>
                  </a:lnSpc>
                </a:pPr>
              </a:p>
            </p:txBody>
          </p:sp>
        </p:grpSp>
        <p:grpSp>
          <p:nvGrpSpPr>
            <p:cNvPr name="Group 14" id="14"/>
            <p:cNvGrpSpPr/>
            <p:nvPr/>
          </p:nvGrpSpPr>
          <p:grpSpPr>
            <a:xfrm rot="0">
              <a:off x="4659959" y="8438216"/>
              <a:ext cx="6126673" cy="4764655"/>
              <a:chOff x="0" y="0"/>
              <a:chExt cx="1210207" cy="941166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1210207" cy="941166"/>
              </a:xfrm>
              <a:custGeom>
                <a:avLst/>
                <a:gdLst/>
                <a:ahLst/>
                <a:cxnLst/>
                <a:rect r="r" b="b" t="t" l="l"/>
                <a:pathLst>
                  <a:path h="941166" w="1210207">
                    <a:moveTo>
                      <a:pt x="33697" y="0"/>
                    </a:moveTo>
                    <a:lnTo>
                      <a:pt x="1176510" y="0"/>
                    </a:lnTo>
                    <a:cubicBezTo>
                      <a:pt x="1195120" y="0"/>
                      <a:pt x="1210207" y="15087"/>
                      <a:pt x="1210207" y="33697"/>
                    </a:cubicBezTo>
                    <a:lnTo>
                      <a:pt x="1210207" y="907469"/>
                    </a:lnTo>
                    <a:cubicBezTo>
                      <a:pt x="1210207" y="916406"/>
                      <a:pt x="1206657" y="924977"/>
                      <a:pt x="1200337" y="931297"/>
                    </a:cubicBezTo>
                    <a:cubicBezTo>
                      <a:pt x="1194018" y="937616"/>
                      <a:pt x="1185447" y="941166"/>
                      <a:pt x="1176510" y="941166"/>
                    </a:cubicBezTo>
                    <a:lnTo>
                      <a:pt x="33697" y="941166"/>
                    </a:lnTo>
                    <a:cubicBezTo>
                      <a:pt x="24760" y="941166"/>
                      <a:pt x="16189" y="937616"/>
                      <a:pt x="9870" y="931297"/>
                    </a:cubicBezTo>
                    <a:cubicBezTo>
                      <a:pt x="3550" y="924977"/>
                      <a:pt x="0" y="916406"/>
                      <a:pt x="0" y="907469"/>
                    </a:cubicBezTo>
                    <a:lnTo>
                      <a:pt x="0" y="33697"/>
                    </a:lnTo>
                    <a:cubicBezTo>
                      <a:pt x="0" y="24760"/>
                      <a:pt x="3550" y="16189"/>
                      <a:pt x="9870" y="9870"/>
                    </a:cubicBezTo>
                    <a:cubicBezTo>
                      <a:pt x="16189" y="3550"/>
                      <a:pt x="24760" y="0"/>
                      <a:pt x="3369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63636"/>
                </a:solidFill>
                <a:prstDash val="solid"/>
                <a:miter/>
              </a:ln>
            </p:spPr>
          </p:sp>
          <p:sp>
            <p:nvSpPr>
              <p:cNvPr name="TextBox 16" id="16"/>
              <p:cNvSpPr txBox="true"/>
              <p:nvPr/>
            </p:nvSpPr>
            <p:spPr>
              <a:xfrm>
                <a:off x="0" y="-76200"/>
                <a:ext cx="1210207" cy="1017366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4499"/>
                  </a:lnSpc>
                </a:pPr>
                <a:r>
                  <a:rPr lang="en-US" sz="2999" b="true">
                    <a:solidFill>
                      <a:srgbClr val="000000"/>
                    </a:solidFill>
                    <a:latin typeface="Montserrat Bold"/>
                    <a:ea typeface="Montserrat Bold"/>
                    <a:cs typeface="Montserrat Bold"/>
                    <a:sym typeface="Montserrat Bold"/>
                  </a:rPr>
                  <a:t>Materiales:</a:t>
                </a:r>
              </a:p>
              <a:p>
                <a:pPr algn="l" marL="582927" indent="-291463" lvl="1">
                  <a:lnSpc>
                    <a:spcPts val="4049"/>
                  </a:lnSpc>
                  <a:buFont typeface="Arial"/>
                  <a:buChar char="•"/>
                </a:pPr>
                <a:r>
                  <a:rPr lang="en-US" sz="2699">
                    <a:solidFill>
                      <a:srgbClr val="000000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Electrodos.</a:t>
                </a:r>
              </a:p>
              <a:p>
                <a:pPr algn="l" marL="582927" indent="-291463" lvl="1">
                  <a:lnSpc>
                    <a:spcPts val="4049"/>
                  </a:lnSpc>
                  <a:buFont typeface="Arial"/>
                  <a:buChar char="•"/>
                </a:pPr>
                <a:r>
                  <a:rPr lang="en-US" sz="2699">
                    <a:solidFill>
                      <a:srgbClr val="000000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Metales conductores.</a:t>
                </a:r>
              </a:p>
              <a:p>
                <a:pPr algn="l" marL="582927" indent="-291463" lvl="1">
                  <a:lnSpc>
                    <a:spcPts val="4049"/>
                  </a:lnSpc>
                  <a:buFont typeface="Arial"/>
                  <a:buChar char="•"/>
                </a:pPr>
                <a:r>
                  <a:rPr lang="en-US" sz="2699">
                    <a:solidFill>
                      <a:srgbClr val="000000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Fuente de energía.</a:t>
                </a:r>
              </a:p>
            </p:txBody>
          </p:sp>
        </p:grpSp>
        <p:grpSp>
          <p:nvGrpSpPr>
            <p:cNvPr name="Group 17" id="17"/>
            <p:cNvGrpSpPr/>
            <p:nvPr/>
          </p:nvGrpSpPr>
          <p:grpSpPr>
            <a:xfrm rot="0">
              <a:off x="7020894" y="0"/>
              <a:ext cx="24571851" cy="1250052"/>
              <a:chOff x="0" y="0"/>
              <a:chExt cx="4853699" cy="246924"/>
            </a:xfrm>
          </p:grpSpPr>
          <p:sp>
            <p:nvSpPr>
              <p:cNvPr name="Freeform 18" id="18"/>
              <p:cNvSpPr/>
              <p:nvPr/>
            </p:nvSpPr>
            <p:spPr>
              <a:xfrm flipH="false" flipV="false" rot="0">
                <a:off x="0" y="0"/>
                <a:ext cx="4853699" cy="246924"/>
              </a:xfrm>
              <a:custGeom>
                <a:avLst/>
                <a:gdLst/>
                <a:ahLst/>
                <a:cxnLst/>
                <a:rect r="r" b="b" t="t" l="l"/>
                <a:pathLst>
                  <a:path h="246924" w="4853699">
                    <a:moveTo>
                      <a:pt x="0" y="0"/>
                    </a:moveTo>
                    <a:lnTo>
                      <a:pt x="4853699" y="0"/>
                    </a:lnTo>
                    <a:lnTo>
                      <a:pt x="4853699" y="246924"/>
                    </a:lnTo>
                    <a:lnTo>
                      <a:pt x="0" y="246924"/>
                    </a:lnTo>
                    <a:close/>
                  </a:path>
                </a:pathLst>
              </a:custGeom>
              <a:solidFill>
                <a:srgbClr val="999999"/>
              </a:solidFill>
            </p:spPr>
          </p:sp>
          <p:sp>
            <p:nvSpPr>
              <p:cNvPr name="TextBox 19" id="19"/>
              <p:cNvSpPr txBox="true"/>
              <p:nvPr/>
            </p:nvSpPr>
            <p:spPr>
              <a:xfrm>
                <a:off x="0" y="-28575"/>
                <a:ext cx="4853699" cy="27549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4939"/>
                  </a:lnSpc>
                </a:pPr>
                <a:r>
                  <a:rPr lang="en-US" sz="3799">
                    <a:solidFill>
                      <a:srgbClr val="000000"/>
                    </a:solidFill>
                    <a:latin typeface="League Spartan"/>
                    <a:ea typeface="League Spartan"/>
                    <a:cs typeface="League Spartan"/>
                    <a:sym typeface="League Spartan"/>
                  </a:rPr>
                  <a:t>                      Aplicaciones</a:t>
                </a:r>
              </a:p>
            </p:txBody>
          </p:sp>
        </p:grpSp>
        <p:sp>
          <p:nvSpPr>
            <p:cNvPr name="TextBox 20" id="20"/>
            <p:cNvSpPr txBox="true"/>
            <p:nvPr/>
          </p:nvSpPr>
          <p:spPr>
            <a:xfrm rot="0">
              <a:off x="350513" y="1407638"/>
              <a:ext cx="14398293" cy="106704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6601"/>
                </a:lnSpc>
                <a:spcBef>
                  <a:spcPct val="0"/>
                </a:spcBef>
              </a:pPr>
              <a:r>
                <a:rPr lang="en-US" sz="4783">
                  <a:solidFill>
                    <a:srgbClr val="010101"/>
                  </a:solidFill>
                  <a:latin typeface="Archivo Black"/>
                  <a:ea typeface="Archivo Black"/>
                  <a:cs typeface="Archivo Black"/>
                  <a:sym typeface="Archivo Black"/>
                </a:rPr>
                <a:t>SOLDADURA ELÉCTRICA</a:t>
              </a:r>
            </a:p>
          </p:txBody>
        </p:sp>
        <p:sp>
          <p:nvSpPr>
            <p:cNvPr name="TextBox 21" id="21"/>
            <p:cNvSpPr txBox="true"/>
            <p:nvPr/>
          </p:nvSpPr>
          <p:spPr>
            <a:xfrm rot="0">
              <a:off x="4003876" y="2436584"/>
              <a:ext cx="19319732" cy="51560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360"/>
                </a:lnSpc>
              </a:pPr>
              <a:r>
                <a:rPr lang="en-US" sz="2400">
                  <a:solidFill>
                    <a:srgbClr val="100F0D"/>
                  </a:solidFill>
                  <a:latin typeface="Montserrat"/>
                  <a:ea typeface="Montserrat"/>
                  <a:cs typeface="Montserrat"/>
                  <a:sym typeface="Montserrat"/>
                </a:rPr>
                <a:t>Unión de metales mediante la aplicación de calor generado por una corriente eléctrica </a:t>
              </a:r>
            </a:p>
          </p:txBody>
        </p:sp>
        <p:sp>
          <p:nvSpPr>
            <p:cNvPr name="Freeform 22" id="22"/>
            <p:cNvSpPr/>
            <p:nvPr/>
          </p:nvSpPr>
          <p:spPr>
            <a:xfrm flipH="false" flipV="false" rot="0">
              <a:off x="15721248" y="3190227"/>
              <a:ext cx="7392512" cy="10012643"/>
            </a:xfrm>
            <a:custGeom>
              <a:avLst/>
              <a:gdLst/>
              <a:ahLst/>
              <a:cxnLst/>
              <a:rect r="r" b="b" t="t" l="l"/>
              <a:pathLst>
                <a:path h="10012643" w="7392512">
                  <a:moveTo>
                    <a:pt x="0" y="0"/>
                  </a:moveTo>
                  <a:lnTo>
                    <a:pt x="7392512" y="0"/>
                  </a:lnTo>
                  <a:lnTo>
                    <a:pt x="7392512" y="10012643"/>
                  </a:lnTo>
                  <a:lnTo>
                    <a:pt x="0" y="10012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204958" y="0"/>
            <a:ext cx="21525588" cy="10421927"/>
            <a:chOff x="0" y="0"/>
            <a:chExt cx="28700783" cy="13895903"/>
          </a:xfrm>
        </p:grpSpPr>
        <p:grpSp>
          <p:nvGrpSpPr>
            <p:cNvPr name="Group 4" id="4"/>
            <p:cNvGrpSpPr/>
            <p:nvPr/>
          </p:nvGrpSpPr>
          <p:grpSpPr>
            <a:xfrm rot="0">
              <a:off x="9769343" y="0"/>
              <a:ext cx="1451351" cy="13895903"/>
              <a:chOff x="0" y="0"/>
              <a:chExt cx="286687" cy="2744870"/>
            </a:xfrm>
          </p:grpSpPr>
          <p:sp>
            <p:nvSpPr>
              <p:cNvPr name="Freeform 5" id="5"/>
              <p:cNvSpPr/>
              <p:nvPr/>
            </p:nvSpPr>
            <p:spPr>
              <a:xfrm flipH="false" flipV="false" rot="0">
                <a:off x="0" y="0"/>
                <a:ext cx="286687" cy="2744870"/>
              </a:xfrm>
              <a:custGeom>
                <a:avLst/>
                <a:gdLst/>
                <a:ahLst/>
                <a:cxnLst/>
                <a:rect r="r" b="b" t="t" l="l"/>
                <a:pathLst>
                  <a:path h="2744870" w="286687">
                    <a:moveTo>
                      <a:pt x="0" y="0"/>
                    </a:moveTo>
                    <a:lnTo>
                      <a:pt x="286687" y="0"/>
                    </a:lnTo>
                    <a:lnTo>
                      <a:pt x="286687" y="2744870"/>
                    </a:lnTo>
                    <a:lnTo>
                      <a:pt x="0" y="2744870"/>
                    </a:lnTo>
                    <a:close/>
                  </a:path>
                </a:pathLst>
              </a:custGeom>
              <a:gradFill rotWithShape="true">
                <a:gsLst>
                  <a:gs pos="0">
                    <a:srgbClr val="696969">
                      <a:alpha val="41040"/>
                    </a:srgbClr>
                  </a:gs>
                  <a:gs pos="33333">
                    <a:srgbClr val="B4B4B4">
                      <a:alpha val="47025"/>
                    </a:srgbClr>
                  </a:gs>
                  <a:gs pos="66667">
                    <a:srgbClr val="EEEEEE">
                      <a:alpha val="40185"/>
                    </a:srgbClr>
                  </a:gs>
                  <a:gs pos="100000">
                    <a:srgbClr val="FBFBFB">
                      <a:alpha val="12540"/>
                    </a:srgbClr>
                  </a:gs>
                </a:gsLst>
                <a:lin ang="0"/>
              </a:gradFill>
              <a:ln cap="sq">
                <a:noFill/>
                <a:prstDash val="solid"/>
                <a:miter/>
              </a:ln>
            </p:spPr>
          </p:sp>
          <p:sp>
            <p:nvSpPr>
              <p:cNvPr name="TextBox 6" id="6"/>
              <p:cNvSpPr txBox="true"/>
              <p:nvPr/>
            </p:nvSpPr>
            <p:spPr>
              <a:xfrm>
                <a:off x="0" y="-19050"/>
                <a:ext cx="286687" cy="276392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 marL="0" indent="0" lvl="0">
                  <a:lnSpc>
                    <a:spcPts val="28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7" id="7"/>
            <p:cNvGrpSpPr/>
            <p:nvPr/>
          </p:nvGrpSpPr>
          <p:grpSpPr>
            <a:xfrm rot="0">
              <a:off x="11293697" y="4292939"/>
              <a:ext cx="11138302" cy="3679286"/>
              <a:chOff x="0" y="0"/>
              <a:chExt cx="2200158" cy="726772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0" y="0"/>
                <a:ext cx="2200159" cy="726772"/>
              </a:xfrm>
              <a:custGeom>
                <a:avLst/>
                <a:gdLst/>
                <a:ahLst/>
                <a:cxnLst/>
                <a:rect r="r" b="b" t="t" l="l"/>
                <a:pathLst>
                  <a:path h="726772" w="2200159">
                    <a:moveTo>
                      <a:pt x="18535" y="0"/>
                    </a:moveTo>
                    <a:lnTo>
                      <a:pt x="2181623" y="0"/>
                    </a:lnTo>
                    <a:cubicBezTo>
                      <a:pt x="2186539" y="0"/>
                      <a:pt x="2191254" y="1953"/>
                      <a:pt x="2194730" y="5429"/>
                    </a:cubicBezTo>
                    <a:cubicBezTo>
                      <a:pt x="2198206" y="8905"/>
                      <a:pt x="2200159" y="13619"/>
                      <a:pt x="2200159" y="18535"/>
                    </a:cubicBezTo>
                    <a:lnTo>
                      <a:pt x="2200159" y="708237"/>
                    </a:lnTo>
                    <a:cubicBezTo>
                      <a:pt x="2200159" y="713153"/>
                      <a:pt x="2198206" y="717868"/>
                      <a:pt x="2194730" y="721344"/>
                    </a:cubicBezTo>
                    <a:cubicBezTo>
                      <a:pt x="2191254" y="724820"/>
                      <a:pt x="2186539" y="726772"/>
                      <a:pt x="2181623" y="726772"/>
                    </a:cubicBezTo>
                    <a:lnTo>
                      <a:pt x="18535" y="726772"/>
                    </a:lnTo>
                    <a:cubicBezTo>
                      <a:pt x="8299" y="726772"/>
                      <a:pt x="0" y="718474"/>
                      <a:pt x="0" y="708237"/>
                    </a:cubicBezTo>
                    <a:lnTo>
                      <a:pt x="0" y="18535"/>
                    </a:lnTo>
                    <a:cubicBezTo>
                      <a:pt x="0" y="8299"/>
                      <a:pt x="8299" y="0"/>
                      <a:pt x="18535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 w="38100" cap="sq">
                <a:solidFill>
                  <a:srgbClr val="363636"/>
                </a:solidFill>
                <a:prstDash val="solid"/>
                <a:miter/>
              </a:ln>
            </p:spPr>
          </p:sp>
          <p:sp>
            <p:nvSpPr>
              <p:cNvPr name="TextBox 9" id="9"/>
              <p:cNvSpPr txBox="true"/>
              <p:nvPr/>
            </p:nvSpPr>
            <p:spPr>
              <a:xfrm>
                <a:off x="0" y="-76200"/>
                <a:ext cx="2200158" cy="802972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4499"/>
                  </a:lnSpc>
                </a:pPr>
                <a:r>
                  <a:rPr lang="en-US" sz="2999" b="true">
                    <a:solidFill>
                      <a:srgbClr val="000000"/>
                    </a:solidFill>
                    <a:latin typeface="Montserrat Bold"/>
                    <a:ea typeface="Montserrat Bold"/>
                    <a:cs typeface="Montserrat Bold"/>
                    <a:sym typeface="Montserrat Bold"/>
                  </a:rPr>
                  <a:t>Funcionamiento:</a:t>
                </a:r>
              </a:p>
              <a:p>
                <a:pPr algn="ctr">
                  <a:lnSpc>
                    <a:spcPts val="4049"/>
                  </a:lnSpc>
                </a:pPr>
                <a:r>
                  <a:rPr lang="en-US" sz="2699">
                    <a:solidFill>
                      <a:srgbClr val="000000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Contienen un hilo metálico conductor, el cual se funde si la corriente se excede, abriendo el circuito e interrumpiendo el paso de corriente.</a:t>
                </a:r>
              </a:p>
            </p:txBody>
          </p:sp>
        </p:grpSp>
        <p:grpSp>
          <p:nvGrpSpPr>
            <p:cNvPr name="Group 10" id="10"/>
            <p:cNvGrpSpPr/>
            <p:nvPr/>
          </p:nvGrpSpPr>
          <p:grpSpPr>
            <a:xfrm rot="0">
              <a:off x="11293697" y="9004469"/>
              <a:ext cx="11138302" cy="3009925"/>
              <a:chOff x="0" y="0"/>
              <a:chExt cx="2200158" cy="594553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2200159" cy="594553"/>
              </a:xfrm>
              <a:custGeom>
                <a:avLst/>
                <a:gdLst/>
                <a:ahLst/>
                <a:cxnLst/>
                <a:rect r="r" b="b" t="t" l="l"/>
                <a:pathLst>
                  <a:path h="594553" w="2200159">
                    <a:moveTo>
                      <a:pt x="18535" y="0"/>
                    </a:moveTo>
                    <a:lnTo>
                      <a:pt x="2181623" y="0"/>
                    </a:lnTo>
                    <a:cubicBezTo>
                      <a:pt x="2186539" y="0"/>
                      <a:pt x="2191254" y="1953"/>
                      <a:pt x="2194730" y="5429"/>
                    </a:cubicBezTo>
                    <a:cubicBezTo>
                      <a:pt x="2198206" y="8905"/>
                      <a:pt x="2200159" y="13619"/>
                      <a:pt x="2200159" y="18535"/>
                    </a:cubicBezTo>
                    <a:lnTo>
                      <a:pt x="2200159" y="576018"/>
                    </a:lnTo>
                    <a:cubicBezTo>
                      <a:pt x="2200159" y="586255"/>
                      <a:pt x="2191860" y="594553"/>
                      <a:pt x="2181623" y="594553"/>
                    </a:cubicBezTo>
                    <a:lnTo>
                      <a:pt x="18535" y="594553"/>
                    </a:lnTo>
                    <a:cubicBezTo>
                      <a:pt x="8299" y="594553"/>
                      <a:pt x="0" y="586255"/>
                      <a:pt x="0" y="576018"/>
                    </a:cubicBezTo>
                    <a:lnTo>
                      <a:pt x="0" y="18535"/>
                    </a:lnTo>
                    <a:cubicBezTo>
                      <a:pt x="0" y="8299"/>
                      <a:pt x="8299" y="0"/>
                      <a:pt x="18535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 w="38100" cap="sq">
                <a:solidFill>
                  <a:srgbClr val="363636"/>
                </a:solidFill>
                <a:prstDash val="solid"/>
                <a:miter/>
              </a:ln>
            </p:spPr>
          </p:sp>
          <p:sp>
            <p:nvSpPr>
              <p:cNvPr name="TextBox 12" id="12"/>
              <p:cNvSpPr txBox="true"/>
              <p:nvPr/>
            </p:nvSpPr>
            <p:spPr>
              <a:xfrm>
                <a:off x="0" y="-76200"/>
                <a:ext cx="2200158" cy="670753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4499"/>
                  </a:lnSpc>
                </a:pPr>
                <a:r>
                  <a:rPr lang="en-US" sz="2999" b="true">
                    <a:solidFill>
                      <a:srgbClr val="000000"/>
                    </a:solidFill>
                    <a:latin typeface="Montserrat Bold"/>
                    <a:ea typeface="Montserrat Bold"/>
                    <a:cs typeface="Montserrat Bold"/>
                    <a:sym typeface="Montserrat Bold"/>
                  </a:rPr>
                  <a:t>Materiales:</a:t>
                </a:r>
              </a:p>
              <a:p>
                <a:pPr algn="l" marL="582927" indent="-291463" lvl="1">
                  <a:lnSpc>
                    <a:spcPts val="4049"/>
                  </a:lnSpc>
                  <a:buFont typeface="Arial"/>
                  <a:buChar char="•"/>
                </a:pPr>
                <a:r>
                  <a:rPr lang="en-US" sz="2699">
                    <a:solidFill>
                      <a:srgbClr val="000000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Elemento fusible.</a:t>
                </a:r>
              </a:p>
              <a:p>
                <a:pPr algn="l" marL="582927" indent="-291463" lvl="1">
                  <a:lnSpc>
                    <a:spcPts val="4049"/>
                  </a:lnSpc>
                  <a:buFont typeface="Arial"/>
                  <a:buChar char="•"/>
                </a:pPr>
                <a:r>
                  <a:rPr lang="en-US" sz="2699">
                    <a:solidFill>
                      <a:srgbClr val="000000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Envoltura.</a:t>
                </a:r>
              </a:p>
              <a:p>
                <a:pPr algn="l" marL="582927" indent="-291463" lvl="1">
                  <a:lnSpc>
                    <a:spcPts val="4049"/>
                  </a:lnSpc>
                  <a:buFont typeface="Arial"/>
                  <a:buChar char="•"/>
                </a:pPr>
                <a:r>
                  <a:rPr lang="en-US" sz="2699">
                    <a:solidFill>
                      <a:srgbClr val="000000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Terminales.</a:t>
                </a:r>
              </a:p>
            </p:txBody>
          </p:sp>
        </p:grpSp>
        <p:grpSp>
          <p:nvGrpSpPr>
            <p:cNvPr name="Group 13" id="13"/>
            <p:cNvGrpSpPr/>
            <p:nvPr/>
          </p:nvGrpSpPr>
          <p:grpSpPr>
            <a:xfrm rot="0">
              <a:off x="10195926" y="0"/>
              <a:ext cx="18504857" cy="1250052"/>
              <a:chOff x="0" y="0"/>
              <a:chExt cx="3655280" cy="246924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3655280" cy="246924"/>
              </a:xfrm>
              <a:custGeom>
                <a:avLst/>
                <a:gdLst/>
                <a:ahLst/>
                <a:cxnLst/>
                <a:rect r="r" b="b" t="t" l="l"/>
                <a:pathLst>
                  <a:path h="246924" w="3655280">
                    <a:moveTo>
                      <a:pt x="0" y="0"/>
                    </a:moveTo>
                    <a:lnTo>
                      <a:pt x="3655280" y="0"/>
                    </a:lnTo>
                    <a:lnTo>
                      <a:pt x="3655280" y="246924"/>
                    </a:lnTo>
                    <a:lnTo>
                      <a:pt x="0" y="246924"/>
                    </a:lnTo>
                    <a:close/>
                  </a:path>
                </a:pathLst>
              </a:custGeom>
              <a:solidFill>
                <a:srgbClr val="999999"/>
              </a:solidFill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0" y="-28575"/>
                <a:ext cx="3655280" cy="27549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4939"/>
                  </a:lnSpc>
                </a:pPr>
                <a:r>
                  <a:rPr lang="en-US" sz="3799">
                    <a:solidFill>
                      <a:srgbClr val="000000"/>
                    </a:solidFill>
                    <a:latin typeface="League Spartan"/>
                    <a:ea typeface="League Spartan"/>
                    <a:cs typeface="League Spartan"/>
                    <a:sym typeface="League Spartan"/>
                  </a:rPr>
                  <a:t>                      Aplicaciones</a:t>
                </a:r>
              </a:p>
            </p:txBody>
          </p:sp>
        </p:grpSp>
        <p:sp>
          <p:nvSpPr>
            <p:cNvPr name="Freeform 16" id="16"/>
            <p:cNvSpPr/>
            <p:nvPr/>
          </p:nvSpPr>
          <p:spPr>
            <a:xfrm flipH="false" flipV="false" rot="0">
              <a:off x="273278" y="4292939"/>
              <a:ext cx="9423061" cy="9423061"/>
            </a:xfrm>
            <a:custGeom>
              <a:avLst/>
              <a:gdLst/>
              <a:ahLst/>
              <a:cxnLst/>
              <a:rect r="r" b="b" t="t" l="l"/>
              <a:pathLst>
                <a:path h="9423061" w="9423061">
                  <a:moveTo>
                    <a:pt x="0" y="0"/>
                  </a:moveTo>
                  <a:lnTo>
                    <a:pt x="9423061" y="0"/>
                  </a:lnTo>
                  <a:lnTo>
                    <a:pt x="9423061" y="9423061"/>
                  </a:lnTo>
                  <a:lnTo>
                    <a:pt x="0" y="94230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273278" y="0"/>
              <a:ext cx="9922648" cy="9695810"/>
            </a:xfrm>
            <a:custGeom>
              <a:avLst/>
              <a:gdLst/>
              <a:ahLst/>
              <a:cxnLst/>
              <a:rect r="r" b="b" t="t" l="l"/>
              <a:pathLst>
                <a:path h="9695810" w="9922648">
                  <a:moveTo>
                    <a:pt x="0" y="0"/>
                  </a:moveTo>
                  <a:lnTo>
                    <a:pt x="9922648" y="0"/>
                  </a:lnTo>
                  <a:lnTo>
                    <a:pt x="9922648" y="9695810"/>
                  </a:lnTo>
                  <a:lnTo>
                    <a:pt x="0" y="96958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26445" t="-21329" r="-24317" b="-24142"/>
              </a:stretch>
            </a:blipFill>
          </p:spPr>
        </p:sp>
        <p:sp>
          <p:nvSpPr>
            <p:cNvPr name="Freeform 18" id="18"/>
            <p:cNvSpPr/>
            <p:nvPr/>
          </p:nvSpPr>
          <p:spPr>
            <a:xfrm flipH="false" flipV="false" rot="0">
              <a:off x="0" y="8995928"/>
              <a:ext cx="10195926" cy="4720072"/>
            </a:xfrm>
            <a:custGeom>
              <a:avLst/>
              <a:gdLst/>
              <a:ahLst/>
              <a:cxnLst/>
              <a:rect r="r" b="b" t="t" l="l"/>
              <a:pathLst>
                <a:path h="4720072" w="10195926">
                  <a:moveTo>
                    <a:pt x="0" y="0"/>
                  </a:moveTo>
                  <a:lnTo>
                    <a:pt x="10195926" y="0"/>
                  </a:lnTo>
                  <a:lnTo>
                    <a:pt x="10195926" y="4720072"/>
                  </a:lnTo>
                  <a:lnTo>
                    <a:pt x="0" y="47200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  <p:sp>
          <p:nvSpPr>
            <p:cNvPr name="TextBox 19" id="19"/>
            <p:cNvSpPr txBox="true"/>
            <p:nvPr/>
          </p:nvSpPr>
          <p:spPr>
            <a:xfrm rot="0">
              <a:off x="7640061" y="1276350"/>
              <a:ext cx="9650434" cy="106704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6601"/>
                </a:lnSpc>
                <a:spcBef>
                  <a:spcPct val="0"/>
                </a:spcBef>
              </a:pPr>
              <a:r>
                <a:rPr lang="en-US" sz="4783">
                  <a:solidFill>
                    <a:srgbClr val="010101"/>
                  </a:solidFill>
                  <a:latin typeface="Archivo Black"/>
                  <a:ea typeface="Archivo Black"/>
                  <a:cs typeface="Archivo Black"/>
                  <a:sym typeface="Archivo Black"/>
                </a:rPr>
                <a:t>FUSIBLES</a:t>
              </a:r>
            </a:p>
          </p:txBody>
        </p:sp>
        <p:sp>
          <p:nvSpPr>
            <p:cNvPr name="TextBox 20" id="20"/>
            <p:cNvSpPr txBox="true"/>
            <p:nvPr/>
          </p:nvSpPr>
          <p:spPr>
            <a:xfrm rot="0">
              <a:off x="9922428" y="2305296"/>
              <a:ext cx="15061732" cy="107440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360"/>
                </a:lnSpc>
              </a:pPr>
              <a:r>
                <a:rPr lang="en-US" sz="2400">
                  <a:solidFill>
                    <a:srgbClr val="100F0D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Protegen circuitos eléctricos frente a sobrecorrientes causadas por sobrecargas o cortocircuitos.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254350" y="-283557"/>
            <a:ext cx="21264107" cy="11139614"/>
            <a:chOff x="0" y="0"/>
            <a:chExt cx="28352143" cy="14852819"/>
          </a:xfrm>
        </p:grpSpPr>
        <p:grpSp>
          <p:nvGrpSpPr>
            <p:cNvPr name="Group 4" id="4"/>
            <p:cNvGrpSpPr/>
            <p:nvPr/>
          </p:nvGrpSpPr>
          <p:grpSpPr>
            <a:xfrm rot="0">
              <a:off x="9884682" y="378076"/>
              <a:ext cx="1451351" cy="13946751"/>
              <a:chOff x="0" y="0"/>
              <a:chExt cx="286687" cy="2754914"/>
            </a:xfrm>
          </p:grpSpPr>
          <p:sp>
            <p:nvSpPr>
              <p:cNvPr name="Freeform 5" id="5"/>
              <p:cNvSpPr/>
              <p:nvPr/>
            </p:nvSpPr>
            <p:spPr>
              <a:xfrm flipH="false" flipV="false" rot="0">
                <a:off x="0" y="0"/>
                <a:ext cx="286687" cy="2754914"/>
              </a:xfrm>
              <a:custGeom>
                <a:avLst/>
                <a:gdLst/>
                <a:ahLst/>
                <a:cxnLst/>
                <a:rect r="r" b="b" t="t" l="l"/>
                <a:pathLst>
                  <a:path h="2754914" w="286687">
                    <a:moveTo>
                      <a:pt x="0" y="0"/>
                    </a:moveTo>
                    <a:lnTo>
                      <a:pt x="286687" y="0"/>
                    </a:lnTo>
                    <a:lnTo>
                      <a:pt x="286687" y="2754914"/>
                    </a:lnTo>
                    <a:lnTo>
                      <a:pt x="0" y="2754914"/>
                    </a:lnTo>
                    <a:close/>
                  </a:path>
                </a:pathLst>
              </a:custGeom>
              <a:gradFill rotWithShape="true">
                <a:gsLst>
                  <a:gs pos="0">
                    <a:srgbClr val="696969">
                      <a:alpha val="41040"/>
                    </a:srgbClr>
                  </a:gs>
                  <a:gs pos="33333">
                    <a:srgbClr val="B4B4B4">
                      <a:alpha val="47025"/>
                    </a:srgbClr>
                  </a:gs>
                  <a:gs pos="66667">
                    <a:srgbClr val="EEEEEE">
                      <a:alpha val="40185"/>
                    </a:srgbClr>
                  </a:gs>
                  <a:gs pos="100000">
                    <a:srgbClr val="FBFBFB">
                      <a:alpha val="12540"/>
                    </a:srgbClr>
                  </a:gs>
                </a:gsLst>
                <a:lin ang="0"/>
              </a:gradFill>
              <a:ln cap="sq">
                <a:noFill/>
                <a:prstDash val="solid"/>
                <a:miter/>
              </a:ln>
            </p:spPr>
          </p:sp>
          <p:sp>
            <p:nvSpPr>
              <p:cNvPr name="TextBox 6" id="6"/>
              <p:cNvSpPr txBox="true"/>
              <p:nvPr/>
            </p:nvSpPr>
            <p:spPr>
              <a:xfrm>
                <a:off x="0" y="-19050"/>
                <a:ext cx="286687" cy="2773964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 marL="0" indent="0" lvl="0">
                  <a:lnSpc>
                    <a:spcPts val="28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7" id="7"/>
            <p:cNvGrpSpPr/>
            <p:nvPr/>
          </p:nvGrpSpPr>
          <p:grpSpPr>
            <a:xfrm rot="0">
              <a:off x="11664460" y="5066365"/>
              <a:ext cx="11402072" cy="3009925"/>
              <a:chOff x="0" y="0"/>
              <a:chExt cx="2252261" cy="594553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0" y="0"/>
                <a:ext cx="2252261" cy="594553"/>
              </a:xfrm>
              <a:custGeom>
                <a:avLst/>
                <a:gdLst/>
                <a:ahLst/>
                <a:cxnLst/>
                <a:rect r="r" b="b" t="t" l="l"/>
                <a:pathLst>
                  <a:path h="594553" w="2252261">
                    <a:moveTo>
                      <a:pt x="18106" y="0"/>
                    </a:moveTo>
                    <a:lnTo>
                      <a:pt x="2234155" y="0"/>
                    </a:lnTo>
                    <a:cubicBezTo>
                      <a:pt x="2238957" y="0"/>
                      <a:pt x="2243562" y="1908"/>
                      <a:pt x="2246958" y="5303"/>
                    </a:cubicBezTo>
                    <a:cubicBezTo>
                      <a:pt x="2250354" y="8699"/>
                      <a:pt x="2252261" y="13304"/>
                      <a:pt x="2252261" y="18106"/>
                    </a:cubicBezTo>
                    <a:lnTo>
                      <a:pt x="2252261" y="576447"/>
                    </a:lnTo>
                    <a:cubicBezTo>
                      <a:pt x="2252261" y="581249"/>
                      <a:pt x="2250354" y="585854"/>
                      <a:pt x="2246958" y="589250"/>
                    </a:cubicBezTo>
                    <a:cubicBezTo>
                      <a:pt x="2243562" y="592645"/>
                      <a:pt x="2238957" y="594553"/>
                      <a:pt x="2234155" y="594553"/>
                    </a:cubicBezTo>
                    <a:lnTo>
                      <a:pt x="18106" y="594553"/>
                    </a:lnTo>
                    <a:cubicBezTo>
                      <a:pt x="13304" y="594553"/>
                      <a:pt x="8699" y="592645"/>
                      <a:pt x="5303" y="589250"/>
                    </a:cubicBezTo>
                    <a:cubicBezTo>
                      <a:pt x="1908" y="585854"/>
                      <a:pt x="0" y="581249"/>
                      <a:pt x="0" y="576447"/>
                    </a:cubicBezTo>
                    <a:lnTo>
                      <a:pt x="0" y="18106"/>
                    </a:lnTo>
                    <a:cubicBezTo>
                      <a:pt x="0" y="13304"/>
                      <a:pt x="1908" y="8699"/>
                      <a:pt x="5303" y="5303"/>
                    </a:cubicBezTo>
                    <a:cubicBezTo>
                      <a:pt x="8699" y="1908"/>
                      <a:pt x="13304" y="0"/>
                      <a:pt x="18106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 w="38100" cap="sq">
                <a:solidFill>
                  <a:srgbClr val="363636"/>
                </a:solidFill>
                <a:prstDash val="solid"/>
                <a:miter/>
              </a:ln>
            </p:spPr>
          </p:sp>
          <p:sp>
            <p:nvSpPr>
              <p:cNvPr name="TextBox 9" id="9"/>
              <p:cNvSpPr txBox="true"/>
              <p:nvPr/>
            </p:nvSpPr>
            <p:spPr>
              <a:xfrm>
                <a:off x="0" y="-76200"/>
                <a:ext cx="2252261" cy="670753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4499"/>
                  </a:lnSpc>
                </a:pPr>
                <a:r>
                  <a:rPr lang="en-US" sz="2999" b="true">
                    <a:solidFill>
                      <a:srgbClr val="000000"/>
                    </a:solidFill>
                    <a:latin typeface="Montserrat Bold"/>
                    <a:ea typeface="Montserrat Bold"/>
                    <a:cs typeface="Montserrat Bold"/>
                    <a:sym typeface="Montserrat Bold"/>
                  </a:rPr>
                  <a:t>Funcionamiento:</a:t>
                </a:r>
              </a:p>
              <a:p>
                <a:pPr algn="ctr">
                  <a:lnSpc>
                    <a:spcPts val="4049"/>
                  </a:lnSpc>
                </a:pPr>
                <a:r>
                  <a:rPr lang="en-US" sz="2699">
                    <a:solidFill>
                      <a:srgbClr val="000000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La corriente eléctrica atraviesa una resistencia fabricada con un material de alta resistividad, produciendo una gran cantidad de calor.</a:t>
                </a:r>
              </a:p>
            </p:txBody>
          </p:sp>
        </p:grpSp>
        <p:grpSp>
          <p:nvGrpSpPr>
            <p:cNvPr name="Group 10" id="10"/>
            <p:cNvGrpSpPr/>
            <p:nvPr/>
          </p:nvGrpSpPr>
          <p:grpSpPr>
            <a:xfrm rot="0">
              <a:off x="11664460" y="9384877"/>
              <a:ext cx="11138302" cy="3683025"/>
              <a:chOff x="0" y="0"/>
              <a:chExt cx="2200158" cy="727511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2200159" cy="727511"/>
              </a:xfrm>
              <a:custGeom>
                <a:avLst/>
                <a:gdLst/>
                <a:ahLst/>
                <a:cxnLst/>
                <a:rect r="r" b="b" t="t" l="l"/>
                <a:pathLst>
                  <a:path h="727511" w="2200159">
                    <a:moveTo>
                      <a:pt x="18535" y="0"/>
                    </a:moveTo>
                    <a:lnTo>
                      <a:pt x="2181623" y="0"/>
                    </a:lnTo>
                    <a:cubicBezTo>
                      <a:pt x="2186539" y="0"/>
                      <a:pt x="2191254" y="1953"/>
                      <a:pt x="2194730" y="5429"/>
                    </a:cubicBezTo>
                    <a:cubicBezTo>
                      <a:pt x="2198206" y="8905"/>
                      <a:pt x="2200159" y="13619"/>
                      <a:pt x="2200159" y="18535"/>
                    </a:cubicBezTo>
                    <a:lnTo>
                      <a:pt x="2200159" y="708976"/>
                    </a:lnTo>
                    <a:cubicBezTo>
                      <a:pt x="2200159" y="719213"/>
                      <a:pt x="2191860" y="727511"/>
                      <a:pt x="2181623" y="727511"/>
                    </a:cubicBezTo>
                    <a:lnTo>
                      <a:pt x="18535" y="727511"/>
                    </a:lnTo>
                    <a:cubicBezTo>
                      <a:pt x="8299" y="727511"/>
                      <a:pt x="0" y="719213"/>
                      <a:pt x="0" y="708976"/>
                    </a:cubicBezTo>
                    <a:lnTo>
                      <a:pt x="0" y="18535"/>
                    </a:lnTo>
                    <a:cubicBezTo>
                      <a:pt x="0" y="8299"/>
                      <a:pt x="8299" y="0"/>
                      <a:pt x="18535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 w="38100" cap="sq">
                <a:solidFill>
                  <a:srgbClr val="363636"/>
                </a:solidFill>
                <a:prstDash val="solid"/>
                <a:miter/>
              </a:ln>
            </p:spPr>
          </p:sp>
          <p:sp>
            <p:nvSpPr>
              <p:cNvPr name="TextBox 12" id="12"/>
              <p:cNvSpPr txBox="true"/>
              <p:nvPr/>
            </p:nvSpPr>
            <p:spPr>
              <a:xfrm>
                <a:off x="0" y="-76200"/>
                <a:ext cx="2200158" cy="80371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4499"/>
                  </a:lnSpc>
                </a:pPr>
                <a:r>
                  <a:rPr lang="en-US" sz="2999" b="true">
                    <a:solidFill>
                      <a:srgbClr val="000000"/>
                    </a:solidFill>
                    <a:latin typeface="Montserrat Bold"/>
                    <a:ea typeface="Montserrat Bold"/>
                    <a:cs typeface="Montserrat Bold"/>
                    <a:sym typeface="Montserrat Bold"/>
                  </a:rPr>
                  <a:t>Materiales:</a:t>
                </a:r>
              </a:p>
              <a:p>
                <a:pPr algn="l" marL="582927" indent="-291463" lvl="1">
                  <a:lnSpc>
                    <a:spcPts val="4049"/>
                  </a:lnSpc>
                  <a:buFont typeface="Arial"/>
                  <a:buChar char="•"/>
                </a:pPr>
                <a:r>
                  <a:rPr lang="en-US" sz="2699">
                    <a:solidFill>
                      <a:srgbClr val="000000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Resistencias calefactoras.</a:t>
                </a:r>
              </a:p>
              <a:p>
                <a:pPr algn="l" marL="582927" indent="-291463" lvl="1">
                  <a:lnSpc>
                    <a:spcPts val="4049"/>
                  </a:lnSpc>
                  <a:buFont typeface="Arial"/>
                  <a:buChar char="•"/>
                </a:pPr>
                <a:r>
                  <a:rPr lang="en-US" sz="2699">
                    <a:solidFill>
                      <a:srgbClr val="000000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Cámara del horno.</a:t>
                </a:r>
              </a:p>
              <a:p>
                <a:pPr algn="l" marL="582927" indent="-291463" lvl="1">
                  <a:lnSpc>
                    <a:spcPts val="4049"/>
                  </a:lnSpc>
                  <a:buFont typeface="Arial"/>
                  <a:buChar char="•"/>
                </a:pPr>
                <a:r>
                  <a:rPr lang="en-US" sz="2699">
                    <a:solidFill>
                      <a:srgbClr val="000000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Aislamiento térmico.</a:t>
                </a:r>
              </a:p>
              <a:p>
                <a:pPr algn="l" marL="582927" indent="-291463" lvl="1">
                  <a:lnSpc>
                    <a:spcPts val="4049"/>
                  </a:lnSpc>
                  <a:buFont typeface="Arial"/>
                  <a:buChar char="•"/>
                </a:pPr>
                <a:r>
                  <a:rPr lang="en-US" sz="2699">
                    <a:solidFill>
                      <a:srgbClr val="000000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Controladores electrónicos.</a:t>
                </a:r>
              </a:p>
            </p:txBody>
          </p:sp>
        </p:grpSp>
        <p:grpSp>
          <p:nvGrpSpPr>
            <p:cNvPr name="Group 13" id="13"/>
            <p:cNvGrpSpPr/>
            <p:nvPr/>
          </p:nvGrpSpPr>
          <p:grpSpPr>
            <a:xfrm rot="0">
              <a:off x="10610357" y="499625"/>
              <a:ext cx="17741785" cy="1250052"/>
              <a:chOff x="0" y="0"/>
              <a:chExt cx="3504550" cy="246924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3504550" cy="246924"/>
              </a:xfrm>
              <a:custGeom>
                <a:avLst/>
                <a:gdLst/>
                <a:ahLst/>
                <a:cxnLst/>
                <a:rect r="r" b="b" t="t" l="l"/>
                <a:pathLst>
                  <a:path h="246924" w="3504550">
                    <a:moveTo>
                      <a:pt x="0" y="0"/>
                    </a:moveTo>
                    <a:lnTo>
                      <a:pt x="3504550" y="0"/>
                    </a:lnTo>
                    <a:lnTo>
                      <a:pt x="3504550" y="246924"/>
                    </a:lnTo>
                    <a:lnTo>
                      <a:pt x="0" y="246924"/>
                    </a:lnTo>
                    <a:close/>
                  </a:path>
                </a:pathLst>
              </a:custGeom>
              <a:solidFill>
                <a:srgbClr val="999999"/>
              </a:solidFill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0" y="-28575"/>
                <a:ext cx="3504550" cy="27549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4939"/>
                  </a:lnSpc>
                </a:pPr>
                <a:r>
                  <a:rPr lang="en-US" sz="3799">
                    <a:solidFill>
                      <a:srgbClr val="000000"/>
                    </a:solidFill>
                    <a:latin typeface="League Spartan"/>
                    <a:ea typeface="League Spartan"/>
                    <a:cs typeface="League Spartan"/>
                    <a:sym typeface="League Spartan"/>
                  </a:rPr>
                  <a:t>                      Aplicaciones</a:t>
                </a:r>
              </a:p>
            </p:txBody>
          </p:sp>
        </p:grpSp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9884682" cy="7236076"/>
            </a:xfrm>
            <a:custGeom>
              <a:avLst/>
              <a:gdLst/>
              <a:ahLst/>
              <a:cxnLst/>
              <a:rect r="r" b="b" t="t" l="l"/>
              <a:pathLst>
                <a:path h="7236076" w="9884682">
                  <a:moveTo>
                    <a:pt x="0" y="0"/>
                  </a:moveTo>
                  <a:lnTo>
                    <a:pt x="9884682" y="0"/>
                  </a:lnTo>
                  <a:lnTo>
                    <a:pt x="9884682" y="7236076"/>
                  </a:lnTo>
                  <a:lnTo>
                    <a:pt x="0" y="72360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-10280" r="0" b="-26322"/>
              </a:stretch>
            </a:blip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331609" y="7236076"/>
              <a:ext cx="9553073" cy="7616743"/>
            </a:xfrm>
            <a:custGeom>
              <a:avLst/>
              <a:gdLst/>
              <a:ahLst/>
              <a:cxnLst/>
              <a:rect r="r" b="b" t="t" l="l"/>
              <a:pathLst>
                <a:path h="7616743" w="9553073">
                  <a:moveTo>
                    <a:pt x="0" y="0"/>
                  </a:moveTo>
                  <a:lnTo>
                    <a:pt x="9553073" y="0"/>
                  </a:lnTo>
                  <a:lnTo>
                    <a:pt x="9553073" y="7616743"/>
                  </a:lnTo>
                  <a:lnTo>
                    <a:pt x="0" y="76167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-4518" r="0" b="0"/>
              </a:stretch>
            </a:blipFill>
          </p:spPr>
        </p:sp>
        <p:sp>
          <p:nvSpPr>
            <p:cNvPr name="TextBox 18" id="18"/>
            <p:cNvSpPr txBox="true"/>
            <p:nvPr/>
          </p:nvSpPr>
          <p:spPr>
            <a:xfrm rot="0">
              <a:off x="8479832" y="1654426"/>
              <a:ext cx="14322930" cy="106704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6601"/>
                </a:lnSpc>
                <a:spcBef>
                  <a:spcPct val="0"/>
                </a:spcBef>
              </a:pPr>
              <a:r>
                <a:rPr lang="en-US" sz="4783">
                  <a:solidFill>
                    <a:srgbClr val="010101"/>
                  </a:solidFill>
                  <a:latin typeface="Archivo Black"/>
                  <a:ea typeface="Archivo Black"/>
                  <a:cs typeface="Archivo Black"/>
                  <a:sym typeface="Archivo Black"/>
                </a:rPr>
                <a:t>HORNOS ELÉCTRICOS</a:t>
              </a:r>
            </a:p>
          </p:txBody>
        </p:sp>
        <p:sp>
          <p:nvSpPr>
            <p:cNvPr name="TextBox 19" id="19"/>
            <p:cNvSpPr txBox="true"/>
            <p:nvPr/>
          </p:nvSpPr>
          <p:spPr>
            <a:xfrm rot="0">
              <a:off x="11336033" y="2683372"/>
              <a:ext cx="13177661" cy="107440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360"/>
                </a:lnSpc>
              </a:pPr>
              <a:r>
                <a:rPr lang="en-US" sz="2400">
                  <a:solidFill>
                    <a:srgbClr val="100F0D"/>
                  </a:solidFill>
                  <a:latin typeface="Montserrat"/>
                  <a:ea typeface="Montserrat"/>
                  <a:cs typeface="Montserrat"/>
                  <a:sym typeface="Montserrat"/>
                </a:rPr>
                <a:t>Generan altas temperaturas mediante el uso de resistencias eléctricas.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1873655" y="-2123398"/>
            <a:ext cx="21951742" cy="14291672"/>
            <a:chOff x="0" y="0"/>
            <a:chExt cx="29268989" cy="19055562"/>
          </a:xfrm>
        </p:grpSpPr>
        <p:sp>
          <p:nvSpPr>
            <p:cNvPr name="Freeform 4" id="4"/>
            <p:cNvSpPr/>
            <p:nvPr/>
          </p:nvSpPr>
          <p:spPr>
            <a:xfrm flipH="false" flipV="false" rot="-8949716">
              <a:off x="-625446" y="13960870"/>
              <a:ext cx="14362519" cy="1521003"/>
            </a:xfrm>
            <a:custGeom>
              <a:avLst/>
              <a:gdLst/>
              <a:ahLst/>
              <a:cxnLst/>
              <a:rect r="r" b="b" t="t" l="l"/>
              <a:pathLst>
                <a:path h="1521003" w="14362519">
                  <a:moveTo>
                    <a:pt x="0" y="0"/>
                  </a:moveTo>
                  <a:lnTo>
                    <a:pt x="14362518" y="0"/>
                  </a:lnTo>
                  <a:lnTo>
                    <a:pt x="14362518" y="1521003"/>
                  </a:lnTo>
                  <a:lnTo>
                    <a:pt x="0" y="15210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-86495" r="0" b="0"/>
              </a:stretch>
            </a:blipFill>
          </p:spPr>
        </p:sp>
        <p:grpSp>
          <p:nvGrpSpPr>
            <p:cNvPr name="Group 5" id="5"/>
            <p:cNvGrpSpPr>
              <a:grpSpLocks noChangeAspect="true"/>
            </p:cNvGrpSpPr>
            <p:nvPr/>
          </p:nvGrpSpPr>
          <p:grpSpPr>
            <a:xfrm rot="-1202083">
              <a:off x="19788155" y="1119441"/>
              <a:ext cx="8155912" cy="9175401"/>
              <a:chOff x="0" y="0"/>
              <a:chExt cx="5370413" cy="6041715"/>
            </a:xfrm>
          </p:grpSpPr>
          <p:sp>
            <p:nvSpPr>
              <p:cNvPr name="Freeform 6" id="6"/>
              <p:cNvSpPr/>
              <p:nvPr/>
            </p:nvSpPr>
            <p:spPr>
              <a:xfrm flipH="false" flipV="false" rot="0">
                <a:off x="0" y="0"/>
                <a:ext cx="5370413" cy="6041715"/>
              </a:xfrm>
              <a:custGeom>
                <a:avLst/>
                <a:gdLst/>
                <a:ahLst/>
                <a:cxnLst/>
                <a:rect r="r" b="b" t="t" l="l"/>
                <a:pathLst>
                  <a:path h="6041715" w="5370413">
                    <a:moveTo>
                      <a:pt x="5370413" y="0"/>
                    </a:moveTo>
                    <a:lnTo>
                      <a:pt x="5370413" y="6041715"/>
                    </a:lnTo>
                    <a:cubicBezTo>
                      <a:pt x="3580275" y="4027810"/>
                      <a:pt x="1790138" y="2013905"/>
                      <a:pt x="0" y="0"/>
                    </a:cubicBezTo>
                    <a:lnTo>
                      <a:pt x="5370413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name="Freeform 7" id="7"/>
              <p:cNvSpPr/>
              <p:nvPr/>
            </p:nvSpPr>
            <p:spPr>
              <a:xfrm flipH="false" flipV="false" rot="0">
                <a:off x="0" y="0"/>
                <a:ext cx="5370413" cy="6041715"/>
              </a:xfrm>
              <a:custGeom>
                <a:avLst/>
                <a:gdLst/>
                <a:ahLst/>
                <a:cxnLst/>
                <a:rect r="r" b="b" t="t" l="l"/>
                <a:pathLst>
                  <a:path h="6041715" w="5370413">
                    <a:moveTo>
                      <a:pt x="5370413" y="0"/>
                    </a:moveTo>
                    <a:lnTo>
                      <a:pt x="5370413" y="6041715"/>
                    </a:lnTo>
                    <a:cubicBezTo>
                      <a:pt x="3580275" y="4027810"/>
                      <a:pt x="1790138" y="2013905"/>
                      <a:pt x="0" y="0"/>
                    </a:cubicBezTo>
                    <a:lnTo>
                      <a:pt x="5370413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 l="0" t="-29108" r="0" b="-29108"/>
                </a:stretch>
              </a:blipFill>
            </p:spPr>
          </p:sp>
        </p:grpSp>
        <p:sp>
          <p:nvSpPr>
            <p:cNvPr name="Freeform 8" id="8"/>
            <p:cNvSpPr/>
            <p:nvPr/>
          </p:nvSpPr>
          <p:spPr>
            <a:xfrm flipH="false" flipV="false" rot="1711277">
              <a:off x="14966395" y="4831542"/>
              <a:ext cx="14362519" cy="1521003"/>
            </a:xfrm>
            <a:custGeom>
              <a:avLst/>
              <a:gdLst/>
              <a:ahLst/>
              <a:cxnLst/>
              <a:rect r="r" b="b" t="t" l="l"/>
              <a:pathLst>
                <a:path h="1521003" w="14362519">
                  <a:moveTo>
                    <a:pt x="0" y="0"/>
                  </a:moveTo>
                  <a:lnTo>
                    <a:pt x="14362519" y="0"/>
                  </a:lnTo>
                  <a:lnTo>
                    <a:pt x="14362519" y="1521003"/>
                  </a:lnTo>
                  <a:lnTo>
                    <a:pt x="0" y="15210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-86495" r="0" b="0"/>
              </a:stretch>
            </a:blipFill>
          </p:spPr>
        </p:sp>
        <p:sp>
          <p:nvSpPr>
            <p:cNvPr name="TextBox 9" id="9"/>
            <p:cNvSpPr txBox="true"/>
            <p:nvPr/>
          </p:nvSpPr>
          <p:spPr>
            <a:xfrm rot="0">
              <a:off x="5747215" y="4821576"/>
              <a:ext cx="12716019" cy="116610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7291"/>
                </a:lnSpc>
                <a:spcBef>
                  <a:spcPct val="0"/>
                </a:spcBef>
              </a:pPr>
              <a:r>
                <a:rPr lang="en-US" sz="5283" spc="184">
                  <a:solidFill>
                    <a:srgbClr val="010101"/>
                  </a:solidFill>
                  <a:latin typeface="Archivo Black"/>
                  <a:ea typeface="Archivo Black"/>
                  <a:cs typeface="Archivo Black"/>
                  <a:sym typeface="Archivo Black"/>
                </a:rPr>
                <a:t>CONCLUSION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3869806" y="6173629"/>
              <a:ext cx="16140748" cy="258191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119"/>
                </a:lnSpc>
                <a:spcBef>
                  <a:spcPct val="0"/>
                </a:spcBef>
              </a:pPr>
              <a:r>
                <a:rPr lang="en-US" sz="2399">
                  <a:solidFill>
                    <a:srgbClr val="01010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El Efe</a:t>
              </a:r>
              <a:r>
                <a:rPr lang="en-US" sz="2399">
                  <a:solidFill>
                    <a:srgbClr val="01010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cto Joule permite transformar corriente eléctrica en calor útil, aplicado en:</a:t>
              </a:r>
            </a:p>
            <a:p>
              <a:pPr algn="l" marL="518158" indent="-259079" lvl="1">
                <a:lnSpc>
                  <a:spcPts val="3119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2399">
                  <a:solidFill>
                    <a:srgbClr val="01010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Lámparas incandescentes</a:t>
              </a:r>
            </a:p>
            <a:p>
              <a:pPr algn="l" marL="518158" indent="-259079" lvl="1">
                <a:lnSpc>
                  <a:spcPts val="3119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2399">
                  <a:solidFill>
                    <a:srgbClr val="01010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Soldadura eléctrica</a:t>
              </a:r>
            </a:p>
            <a:p>
              <a:pPr algn="l" marL="518158" indent="-259079" lvl="1">
                <a:lnSpc>
                  <a:spcPts val="3119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2399">
                  <a:solidFill>
                    <a:srgbClr val="01010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Fusibles</a:t>
              </a:r>
            </a:p>
            <a:p>
              <a:pPr algn="l" marL="518158" indent="-259079" lvl="1">
                <a:lnSpc>
                  <a:spcPts val="3119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2399">
                  <a:solidFill>
                    <a:srgbClr val="01010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Hornos eléctricos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7501679" y="9937595"/>
              <a:ext cx="7469505" cy="206121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119"/>
                </a:lnSpc>
                <a:spcBef>
                  <a:spcPct val="0"/>
                </a:spcBef>
              </a:pPr>
              <a:r>
                <a:rPr lang="en-US" sz="2399">
                  <a:solidFill>
                    <a:srgbClr val="01010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Comprender estos sistemas permite:</a:t>
              </a:r>
            </a:p>
            <a:p>
              <a:pPr algn="l" marL="518158" indent="-259079" lvl="1">
                <a:lnSpc>
                  <a:spcPts val="3119"/>
                </a:lnSpc>
                <a:buFont typeface="Arial"/>
                <a:buChar char="•"/>
              </a:pPr>
              <a:r>
                <a:rPr lang="en-US" sz="2399">
                  <a:solidFill>
                    <a:srgbClr val="01010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Optimizar el uso de la energía</a:t>
              </a:r>
            </a:p>
            <a:p>
              <a:pPr algn="l" marL="518158" indent="-259079" lvl="1">
                <a:lnSpc>
                  <a:spcPts val="3119"/>
                </a:lnSpc>
                <a:buFont typeface="Arial"/>
                <a:buChar char="•"/>
              </a:pPr>
              <a:r>
                <a:rPr lang="en-US" sz="2399">
                  <a:solidFill>
                    <a:srgbClr val="01010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Mejorar la eficiencia tecnológica</a:t>
              </a:r>
            </a:p>
            <a:p>
              <a:pPr algn="l" marL="518158" indent="-259079" lvl="1">
                <a:lnSpc>
                  <a:spcPts val="3119"/>
                </a:lnSpc>
                <a:buFont typeface="Arial"/>
                <a:buChar char="•"/>
              </a:pPr>
              <a:r>
                <a:rPr lang="en-US" sz="2399">
                  <a:solidFill>
                    <a:srgbClr val="01010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Promover soluciones sostenibles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12105224" y="13180861"/>
              <a:ext cx="12402820" cy="154051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119"/>
                </a:lnSpc>
                <a:spcBef>
                  <a:spcPct val="0"/>
                </a:spcBef>
              </a:pPr>
              <a:r>
                <a:rPr lang="en-US" sz="2399">
                  <a:solidFill>
                    <a:srgbClr val="01010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En un mundo que exige eficiencia:</a:t>
              </a:r>
            </a:p>
            <a:p>
              <a:pPr algn="l" marL="518158" indent="-259079" lvl="1">
                <a:lnSpc>
                  <a:spcPts val="3119"/>
                </a:lnSpc>
                <a:buFont typeface="Arial"/>
                <a:buChar char="•"/>
              </a:pPr>
              <a:r>
                <a:rPr lang="en-US" sz="2399">
                  <a:solidFill>
                    <a:srgbClr val="01010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La física aplicada es clave para el desarrollo responsable</a:t>
              </a:r>
            </a:p>
            <a:p>
              <a:pPr algn="l" marL="518158" indent="-259079" lvl="1">
                <a:lnSpc>
                  <a:spcPts val="3119"/>
                </a:lnSpc>
                <a:buFont typeface="Arial"/>
                <a:buChar char="•"/>
              </a:pPr>
              <a:r>
                <a:rPr lang="en-US" sz="2399">
                  <a:solidFill>
                    <a:srgbClr val="01010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El conocimiento fomenta un uso consciente de la energía</a:t>
              </a:r>
            </a:p>
          </p:txBody>
        </p:sp>
        <p:grpSp>
          <p:nvGrpSpPr>
            <p:cNvPr name="Group 13" id="13"/>
            <p:cNvGrpSpPr>
              <a:grpSpLocks noChangeAspect="true"/>
            </p:cNvGrpSpPr>
            <p:nvPr/>
          </p:nvGrpSpPr>
          <p:grpSpPr>
            <a:xfrm rot="9722652">
              <a:off x="1884907" y="11304659"/>
              <a:ext cx="5629560" cy="6333255"/>
              <a:chOff x="0" y="0"/>
              <a:chExt cx="5370413" cy="6041715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5370413" cy="6041715"/>
              </a:xfrm>
              <a:custGeom>
                <a:avLst/>
                <a:gdLst/>
                <a:ahLst/>
                <a:cxnLst/>
                <a:rect r="r" b="b" t="t" l="l"/>
                <a:pathLst>
                  <a:path h="6041715" w="5370413">
                    <a:moveTo>
                      <a:pt x="5370413" y="0"/>
                    </a:moveTo>
                    <a:lnTo>
                      <a:pt x="5370413" y="6041715"/>
                    </a:lnTo>
                    <a:cubicBezTo>
                      <a:pt x="3580275" y="4027810"/>
                      <a:pt x="1790138" y="2013905"/>
                      <a:pt x="0" y="0"/>
                    </a:cubicBezTo>
                    <a:lnTo>
                      <a:pt x="5370413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5370413" cy="6041715"/>
              </a:xfrm>
              <a:custGeom>
                <a:avLst/>
                <a:gdLst/>
                <a:ahLst/>
                <a:cxnLst/>
                <a:rect r="r" b="b" t="t" l="l"/>
                <a:pathLst>
                  <a:path h="6041715" w="5370413">
                    <a:moveTo>
                      <a:pt x="5370413" y="0"/>
                    </a:moveTo>
                    <a:lnTo>
                      <a:pt x="5370413" y="6041715"/>
                    </a:lnTo>
                    <a:cubicBezTo>
                      <a:pt x="3580275" y="4027810"/>
                      <a:pt x="1790138" y="2013905"/>
                      <a:pt x="0" y="0"/>
                    </a:cubicBezTo>
                    <a:lnTo>
                      <a:pt x="5370413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 l="0" t="-29108" r="0" b="-29108"/>
                </a:stretch>
              </a:blipFill>
            </p:spPr>
          </p: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DAGkukZHfMI</dc:identifier>
  <dcterms:modified xsi:type="dcterms:W3CDTF">2011-08-01T06:04:30Z</dcterms:modified>
  <cp:revision>1</cp:revision>
  <dc:title>Aplicaciones del Efecto Joule en Electricidad</dc:title>
</cp:coreProperties>
</file>