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c72d6a9ab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c72d6a9ab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c72d6a9ab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c72d6a9ab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c72d6a9ab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c72d6a9ab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c72d6a9ab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c72d6a9ab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c72d6a9ab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c72d6a9ab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Seguridad en los laboratorios destinado a las </a:t>
            </a:r>
            <a:r>
              <a:rPr lang="es-419"/>
              <a:t>prácticas</a:t>
            </a:r>
            <a:r>
              <a:rPr lang="es-419"/>
              <a:t> </a:t>
            </a:r>
            <a:r>
              <a:rPr lang="es-419"/>
              <a:t>eléctricas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s-419" sz="1720"/>
              <a:t>Alumnos:</a:t>
            </a:r>
            <a:br>
              <a:rPr lang="es-419" sz="1720"/>
            </a:br>
            <a:r>
              <a:rPr lang="es-419" sz="1720"/>
              <a:t>Sanchez Ramiro </a:t>
            </a:r>
            <a:br>
              <a:rPr lang="es-419" sz="1720"/>
            </a:br>
            <a:r>
              <a:rPr lang="es-419" sz="1720"/>
              <a:t>Galik </a:t>
            </a:r>
            <a:r>
              <a:rPr lang="es-419" sz="1720"/>
              <a:t>Alexis</a:t>
            </a:r>
            <a:br>
              <a:rPr lang="es-419" sz="1720"/>
            </a:br>
            <a:r>
              <a:rPr lang="es-419" sz="1720"/>
              <a:t>Ordoñez </a:t>
            </a:r>
            <a:r>
              <a:rPr lang="es-419" sz="1720"/>
              <a:t>Joaquin </a:t>
            </a:r>
            <a:endParaRPr sz="17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Circuito CC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1200">
                <a:latin typeface="Merriweather"/>
                <a:ea typeface="Merriweather"/>
                <a:cs typeface="Merriweather"/>
                <a:sym typeface="Merriweather"/>
              </a:rPr>
              <a:t>Ley de Ohm</a:t>
            </a:r>
            <a:br>
              <a:rPr lang="es-419" sz="2800">
                <a:latin typeface="Merriweather"/>
                <a:ea typeface="Merriweather"/>
                <a:cs typeface="Merriweather"/>
                <a:sym typeface="Merriweather"/>
              </a:rPr>
            </a:br>
            <a:br>
              <a:rPr lang="es-419" sz="2800">
                <a:latin typeface="Merriweather"/>
                <a:ea typeface="Merriweather"/>
                <a:cs typeface="Merriweather"/>
                <a:sym typeface="Merriweather"/>
              </a:rPr>
            </a:b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644675" y="1151325"/>
            <a:ext cx="18534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La relación entre : </a:t>
            </a:r>
            <a:br>
              <a:rPr lang="es-419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s-419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voltaje (V) </a:t>
            </a:r>
            <a:b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corriente (I) </a:t>
            </a:r>
            <a:b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resistencia </a:t>
            </a:r>
            <a: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(R)</a:t>
            </a:r>
            <a:b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56775" y="1259000"/>
            <a:ext cx="3627900" cy="3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 un sistema cerrado en el que la corriente </a:t>
            </a:r>
            <a: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eléctrica</a:t>
            </a:r>
            <a: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fluye en una sola </a:t>
            </a:r>
            <a: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dirección.</a:t>
            </a:r>
            <a:b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 desde el positivo al negativo.</a:t>
            </a:r>
            <a:b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Está compuesto generalmente por:</a:t>
            </a:r>
            <a:b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Una fuente de alimentación</a:t>
            </a:r>
            <a:b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Conductores</a:t>
            </a:r>
            <a:b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Cargas</a:t>
            </a:r>
            <a:b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Interruptores</a:t>
            </a:r>
            <a:b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Instrumentos de medición(opcional)</a:t>
            </a:r>
            <a:b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256775" y="4364950"/>
            <a:ext cx="35700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Circuito en serie: La misma corriente pasa por todos los elementos uno </a:t>
            </a:r>
            <a: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después</a:t>
            </a:r>
            <a:r>
              <a:rPr lang="es-419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 otro.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644675" y="4273850"/>
            <a:ext cx="4234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Circuito en paralelo: La corriente se divide entre diferentes ramas, cada componente tiene el mismo voltaje.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Google Shape;76;p14" title="Imagen de WhatsApp 2025-05-31 a las 14.48.36_dbbab60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722" y="3142347"/>
            <a:ext cx="971075" cy="8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6F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Ley De Faraday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1184850" y="2950200"/>
            <a:ext cx="75537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Fem (fuerza electromotriz inducida)</a:t>
            </a:r>
            <a:b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Flujo magnético a través de una superficie</a:t>
            </a:r>
            <a:b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Tasa de cambio del flujo magnético con respecto al tiempo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950" y="2087550"/>
            <a:ext cx="14859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75" y="2950188"/>
            <a:ext cx="29527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450" y="3759475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600" y="3323800"/>
            <a:ext cx="40005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537975" y="1397600"/>
            <a:ext cx="61953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La Ley de Faraday de la inducción electromagnética establece que: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Cuando el flujo de un campo magnético induce electricidad.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55200" y="1397600"/>
            <a:ext cx="2915474" cy="333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03450" y="522450"/>
            <a:ext cx="3706500" cy="11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Peligros</a:t>
            </a:r>
            <a:r>
              <a:rPr lang="es-419"/>
              <a:t> en un laboratorio </a:t>
            </a:r>
            <a:r>
              <a:rPr lang="es-419"/>
              <a:t>eléctrico</a:t>
            </a:r>
            <a:br>
              <a:rPr lang="es-419"/>
            </a:b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4619850" y="49700"/>
            <a:ext cx="4166400" cy="49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La lista de posibles peligros, entre otros son:</a:t>
            </a:r>
            <a:br>
              <a:rPr lang="es-419" sz="1500"/>
            </a:br>
            <a:br>
              <a:rPr lang="es-419" sz="1500"/>
            </a:br>
            <a:r>
              <a:rPr lang="es-419" sz="1500"/>
              <a:t>Descargas </a:t>
            </a:r>
            <a:r>
              <a:rPr lang="es-419" sz="1500"/>
              <a:t>eléctricas directa e indirecta.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500"/>
              <a:t>Choques eléctricos.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500"/>
              <a:t>Cortocircuitos causados por i</a:t>
            </a:r>
            <a:r>
              <a:rPr lang="es-419" sz="1500"/>
              <a:t>nducción indeseada.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500"/>
              <a:t>Calentamiento inesperado.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500"/>
              <a:t>Quemaduras o incendios.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50" y="293850"/>
            <a:ext cx="3887400" cy="15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700"/>
              <a:t>Normas Generales De Seguridad En Laboratorios</a:t>
            </a:r>
            <a:endParaRPr sz="2700"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4644675" y="157375"/>
            <a:ext cx="4166400" cy="48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No trabajar con el circuito energizado, r</a:t>
            </a:r>
            <a:r>
              <a:rPr lang="es-419"/>
              <a:t>evisar conexiones antes de encenderlas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Trabajar en ambientes y superficies secas.</a:t>
            </a:r>
            <a:br>
              <a:rPr lang="es-419"/>
            </a:br>
            <a:br>
              <a:rPr lang="es-419"/>
            </a:br>
            <a:r>
              <a:rPr lang="es-419"/>
              <a:t>Elementos de seguridad: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G</a:t>
            </a:r>
            <a:r>
              <a:rPr lang="es-419"/>
              <a:t>afas, </a:t>
            </a:r>
            <a:r>
              <a:rPr lang="es-419"/>
              <a:t>guantes, calzado, </a:t>
            </a:r>
            <a:r>
              <a:rPr lang="es-419"/>
              <a:t>tapetes dieléctricos</a:t>
            </a:r>
            <a:r>
              <a:rPr lang="es-419"/>
              <a:t>, ropa no conductiva.</a:t>
            </a:r>
            <a:br>
              <a:rPr lang="es-419"/>
            </a:br>
            <a:r>
              <a:rPr lang="es-419"/>
              <a:t>Herramientas adecuadas, que tengan mangos de goma.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Uso adecuado de multímetros (evitar sobrecarga en la escala incorrecta).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Uso de pantallas o blindaje electromagnético (cajas metálicas, mallas).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Cableado apantallado para evitar interferencias o inducción no deseada.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/>
              <a:t>Como </a:t>
            </a:r>
            <a:r>
              <a:rPr lang="es-419"/>
              <a:t>último</a:t>
            </a:r>
            <a:r>
              <a:rPr lang="es-419"/>
              <a:t> recurso tener botón de paro de emergencia y un extintor tipo C a la mano.</a:t>
            </a:r>
            <a:br>
              <a:rPr lang="es-419"/>
            </a:br>
            <a:br>
              <a:rPr lang="es-419"/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Caso de emergencias y p</a:t>
            </a:r>
            <a:r>
              <a:rPr lang="es-419"/>
              <a:t>rimeros auxilios en caso de accidente eléctrico: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461982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Cómo actuar ante una descarga: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Cortar la corriente inmediatamente.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No tocar a la persona accidentada si aún está en contacto con la fuente eléctrica.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Si no puedes cortar la corriente, separa a la persona con un objeto aislante.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Evalúa la situación del individuo.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/>
              <a:t>Da primeros auxilios basicos hasta que llegue una autoridad más competente.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