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Nunit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1dc380a5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51dc380a5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1dc380a5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1dc380a5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1dc380a5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1dc380a5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1dc380a5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1dc380a5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1dc380a55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1dc380a5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278600" y="1115125"/>
            <a:ext cx="6586800" cy="215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419"/>
              <a:t>Desfibriladores y Flash</a:t>
            </a:r>
            <a:endParaRPr/>
          </a:p>
          <a:p>
            <a:pPr marL="0" lvl="0" indent="0" algn="ctr" rtl="0">
              <a:spcBef>
                <a:spcPts val="0"/>
              </a:spcBef>
              <a:spcAft>
                <a:spcPts val="0"/>
              </a:spcAft>
              <a:buNone/>
            </a:pPr>
            <a:r>
              <a:rPr lang="es-419" sz="1400"/>
              <a:t>(Explicado con capacitores y resistencia)</a:t>
            </a:r>
            <a:endParaRPr sz="1400"/>
          </a:p>
        </p:txBody>
      </p:sp>
      <p:sp>
        <p:nvSpPr>
          <p:cNvPr id="129" name="Google Shape;129;p13"/>
          <p:cNvSpPr txBox="1">
            <a:spLocks noGrp="1"/>
          </p:cNvSpPr>
          <p:nvPr>
            <p:ph type="subTitle" idx="1"/>
          </p:nvPr>
        </p:nvSpPr>
        <p:spPr>
          <a:xfrm>
            <a:off x="1094850" y="2942899"/>
            <a:ext cx="6954300" cy="159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a:t>Alumnos:</a:t>
            </a:r>
            <a:endParaRPr/>
          </a:p>
          <a:p>
            <a:pPr marL="0" lvl="0" indent="0" algn="ctr" rtl="0">
              <a:spcBef>
                <a:spcPts val="0"/>
              </a:spcBef>
              <a:spcAft>
                <a:spcPts val="0"/>
              </a:spcAft>
              <a:buNone/>
            </a:pPr>
            <a:r>
              <a:rPr lang="es-419"/>
              <a:t>Avila Boeri Simon</a:t>
            </a:r>
            <a:endParaRPr/>
          </a:p>
          <a:p>
            <a:pPr marL="0" lvl="0" indent="0" algn="ctr" rtl="0">
              <a:spcBef>
                <a:spcPts val="0"/>
              </a:spcBef>
              <a:spcAft>
                <a:spcPts val="0"/>
              </a:spcAft>
              <a:buNone/>
            </a:pPr>
            <a:r>
              <a:rPr lang="es-419"/>
              <a:t>Bruno Agustin Rossi</a:t>
            </a:r>
            <a:endParaRPr/>
          </a:p>
          <a:p>
            <a:pPr marL="0" lvl="0" indent="0" algn="ctr" rtl="0">
              <a:spcBef>
                <a:spcPts val="0"/>
              </a:spcBef>
              <a:spcAft>
                <a:spcPts val="0"/>
              </a:spcAft>
              <a:buNone/>
            </a:pPr>
            <a:r>
              <a:rPr lang="es-419"/>
              <a:t>Favier Zakowicz Joaquin</a:t>
            </a:r>
            <a:endParaRPr sz="2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¿Qué es un desfibrilador?</a:t>
            </a:r>
            <a:endParaRPr/>
          </a:p>
        </p:txBody>
      </p:sp>
      <p:sp>
        <p:nvSpPr>
          <p:cNvPr id="135" name="Google Shape;135;p14"/>
          <p:cNvSpPr txBox="1">
            <a:spLocks noGrp="1"/>
          </p:cNvSpPr>
          <p:nvPr>
            <p:ph type="body" idx="1"/>
          </p:nvPr>
        </p:nvSpPr>
        <p:spPr>
          <a:xfrm>
            <a:off x="819150" y="1610225"/>
            <a:ext cx="5072400" cy="2448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419" sz="1600">
                <a:solidFill>
                  <a:schemeClr val="lt1"/>
                </a:solidFill>
              </a:rPr>
              <a:t>Un desfibrilador es un dispositivo médico utilizado para administrar un choque eléctrico al corazón en casos de arritmias cardíacas graves, como la fibrilación ventricular.</a:t>
            </a:r>
            <a:endParaRPr sz="120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600">
              <a:solidFill>
                <a:schemeClr val="lt1"/>
              </a:solidFill>
            </a:endParaRPr>
          </a:p>
          <a:p>
            <a:pPr marL="0" marR="0" lvl="0" indent="0" algn="just" rtl="0">
              <a:lnSpc>
                <a:spcPct val="100000"/>
              </a:lnSpc>
              <a:spcBef>
                <a:spcPts val="0"/>
              </a:spcBef>
              <a:spcAft>
                <a:spcPts val="0"/>
              </a:spcAft>
              <a:buNone/>
            </a:pPr>
            <a:r>
              <a:rPr lang="es-419" sz="1600">
                <a:solidFill>
                  <a:schemeClr val="lt1"/>
                </a:solidFill>
              </a:rPr>
              <a:t>Es importante conocer el funcionamiento de los desfibriladores ya que pueden salvar vidas en situaciones de emergencia. La rapidez y eficacia con la que se utilice puede marcar la diferencia entre la vida y la muerte.</a:t>
            </a:r>
            <a:endParaRPr/>
          </a:p>
          <a:p>
            <a:pPr marL="0" lvl="0" indent="0" algn="l" rtl="0">
              <a:spcBef>
                <a:spcPts val="0"/>
              </a:spcBef>
              <a:spcAft>
                <a:spcPts val="1200"/>
              </a:spcAft>
              <a:buNone/>
            </a:pPr>
            <a:endParaRPr/>
          </a:p>
        </p:txBody>
      </p:sp>
      <p:pic>
        <p:nvPicPr>
          <p:cNvPr id="136" name="Google Shape;136;p14"/>
          <p:cNvPicPr preferRelativeResize="0"/>
          <p:nvPr/>
        </p:nvPicPr>
        <p:blipFill>
          <a:blip r:embed="rId3">
            <a:alphaModFix/>
          </a:blip>
          <a:stretch>
            <a:fillRect/>
          </a:stretch>
        </p:blipFill>
        <p:spPr>
          <a:xfrm>
            <a:off x="5891550" y="1360400"/>
            <a:ext cx="2947651" cy="2947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¿Cómo se utiliza?</a:t>
            </a:r>
            <a:endParaRPr/>
          </a:p>
        </p:txBody>
      </p:sp>
      <p:sp>
        <p:nvSpPr>
          <p:cNvPr id="142" name="Google Shape;142;p15"/>
          <p:cNvSpPr txBox="1">
            <a:spLocks noGrp="1"/>
          </p:cNvSpPr>
          <p:nvPr>
            <p:ph type="body" idx="1"/>
          </p:nvPr>
        </p:nvSpPr>
        <p:spPr>
          <a:xfrm>
            <a:off x="661700" y="1872650"/>
            <a:ext cx="5046000" cy="2448000"/>
          </a:xfrm>
          <a:prstGeom prst="rect">
            <a:avLst/>
          </a:prstGeom>
        </p:spPr>
        <p:txBody>
          <a:bodyPr spcFirstLastPara="1" wrap="square" lIns="91425" tIns="91425" rIns="91425" bIns="91425" anchor="t" anchorCtr="0">
            <a:normAutofit lnSpcReduction="10000"/>
          </a:bodyPr>
          <a:lstStyle/>
          <a:p>
            <a:pPr marL="0" marR="0" lvl="0" indent="0" algn="just" rtl="0">
              <a:lnSpc>
                <a:spcPct val="100000"/>
              </a:lnSpc>
              <a:spcBef>
                <a:spcPts val="0"/>
              </a:spcBef>
              <a:spcAft>
                <a:spcPts val="0"/>
              </a:spcAft>
              <a:buNone/>
            </a:pPr>
            <a:r>
              <a:rPr lang="es-419" sz="1600">
                <a:solidFill>
                  <a:schemeClr val="lt1"/>
                </a:solidFill>
              </a:rPr>
              <a:t>La colocación de los electrodos en el paciente es un proceso delicado que requiere de ciertas precauciones. Los electrodos se colocan generalmente en el pecho del paciente, uno en el lado derecho y otro en el lado izquierdo.</a:t>
            </a:r>
            <a:endParaRPr sz="1600">
              <a:solidFill>
                <a:schemeClr val="lt1"/>
              </a:solidFill>
            </a:endParaRPr>
          </a:p>
          <a:p>
            <a:pPr marL="0" marR="0" lvl="0" indent="0" algn="just" rtl="0">
              <a:lnSpc>
                <a:spcPct val="100000"/>
              </a:lnSpc>
              <a:spcBef>
                <a:spcPts val="0"/>
              </a:spcBef>
              <a:spcAft>
                <a:spcPts val="0"/>
              </a:spcAft>
              <a:buNone/>
            </a:pPr>
            <a:r>
              <a:rPr lang="es-419" sz="1600">
                <a:solidFill>
                  <a:schemeClr val="lt1"/>
                </a:solidFill>
              </a:rPr>
              <a:t>Es importante asegurarse de que los electrodos estén bien adheridos a la piel del paciente y no haya ningún tipo de interferencia eléctrica que pueda afectar el funcionamiento del desfibrilador.</a:t>
            </a:r>
            <a:endParaRPr/>
          </a:p>
          <a:p>
            <a:pPr marL="0" lvl="0" indent="0" algn="l" rtl="0">
              <a:spcBef>
                <a:spcPts val="0"/>
              </a:spcBef>
              <a:spcAft>
                <a:spcPts val="1200"/>
              </a:spcAft>
              <a:buNone/>
            </a:pPr>
            <a:endParaRPr/>
          </a:p>
        </p:txBody>
      </p:sp>
      <p:pic>
        <p:nvPicPr>
          <p:cNvPr id="143" name="Google Shape;143;p15"/>
          <p:cNvPicPr preferRelativeResize="0"/>
          <p:nvPr/>
        </p:nvPicPr>
        <p:blipFill>
          <a:blip r:embed="rId3">
            <a:alphaModFix/>
          </a:blip>
          <a:stretch>
            <a:fillRect/>
          </a:stretch>
        </p:blipFill>
        <p:spPr>
          <a:xfrm>
            <a:off x="5833875" y="734800"/>
            <a:ext cx="2871326" cy="394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2158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Funcion del capacitor en el desfibrilador</a:t>
            </a:r>
            <a:endParaRPr/>
          </a:p>
        </p:txBody>
      </p:sp>
      <p:sp>
        <p:nvSpPr>
          <p:cNvPr id="149" name="Google Shape;149;p16"/>
          <p:cNvSpPr txBox="1">
            <a:spLocks noGrp="1"/>
          </p:cNvSpPr>
          <p:nvPr>
            <p:ph type="body" idx="1"/>
          </p:nvPr>
        </p:nvSpPr>
        <p:spPr>
          <a:xfrm>
            <a:off x="819150" y="770425"/>
            <a:ext cx="7505700" cy="2448000"/>
          </a:xfrm>
          <a:prstGeom prst="rect">
            <a:avLst/>
          </a:prstGeom>
        </p:spPr>
        <p:txBody>
          <a:bodyPr spcFirstLastPara="1" wrap="square" lIns="91425" tIns="91425" rIns="91425" bIns="91425" anchor="t" anchorCtr="0">
            <a:normAutofit/>
          </a:bodyPr>
          <a:lstStyle/>
          <a:p>
            <a:pPr marL="0" marR="0" lvl="0" indent="0" algn="just" rtl="0">
              <a:lnSpc>
                <a:spcPct val="100000"/>
              </a:lnSpc>
              <a:spcBef>
                <a:spcPts val="0"/>
              </a:spcBef>
              <a:spcAft>
                <a:spcPts val="0"/>
              </a:spcAft>
              <a:buNone/>
            </a:pPr>
            <a:r>
              <a:rPr lang="es-419" sz="1600">
                <a:solidFill>
                  <a:schemeClr val="lt1"/>
                </a:solidFill>
              </a:rPr>
              <a:t>Su función es almacenar la energía eléctrica necesaria para administrar el choque al corazón del paciente.</a:t>
            </a:r>
            <a:endParaRPr sz="1600">
              <a:solidFill>
                <a:schemeClr val="lt1"/>
              </a:solidFill>
            </a:endParaRPr>
          </a:p>
          <a:p>
            <a:pPr marL="0" marR="0" lvl="0" indent="0" algn="just" rtl="0">
              <a:lnSpc>
                <a:spcPct val="100000"/>
              </a:lnSpc>
              <a:spcBef>
                <a:spcPts val="0"/>
              </a:spcBef>
              <a:spcAft>
                <a:spcPts val="0"/>
              </a:spcAft>
              <a:buNone/>
            </a:pPr>
            <a:r>
              <a:rPr lang="es-419" sz="1600">
                <a:solidFill>
                  <a:schemeClr val="lt1"/>
                </a:solidFill>
              </a:rPr>
              <a:t>Cuando se activa el desfibrilador, la carga eléctrica acumulada en el capacitor se descarga rápidamente a través de los electrodos al corazón del paciente, sin antes pasar por un inductor el cual regula la corriente deseada para llevar a cabo la reanimación. Este pulso eléctrico intenso interrumpe la actividad eléctrica anormal del corazón y permite que el ritmo cardíaco vuelva a la normalidad.</a:t>
            </a:r>
            <a:endParaRPr/>
          </a:p>
          <a:p>
            <a:pPr marL="0" lvl="0" indent="0" algn="l" rtl="0">
              <a:spcBef>
                <a:spcPts val="0"/>
              </a:spcBef>
              <a:spcAft>
                <a:spcPts val="1200"/>
              </a:spcAft>
              <a:buNone/>
            </a:pPr>
            <a:endParaRPr/>
          </a:p>
        </p:txBody>
      </p:sp>
      <p:pic>
        <p:nvPicPr>
          <p:cNvPr id="150" name="Google Shape;150;p16"/>
          <p:cNvPicPr preferRelativeResize="0"/>
          <p:nvPr/>
        </p:nvPicPr>
        <p:blipFill rotWithShape="1">
          <a:blip r:embed="rId3">
            <a:alphaModFix/>
          </a:blip>
          <a:srcRect l="18553" t="22416" r="47926" b="42269"/>
          <a:stretch/>
        </p:blipFill>
        <p:spPr>
          <a:xfrm>
            <a:off x="4619236" y="2571750"/>
            <a:ext cx="3857038" cy="2284451"/>
          </a:xfrm>
          <a:prstGeom prst="rect">
            <a:avLst/>
          </a:prstGeom>
          <a:noFill/>
          <a:ln>
            <a:noFill/>
          </a:ln>
        </p:spPr>
      </p:pic>
      <p:pic>
        <p:nvPicPr>
          <p:cNvPr id="151" name="Google Shape;151;p16"/>
          <p:cNvPicPr preferRelativeResize="0"/>
          <p:nvPr/>
        </p:nvPicPr>
        <p:blipFill>
          <a:blip r:embed="rId4">
            <a:alphaModFix/>
          </a:blip>
          <a:stretch>
            <a:fillRect/>
          </a:stretch>
        </p:blipFill>
        <p:spPr>
          <a:xfrm>
            <a:off x="2532375" y="3157712"/>
            <a:ext cx="1904975" cy="1269975"/>
          </a:xfrm>
          <a:prstGeom prst="rect">
            <a:avLst/>
          </a:prstGeom>
          <a:noFill/>
          <a:ln>
            <a:noFill/>
          </a:ln>
        </p:spPr>
      </p:pic>
      <p:pic>
        <p:nvPicPr>
          <p:cNvPr id="152" name="Google Shape;152;p16"/>
          <p:cNvPicPr preferRelativeResize="0"/>
          <p:nvPr/>
        </p:nvPicPr>
        <p:blipFill rotWithShape="1">
          <a:blip r:embed="rId5">
            <a:alphaModFix/>
          </a:blip>
          <a:srcRect l="33577" t="25014" r="55087" b="41894"/>
          <a:stretch/>
        </p:blipFill>
        <p:spPr>
          <a:xfrm>
            <a:off x="380525" y="3078975"/>
            <a:ext cx="1036575" cy="1701251"/>
          </a:xfrm>
          <a:prstGeom prst="rect">
            <a:avLst/>
          </a:prstGeom>
          <a:noFill/>
          <a:ln>
            <a:noFill/>
          </a:ln>
        </p:spPr>
      </p:pic>
      <p:pic>
        <p:nvPicPr>
          <p:cNvPr id="153" name="Google Shape;153;p16"/>
          <p:cNvPicPr preferRelativeResize="0"/>
          <p:nvPr/>
        </p:nvPicPr>
        <p:blipFill rotWithShape="1">
          <a:blip r:embed="rId5">
            <a:alphaModFix/>
          </a:blip>
          <a:srcRect l="36432" t="48041" r="43954" b="43349"/>
          <a:stretch/>
        </p:blipFill>
        <p:spPr>
          <a:xfrm>
            <a:off x="627400" y="4310125"/>
            <a:ext cx="1904976" cy="47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753575" y="609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¿Qué es un flash?</a:t>
            </a:r>
            <a:endParaRPr/>
          </a:p>
        </p:txBody>
      </p:sp>
      <p:sp>
        <p:nvSpPr>
          <p:cNvPr id="159" name="Google Shape;159;p17"/>
          <p:cNvSpPr txBox="1">
            <a:spLocks noGrp="1"/>
          </p:cNvSpPr>
          <p:nvPr>
            <p:ph type="body" idx="1"/>
          </p:nvPr>
        </p:nvSpPr>
        <p:spPr>
          <a:xfrm>
            <a:off x="753575" y="1498400"/>
            <a:ext cx="3681300" cy="2448000"/>
          </a:xfrm>
          <a:prstGeom prst="rect">
            <a:avLst/>
          </a:prstGeom>
        </p:spPr>
        <p:txBody>
          <a:bodyPr spcFirstLastPara="1" wrap="square" lIns="91425" tIns="91425" rIns="91425" bIns="91425" anchor="t" anchorCtr="0">
            <a:normAutofit lnSpcReduction="20000"/>
          </a:bodyPr>
          <a:lstStyle/>
          <a:p>
            <a:pPr marL="0" marR="0" lvl="0" indent="0" algn="just" rtl="0">
              <a:lnSpc>
                <a:spcPct val="100000"/>
              </a:lnSpc>
              <a:spcBef>
                <a:spcPts val="0"/>
              </a:spcBef>
              <a:spcAft>
                <a:spcPts val="0"/>
              </a:spcAft>
              <a:buNone/>
            </a:pPr>
            <a:endParaRPr sz="1600">
              <a:solidFill>
                <a:schemeClr val="lt1"/>
              </a:solidFill>
            </a:endParaRPr>
          </a:p>
          <a:p>
            <a:pPr marL="0" marR="0" lvl="0" indent="0" algn="just" rtl="0">
              <a:lnSpc>
                <a:spcPct val="100000"/>
              </a:lnSpc>
              <a:spcBef>
                <a:spcPts val="0"/>
              </a:spcBef>
              <a:spcAft>
                <a:spcPts val="0"/>
              </a:spcAft>
              <a:buNone/>
            </a:pPr>
            <a:endParaRPr sz="1600">
              <a:solidFill>
                <a:schemeClr val="lt1"/>
              </a:solidFill>
            </a:endParaRPr>
          </a:p>
          <a:p>
            <a:pPr marL="0" marR="0" lvl="0" indent="0" algn="just" rtl="0">
              <a:lnSpc>
                <a:spcPct val="100000"/>
              </a:lnSpc>
              <a:spcBef>
                <a:spcPts val="0"/>
              </a:spcBef>
              <a:spcAft>
                <a:spcPts val="0"/>
              </a:spcAft>
              <a:buNone/>
            </a:pPr>
            <a:r>
              <a:rPr lang="es-419" sz="1600">
                <a:solidFill>
                  <a:schemeClr val="lt1"/>
                </a:solidFill>
              </a:rPr>
              <a:t>Es una fuente de luz adicional que se utiliza en fotografía para iluminar una escena cuando las condiciones de luz natural son insuficientes. Su función principal es proporcionar una fuente de luz intensa y breve que ayuda a congelar el movimiento, mejorar la exposición y reducir la aparición de sombras no deseadas.</a:t>
            </a:r>
            <a:endParaRPr sz="1600">
              <a:solidFill>
                <a:schemeClr val="lt1"/>
              </a:solidFill>
            </a:endParaRPr>
          </a:p>
        </p:txBody>
      </p:sp>
      <p:pic>
        <p:nvPicPr>
          <p:cNvPr id="160" name="Google Shape;160;p17"/>
          <p:cNvPicPr preferRelativeResize="0"/>
          <p:nvPr/>
        </p:nvPicPr>
        <p:blipFill>
          <a:blip r:embed="rId3">
            <a:alphaModFix/>
          </a:blip>
          <a:stretch>
            <a:fillRect/>
          </a:stretch>
        </p:blipFill>
        <p:spPr>
          <a:xfrm>
            <a:off x="4627625" y="537962"/>
            <a:ext cx="778299" cy="1097475"/>
          </a:xfrm>
          <a:prstGeom prst="rect">
            <a:avLst/>
          </a:prstGeom>
          <a:noFill/>
          <a:ln>
            <a:noFill/>
          </a:ln>
        </p:spPr>
      </p:pic>
      <p:pic>
        <p:nvPicPr>
          <p:cNvPr id="161" name="Google Shape;161;p17"/>
          <p:cNvPicPr preferRelativeResize="0"/>
          <p:nvPr/>
        </p:nvPicPr>
        <p:blipFill rotWithShape="1">
          <a:blip r:embed="rId4">
            <a:alphaModFix/>
          </a:blip>
          <a:srcRect l="10333" t="9106" r="23295" b="16065"/>
          <a:stretch/>
        </p:blipFill>
        <p:spPr>
          <a:xfrm>
            <a:off x="5287850" y="1823600"/>
            <a:ext cx="2706049" cy="203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3619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Flash</a:t>
            </a:r>
            <a:endParaRPr/>
          </a:p>
        </p:txBody>
      </p:sp>
      <p:sp>
        <p:nvSpPr>
          <p:cNvPr id="167" name="Google Shape;167;p18"/>
          <p:cNvSpPr txBox="1">
            <a:spLocks noGrp="1"/>
          </p:cNvSpPr>
          <p:nvPr>
            <p:ph type="body" idx="1"/>
          </p:nvPr>
        </p:nvSpPr>
        <p:spPr>
          <a:xfrm>
            <a:off x="361950" y="708550"/>
            <a:ext cx="8468700" cy="3323400"/>
          </a:xfrm>
          <a:prstGeom prst="rect">
            <a:avLst/>
          </a:prstGeom>
        </p:spPr>
        <p:txBody>
          <a:bodyPr spcFirstLastPara="1" wrap="square" lIns="91425" tIns="91425" rIns="91425" bIns="91425" anchor="t" anchorCtr="0">
            <a:normAutofit/>
          </a:bodyPr>
          <a:lstStyle/>
          <a:p>
            <a:pPr marL="0" marR="0" lvl="0" indent="0" algn="just" rtl="0">
              <a:lnSpc>
                <a:spcPct val="100000"/>
              </a:lnSpc>
              <a:spcBef>
                <a:spcPts val="0"/>
              </a:spcBef>
              <a:spcAft>
                <a:spcPts val="0"/>
              </a:spcAft>
              <a:buNone/>
            </a:pPr>
            <a:r>
              <a:rPr lang="es-419" sz="1600">
                <a:solidFill>
                  <a:schemeClr val="lt1"/>
                </a:solidFill>
              </a:rPr>
              <a:t>El flash consta de un tubo lleno de gas que emite luz cuando se le aplica corriente eléctrica, la idea es que a través del flujo de electrones libres. En este caso los elementos para este circuito son un condensador con dieléctrico, una resistencia y un diodo. </a:t>
            </a:r>
            <a:endParaRPr sz="1600">
              <a:solidFill>
                <a:schemeClr val="lt1"/>
              </a:solidFill>
            </a:endParaRPr>
          </a:p>
          <a:p>
            <a:pPr marL="0" marR="0" lvl="0" indent="0" algn="just" rtl="0">
              <a:lnSpc>
                <a:spcPct val="100000"/>
              </a:lnSpc>
              <a:spcBef>
                <a:spcPts val="0"/>
              </a:spcBef>
              <a:spcAft>
                <a:spcPts val="0"/>
              </a:spcAft>
              <a:buNone/>
            </a:pPr>
            <a:r>
              <a:rPr lang="es-419" sz="1600">
                <a:solidFill>
                  <a:schemeClr val="lt1"/>
                </a:solidFill>
              </a:rPr>
              <a:t>El circuito funciona de manera en que el condensador con la capacitancia dada por el dieléctrico almacena cargas, estas cargas son reguladas en cantidad al llegar a la resistencia, la carga sale del circuito en forma de estos electrones libres antes mencionados, cuando la luz está siendo emitida por el flash es que entra en acción el diodo, el cual invierte su sentido bloqueando el flujo de corriente y para que esta no salga del condensador, descargándolo y no permitiendo que la luz se mantenga encendida de manera contínua.</a:t>
            </a:r>
            <a:endParaRPr sz="1600">
              <a:solidFill>
                <a:schemeClr val="lt1"/>
              </a:solidFill>
            </a:endParaRPr>
          </a:p>
          <a:p>
            <a:pPr marL="0" lvl="0" indent="0" algn="just"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pic>
        <p:nvPicPr>
          <p:cNvPr id="168" name="Google Shape;168;p18"/>
          <p:cNvPicPr preferRelativeResize="0"/>
          <p:nvPr/>
        </p:nvPicPr>
        <p:blipFill>
          <a:blip r:embed="rId3">
            <a:alphaModFix/>
          </a:blip>
          <a:stretch>
            <a:fillRect/>
          </a:stretch>
        </p:blipFill>
        <p:spPr>
          <a:xfrm>
            <a:off x="3857325" y="3083475"/>
            <a:ext cx="4299276" cy="18518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Presentación en pantalla (16:9)</PresentationFormat>
  <Paragraphs>23</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Nunito</vt:lpstr>
      <vt:lpstr>Calibri</vt:lpstr>
      <vt:lpstr>Times New Roman</vt:lpstr>
      <vt:lpstr>Shift</vt:lpstr>
      <vt:lpstr>Desfibriladores y Flash (Explicado con capacitores y resistencia)</vt:lpstr>
      <vt:lpstr>¿Qué es un desfibrilador?</vt:lpstr>
      <vt:lpstr>¿Cómo se utiliza?</vt:lpstr>
      <vt:lpstr>Funcion del capacitor en el desfibrilador</vt:lpstr>
      <vt:lpstr>¿Qué es un flash?</vt:lpstr>
      <vt:lpstr>Flash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Desfibriladores y Flash (Explicado con capacitores y resistencia)</dc:title>
  <dc:creator>Sergio Ribotta</dc:creator>
  <cp:lastModifiedBy>Sergio Ribotta</cp:lastModifiedBy>
  <cp:revision>1</cp:revision>
  <dcterms:modified xsi:type="dcterms:W3CDTF">2023-06-14T14:11:36Z</dcterms:modified>
</cp:coreProperties>
</file>